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6.xml" ContentType="application/vnd.openxmlformats-officedocument.presentationml.tag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7.xml" ContentType="application/vnd.openxmlformats-officedocument.presentationml.tags+xml"/>
  <Override PartName="/ppt/tags/tag8.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3"/>
  </p:notesMasterIdLst>
  <p:sldIdLst>
    <p:sldId id="2738" r:id="rId5"/>
    <p:sldId id="2741" r:id="rId6"/>
    <p:sldId id="2742" r:id="rId7"/>
    <p:sldId id="2784" r:id="rId8"/>
    <p:sldId id="2782" r:id="rId9"/>
    <p:sldId id="2783" r:id="rId10"/>
    <p:sldId id="2788" r:id="rId11"/>
    <p:sldId id="278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jaih Johnson" initials="DJ" lastIdx="2" clrIdx="0">
    <p:extLst>
      <p:ext uri="{19B8F6BF-5375-455C-9EA6-DF929625EA0E}">
        <p15:presenceInfo xmlns:p15="http://schemas.microsoft.com/office/powerpoint/2012/main" userId="S::djohnson@acponline.org::2ab725e0-3b65-4346-8597-ff426624d42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0AAF7D-7EF7-44DE-B226-E092F7500966}" v="1200" dt="2024-07-30T13:01:55.926"/>
    <p1510:client id="{C02E9BCB-98D2-50EF-DAE7-84EF77786A3E}" v="2189" dt="2024-07-29T19:39:43.571"/>
    <p1510:client id="{D5844D80-336C-1B49-B937-C91BDA4CBCB5}" v="1" dt="2024-07-29T21:41:16.4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88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4200A2-1439-4369-B45C-60AA5E5F51D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892105C-D41B-42B0-97D2-0CD86318C641}">
      <dgm:prSet phldrT="[Text]" phldr="0"/>
      <dgm:spPr/>
      <dgm:t>
        <a:bodyPr/>
        <a:lstStyle/>
        <a:p>
          <a:pPr rtl="0"/>
          <a:r>
            <a:rPr lang="en-US">
              <a:latin typeface="Calibri Light" panose="020F0302020204030204"/>
            </a:rPr>
            <a:t>The Proposed APCM Services Would:</a:t>
          </a:r>
          <a:endParaRPr lang="en-US"/>
        </a:p>
      </dgm:t>
    </dgm:pt>
    <dgm:pt modelId="{BF2351F8-AD69-4BC9-AE26-64B9EB9EEB1D}" type="parTrans" cxnId="{F3C3BA9B-B325-4469-8AA2-99ADBA7FE602}">
      <dgm:prSet/>
      <dgm:spPr/>
      <dgm:t>
        <a:bodyPr/>
        <a:lstStyle/>
        <a:p>
          <a:endParaRPr lang="en-US"/>
        </a:p>
      </dgm:t>
    </dgm:pt>
    <dgm:pt modelId="{A5A8507F-694E-46FC-84C2-FE75368DDA85}" type="sibTrans" cxnId="{F3C3BA9B-B325-4469-8AA2-99ADBA7FE602}">
      <dgm:prSet/>
      <dgm:spPr/>
      <dgm:t>
        <a:bodyPr/>
        <a:lstStyle/>
        <a:p>
          <a:endParaRPr lang="en-US"/>
        </a:p>
      </dgm:t>
    </dgm:pt>
    <dgm:pt modelId="{6EE2DCF7-492F-44FF-93E1-B3052A3ABBF5}">
      <dgm:prSet phldrT="[Text]" phldr="0"/>
      <dgm:spPr/>
      <dgm:t>
        <a:bodyPr/>
        <a:lstStyle/>
        <a:p>
          <a:pPr rtl="0"/>
          <a:r>
            <a:rPr lang="en-US">
              <a:latin typeface="Calibri Light" panose="020F0302020204030204"/>
            </a:rPr>
            <a:t>Incorporate elements of several existing care management and communication technology-based codes into a bundle </a:t>
          </a:r>
        </a:p>
      </dgm:t>
    </dgm:pt>
    <dgm:pt modelId="{9FAAA57E-08B7-4768-9B06-DD8B817DA5B6}" type="parTrans" cxnId="{6E09848D-6C9F-4B26-96B8-B56B84592C87}">
      <dgm:prSet/>
      <dgm:spPr/>
      <dgm:t>
        <a:bodyPr/>
        <a:lstStyle/>
        <a:p>
          <a:endParaRPr lang="en-US"/>
        </a:p>
      </dgm:t>
    </dgm:pt>
    <dgm:pt modelId="{3D739592-497F-4569-A902-4493A74C757F}" type="sibTrans" cxnId="{6E09848D-6C9F-4B26-96B8-B56B84592C87}">
      <dgm:prSet/>
      <dgm:spPr/>
      <dgm:t>
        <a:bodyPr/>
        <a:lstStyle/>
        <a:p>
          <a:endParaRPr lang="en-US"/>
        </a:p>
      </dgm:t>
    </dgm:pt>
    <dgm:pt modelId="{3C6A0F77-4A91-403B-9411-0EC43E50561A}">
      <dgm:prSet phldr="0"/>
      <dgm:spPr/>
      <dgm:t>
        <a:bodyPr/>
        <a:lstStyle/>
        <a:p>
          <a:pPr rtl="0"/>
          <a:r>
            <a:rPr lang="en-US">
              <a:latin typeface="Calibri Light" panose="020F0302020204030204"/>
            </a:rPr>
            <a:t>Remove some of the more burdensome elements of billing and coding the individual service elements</a:t>
          </a:r>
        </a:p>
      </dgm:t>
    </dgm:pt>
    <dgm:pt modelId="{4D988387-5CF9-416C-916A-74005663AD42}" type="parTrans" cxnId="{ABEDE598-6F99-499B-834C-484059C7335C}">
      <dgm:prSet/>
      <dgm:spPr/>
    </dgm:pt>
    <dgm:pt modelId="{2FC8636A-6BC6-4098-BBE7-C2236992B146}" type="sibTrans" cxnId="{ABEDE598-6F99-499B-834C-484059C7335C}">
      <dgm:prSet/>
      <dgm:spPr/>
    </dgm:pt>
    <dgm:pt modelId="{A8E1C363-EA36-49AE-BEA5-8AA2AF6CABFA}">
      <dgm:prSet phldr="0"/>
      <dgm:spPr/>
      <dgm:t>
        <a:bodyPr/>
        <a:lstStyle/>
        <a:p>
          <a:pPr rtl="0"/>
          <a:r>
            <a:rPr lang="en-US">
              <a:latin typeface="Calibri Light" panose="020F0302020204030204"/>
            </a:rPr>
            <a:t>Not be time-based, but rather based on a set of service elements and practice level requriements </a:t>
          </a:r>
        </a:p>
      </dgm:t>
    </dgm:pt>
    <dgm:pt modelId="{DBEAE75D-FE72-40D1-B045-24EE4BF727B3}" type="parTrans" cxnId="{F862DD4A-8A3E-40E0-A8CF-CE6F97789DA0}">
      <dgm:prSet/>
      <dgm:spPr/>
    </dgm:pt>
    <dgm:pt modelId="{EF13FC5F-89FE-4930-81A6-DA497E006953}" type="sibTrans" cxnId="{F862DD4A-8A3E-40E0-A8CF-CE6F97789DA0}">
      <dgm:prSet/>
      <dgm:spPr/>
    </dgm:pt>
    <dgm:pt modelId="{A4140D7A-5DE2-4D19-AB97-3237CC2BAB38}">
      <dgm:prSet phldr="0"/>
      <dgm:spPr/>
      <dgm:t>
        <a:bodyPr/>
        <a:lstStyle/>
        <a:p>
          <a:pPr rtl="0"/>
          <a:r>
            <a:rPr lang="en-US">
              <a:latin typeface="Calibri Light" panose="020F0302020204030204"/>
            </a:rPr>
            <a:t> Be stratified into 3 levels to reflect patient medical complexity and social complexity</a:t>
          </a:r>
          <a:endParaRPr lang="en-US"/>
        </a:p>
      </dgm:t>
    </dgm:pt>
    <dgm:pt modelId="{FA483F01-E31C-4DA5-B137-76CDB2C2C4B2}" type="parTrans" cxnId="{4FDA443D-68F2-43B3-BD97-CA9DC0095FC6}">
      <dgm:prSet/>
      <dgm:spPr/>
    </dgm:pt>
    <dgm:pt modelId="{27451404-D59B-496A-A223-42F6A1B44FCD}" type="sibTrans" cxnId="{4FDA443D-68F2-43B3-BD97-CA9DC0095FC6}">
      <dgm:prSet/>
      <dgm:spPr/>
    </dgm:pt>
    <dgm:pt modelId="{18C658DC-1ED3-4586-8E14-E0A6DE1C1663}">
      <dgm:prSet phldr="0"/>
      <dgm:spPr/>
      <dgm:t>
        <a:bodyPr/>
        <a:lstStyle/>
        <a:p>
          <a:pPr rtl="0"/>
          <a:r>
            <a:rPr lang="en-US">
              <a:latin typeface="Calibri Light" panose="020F0302020204030204"/>
            </a:rPr>
            <a:t>Billed on a monthly basis</a:t>
          </a:r>
        </a:p>
      </dgm:t>
    </dgm:pt>
    <dgm:pt modelId="{4A4C89F1-565D-490F-AB3F-8B3F158F6046}" type="parTrans" cxnId="{A4B18C21-A929-4CEE-9E36-63467769A928}">
      <dgm:prSet/>
      <dgm:spPr/>
    </dgm:pt>
    <dgm:pt modelId="{58C5DFA7-04E8-4B20-BEC9-535F543668CA}" type="sibTrans" cxnId="{A4B18C21-A929-4CEE-9E36-63467769A928}">
      <dgm:prSet/>
      <dgm:spPr/>
    </dgm:pt>
    <dgm:pt modelId="{3AA61898-E4EA-4656-AC80-24CBA0E1D98D}" type="pres">
      <dgm:prSet presAssocID="{B14200A2-1439-4369-B45C-60AA5E5F51DD}" presName="linear" presStyleCnt="0">
        <dgm:presLayoutVars>
          <dgm:animLvl val="lvl"/>
          <dgm:resizeHandles val="exact"/>
        </dgm:presLayoutVars>
      </dgm:prSet>
      <dgm:spPr/>
    </dgm:pt>
    <dgm:pt modelId="{DFD63051-E6A2-40C8-BF33-8FF203B1295A}" type="pres">
      <dgm:prSet presAssocID="{9892105C-D41B-42B0-97D2-0CD86318C641}" presName="parentText" presStyleLbl="node1" presStyleIdx="0" presStyleCnt="1">
        <dgm:presLayoutVars>
          <dgm:chMax val="0"/>
          <dgm:bulletEnabled val="1"/>
        </dgm:presLayoutVars>
      </dgm:prSet>
      <dgm:spPr/>
    </dgm:pt>
    <dgm:pt modelId="{5B4547D1-0DFF-4543-A8ED-1C275052CE52}" type="pres">
      <dgm:prSet presAssocID="{9892105C-D41B-42B0-97D2-0CD86318C641}" presName="childText" presStyleLbl="revTx" presStyleIdx="0" presStyleCnt="1">
        <dgm:presLayoutVars>
          <dgm:bulletEnabled val="1"/>
        </dgm:presLayoutVars>
      </dgm:prSet>
      <dgm:spPr/>
    </dgm:pt>
  </dgm:ptLst>
  <dgm:cxnLst>
    <dgm:cxn modelId="{A4B18C21-A929-4CEE-9E36-63467769A928}" srcId="{9892105C-D41B-42B0-97D2-0CD86318C641}" destId="{18C658DC-1ED3-4586-8E14-E0A6DE1C1663}" srcOrd="4" destOrd="0" parTransId="{4A4C89F1-565D-490F-AB3F-8B3F158F6046}" sibTransId="{58C5DFA7-04E8-4B20-BEC9-535F543668CA}"/>
    <dgm:cxn modelId="{49368A26-B72A-4367-B342-2568E06F6445}" type="presOf" srcId="{B14200A2-1439-4369-B45C-60AA5E5F51DD}" destId="{3AA61898-E4EA-4656-AC80-24CBA0E1D98D}" srcOrd="0" destOrd="0" presId="urn:microsoft.com/office/officeart/2005/8/layout/vList2"/>
    <dgm:cxn modelId="{8F6A393C-71C7-4AD7-A64B-0BDD28193F60}" type="presOf" srcId="{3C6A0F77-4A91-403B-9411-0EC43E50561A}" destId="{5B4547D1-0DFF-4543-A8ED-1C275052CE52}" srcOrd="0" destOrd="1" presId="urn:microsoft.com/office/officeart/2005/8/layout/vList2"/>
    <dgm:cxn modelId="{4FDA443D-68F2-43B3-BD97-CA9DC0095FC6}" srcId="{9892105C-D41B-42B0-97D2-0CD86318C641}" destId="{A4140D7A-5DE2-4D19-AB97-3237CC2BAB38}" srcOrd="3" destOrd="0" parTransId="{FA483F01-E31C-4DA5-B137-76CDB2C2C4B2}" sibTransId="{27451404-D59B-496A-A223-42F6A1B44FCD}"/>
    <dgm:cxn modelId="{E8C11948-B146-4151-8D21-C991B2DBDC30}" type="presOf" srcId="{18C658DC-1ED3-4586-8E14-E0A6DE1C1663}" destId="{5B4547D1-0DFF-4543-A8ED-1C275052CE52}" srcOrd="0" destOrd="4" presId="urn:microsoft.com/office/officeart/2005/8/layout/vList2"/>
    <dgm:cxn modelId="{F862DD4A-8A3E-40E0-A8CF-CE6F97789DA0}" srcId="{9892105C-D41B-42B0-97D2-0CD86318C641}" destId="{A8E1C363-EA36-49AE-BEA5-8AA2AF6CABFA}" srcOrd="2" destOrd="0" parTransId="{DBEAE75D-FE72-40D1-B045-24EE4BF727B3}" sibTransId="{EF13FC5F-89FE-4930-81A6-DA497E006953}"/>
    <dgm:cxn modelId="{39764E74-CB67-4008-898B-B9753F7F9B8C}" type="presOf" srcId="{A4140D7A-5DE2-4D19-AB97-3237CC2BAB38}" destId="{5B4547D1-0DFF-4543-A8ED-1C275052CE52}" srcOrd="0" destOrd="3" presId="urn:microsoft.com/office/officeart/2005/8/layout/vList2"/>
    <dgm:cxn modelId="{6E09848D-6C9F-4B26-96B8-B56B84592C87}" srcId="{9892105C-D41B-42B0-97D2-0CD86318C641}" destId="{6EE2DCF7-492F-44FF-93E1-B3052A3ABBF5}" srcOrd="0" destOrd="0" parTransId="{9FAAA57E-08B7-4768-9B06-DD8B817DA5B6}" sibTransId="{3D739592-497F-4569-A902-4493A74C757F}"/>
    <dgm:cxn modelId="{F895D392-57DC-4A2A-BD44-F6474C2A2B71}" type="presOf" srcId="{6EE2DCF7-492F-44FF-93E1-B3052A3ABBF5}" destId="{5B4547D1-0DFF-4543-A8ED-1C275052CE52}" srcOrd="0" destOrd="0" presId="urn:microsoft.com/office/officeart/2005/8/layout/vList2"/>
    <dgm:cxn modelId="{ABEDE598-6F99-499B-834C-484059C7335C}" srcId="{9892105C-D41B-42B0-97D2-0CD86318C641}" destId="{3C6A0F77-4A91-403B-9411-0EC43E50561A}" srcOrd="1" destOrd="0" parTransId="{4D988387-5CF9-416C-916A-74005663AD42}" sibTransId="{2FC8636A-6BC6-4098-BBE7-C2236992B146}"/>
    <dgm:cxn modelId="{F3C3BA9B-B325-4469-8AA2-99ADBA7FE602}" srcId="{B14200A2-1439-4369-B45C-60AA5E5F51DD}" destId="{9892105C-D41B-42B0-97D2-0CD86318C641}" srcOrd="0" destOrd="0" parTransId="{BF2351F8-AD69-4BC9-AE26-64B9EB9EEB1D}" sibTransId="{A5A8507F-694E-46FC-84C2-FE75368DDA85}"/>
    <dgm:cxn modelId="{BAC72AC0-6E7C-4308-BDF2-67C6766985F1}" type="presOf" srcId="{A8E1C363-EA36-49AE-BEA5-8AA2AF6CABFA}" destId="{5B4547D1-0DFF-4543-A8ED-1C275052CE52}" srcOrd="0" destOrd="2" presId="urn:microsoft.com/office/officeart/2005/8/layout/vList2"/>
    <dgm:cxn modelId="{8968EDE0-2D1B-4387-8FCF-FC16E523CC99}" type="presOf" srcId="{9892105C-D41B-42B0-97D2-0CD86318C641}" destId="{DFD63051-E6A2-40C8-BF33-8FF203B1295A}" srcOrd="0" destOrd="0" presId="urn:microsoft.com/office/officeart/2005/8/layout/vList2"/>
    <dgm:cxn modelId="{2F7D763F-E248-4315-81B6-6B386D9976F3}" type="presParOf" srcId="{3AA61898-E4EA-4656-AC80-24CBA0E1D98D}" destId="{DFD63051-E6A2-40C8-BF33-8FF203B1295A}" srcOrd="0" destOrd="0" presId="urn:microsoft.com/office/officeart/2005/8/layout/vList2"/>
    <dgm:cxn modelId="{2A7134DE-F3C6-4E05-9D7C-8D852432E421}" type="presParOf" srcId="{3AA61898-E4EA-4656-AC80-24CBA0E1D98D}" destId="{5B4547D1-0DFF-4543-A8ED-1C275052CE52}"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6FF8208-C011-40B5-B919-7759C7D9317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38E3657B-4E61-48B8-AF9E-287D097F2A8F}">
      <dgm:prSet phldrT="[Text]" phldr="0"/>
      <dgm:spPr/>
      <dgm:t>
        <a:bodyPr/>
        <a:lstStyle/>
        <a:p>
          <a:pPr rtl="0"/>
          <a:r>
            <a:rPr lang="en-US">
              <a:latin typeface="Calibri Light" panose="020F0302020204030204"/>
            </a:rPr>
            <a:t>Level 1</a:t>
          </a:r>
          <a:endParaRPr lang="en-US"/>
        </a:p>
      </dgm:t>
    </dgm:pt>
    <dgm:pt modelId="{7DF3C44A-642D-42C8-AE74-9014F3E0BD68}" type="parTrans" cxnId="{418D3C82-F3F1-4E6F-BD12-D2366618193D}">
      <dgm:prSet/>
      <dgm:spPr/>
      <dgm:t>
        <a:bodyPr/>
        <a:lstStyle/>
        <a:p>
          <a:endParaRPr lang="en-US"/>
        </a:p>
      </dgm:t>
    </dgm:pt>
    <dgm:pt modelId="{3F89C31A-72BA-4F79-B1FE-D7748CE53BAF}" type="sibTrans" cxnId="{418D3C82-F3F1-4E6F-BD12-D2366618193D}">
      <dgm:prSet/>
      <dgm:spPr/>
      <dgm:t>
        <a:bodyPr/>
        <a:lstStyle/>
        <a:p>
          <a:endParaRPr lang="en-US"/>
        </a:p>
      </dgm:t>
    </dgm:pt>
    <dgm:pt modelId="{52AFDADF-D707-4DE9-8036-76F4C9D7D760}">
      <dgm:prSet phldrT="[Text]" phldr="0"/>
      <dgm:spPr/>
      <dgm:t>
        <a:bodyPr/>
        <a:lstStyle/>
        <a:p>
          <a:pPr rtl="0"/>
          <a:r>
            <a:rPr lang="en-US">
              <a:latin typeface="Calibri Light" panose="020F0302020204030204"/>
            </a:rPr>
            <a:t>Patients with one or fewer chronic conditions</a:t>
          </a:r>
          <a:endParaRPr lang="en-US"/>
        </a:p>
      </dgm:t>
    </dgm:pt>
    <dgm:pt modelId="{D66AEE20-D306-48DD-B788-34E95A3F1D65}" type="parTrans" cxnId="{6FFCF47F-B1DE-45E9-9095-340AF9FBCAF6}">
      <dgm:prSet/>
      <dgm:spPr/>
      <dgm:t>
        <a:bodyPr/>
        <a:lstStyle/>
        <a:p>
          <a:endParaRPr lang="en-US"/>
        </a:p>
      </dgm:t>
    </dgm:pt>
    <dgm:pt modelId="{BC993663-DDCD-4246-87DA-1177B5E61E7A}" type="sibTrans" cxnId="{6FFCF47F-B1DE-45E9-9095-340AF9FBCAF6}">
      <dgm:prSet/>
      <dgm:spPr/>
      <dgm:t>
        <a:bodyPr/>
        <a:lstStyle/>
        <a:p>
          <a:endParaRPr lang="en-US"/>
        </a:p>
      </dgm:t>
    </dgm:pt>
    <dgm:pt modelId="{FE302703-4641-4AC1-9F10-B0CBD4FF77BC}">
      <dgm:prSet phldrT="[Text]" phldr="0"/>
      <dgm:spPr/>
      <dgm:t>
        <a:bodyPr/>
        <a:lstStyle/>
        <a:p>
          <a:pPr rtl="0"/>
          <a:r>
            <a:rPr lang="en-US" b="0" u="sng">
              <a:latin typeface="Calibri Light" panose="020F0302020204030204"/>
            </a:rPr>
            <a:t>Proposed RVU: .17</a:t>
          </a:r>
          <a:endParaRPr lang="en-US" b="0" u="sng"/>
        </a:p>
      </dgm:t>
    </dgm:pt>
    <dgm:pt modelId="{4EF728B5-954F-4663-8CE8-5C523C3AAAF0}" type="parTrans" cxnId="{807763DA-506A-447F-B8DB-E2E790ADB76B}">
      <dgm:prSet/>
      <dgm:spPr/>
      <dgm:t>
        <a:bodyPr/>
        <a:lstStyle/>
        <a:p>
          <a:endParaRPr lang="en-US"/>
        </a:p>
      </dgm:t>
    </dgm:pt>
    <dgm:pt modelId="{8C09A60C-6BEE-49F3-B794-96AC10BD0423}" type="sibTrans" cxnId="{807763DA-506A-447F-B8DB-E2E790ADB76B}">
      <dgm:prSet/>
      <dgm:spPr/>
      <dgm:t>
        <a:bodyPr/>
        <a:lstStyle/>
        <a:p>
          <a:endParaRPr lang="en-US"/>
        </a:p>
      </dgm:t>
    </dgm:pt>
    <dgm:pt modelId="{506E4914-A52E-4934-BBA4-E8870490240E}">
      <dgm:prSet phldrT="[Text]" phldr="0"/>
      <dgm:spPr/>
      <dgm:t>
        <a:bodyPr/>
        <a:lstStyle/>
        <a:p>
          <a:pPr rtl="0"/>
          <a:r>
            <a:rPr lang="en-US">
              <a:latin typeface="Calibri Light" panose="020F0302020204030204"/>
            </a:rPr>
            <a:t>Level 2</a:t>
          </a:r>
          <a:endParaRPr lang="en-US"/>
        </a:p>
      </dgm:t>
    </dgm:pt>
    <dgm:pt modelId="{B7B49453-3CB3-422F-A074-6CB7B3E2D456}" type="parTrans" cxnId="{7F770BA6-B2DD-4427-9887-DC0D1155FEA8}">
      <dgm:prSet/>
      <dgm:spPr/>
      <dgm:t>
        <a:bodyPr/>
        <a:lstStyle/>
        <a:p>
          <a:endParaRPr lang="en-US"/>
        </a:p>
      </dgm:t>
    </dgm:pt>
    <dgm:pt modelId="{546B769A-0800-4586-A4BD-21BB76AF530D}" type="sibTrans" cxnId="{7F770BA6-B2DD-4427-9887-DC0D1155FEA8}">
      <dgm:prSet/>
      <dgm:spPr/>
      <dgm:t>
        <a:bodyPr/>
        <a:lstStyle/>
        <a:p>
          <a:endParaRPr lang="en-US"/>
        </a:p>
      </dgm:t>
    </dgm:pt>
    <dgm:pt modelId="{E7C65FEC-1BCD-498D-9633-092EFEB20CF1}">
      <dgm:prSet phldrT="[Text]" phldr="0"/>
      <dgm:spPr/>
      <dgm:t>
        <a:bodyPr/>
        <a:lstStyle/>
        <a:p>
          <a:pPr rtl="0"/>
          <a:r>
            <a:rPr lang="en-US">
              <a:latin typeface="Calibri Light" panose="020F0302020204030204"/>
            </a:rPr>
            <a:t>Patients with 2 or more chronic conditions</a:t>
          </a:r>
        </a:p>
      </dgm:t>
    </dgm:pt>
    <dgm:pt modelId="{20FD09A2-B414-441D-9D01-C925DD1737F4}" type="parTrans" cxnId="{E7D201CB-DD32-4388-9C44-A947BAFE6D3E}">
      <dgm:prSet/>
      <dgm:spPr/>
      <dgm:t>
        <a:bodyPr/>
        <a:lstStyle/>
        <a:p>
          <a:endParaRPr lang="en-US"/>
        </a:p>
      </dgm:t>
    </dgm:pt>
    <dgm:pt modelId="{754B55F1-DDAD-4671-AE4B-37C3568BDB86}" type="sibTrans" cxnId="{E7D201CB-DD32-4388-9C44-A947BAFE6D3E}">
      <dgm:prSet/>
      <dgm:spPr/>
      <dgm:t>
        <a:bodyPr/>
        <a:lstStyle/>
        <a:p>
          <a:endParaRPr lang="en-US"/>
        </a:p>
      </dgm:t>
    </dgm:pt>
    <dgm:pt modelId="{B4E41CE0-E04C-4991-9AC9-7DE354E0A080}">
      <dgm:prSet phldrT="[Text]" phldr="0"/>
      <dgm:spPr/>
      <dgm:t>
        <a:bodyPr/>
        <a:lstStyle/>
        <a:p>
          <a:pPr rtl="0"/>
          <a:r>
            <a:rPr lang="en-US">
              <a:latin typeface="Calibri Light" panose="020F0302020204030204"/>
            </a:rPr>
            <a:t>Level 3</a:t>
          </a:r>
          <a:endParaRPr lang="en-US"/>
        </a:p>
      </dgm:t>
    </dgm:pt>
    <dgm:pt modelId="{1BB0B806-E3E6-420C-9AFE-F88BE4E61AF9}" type="parTrans" cxnId="{0588A4AD-59CA-4765-8547-FE55432CD11C}">
      <dgm:prSet/>
      <dgm:spPr/>
      <dgm:t>
        <a:bodyPr/>
        <a:lstStyle/>
        <a:p>
          <a:endParaRPr lang="en-US"/>
        </a:p>
      </dgm:t>
    </dgm:pt>
    <dgm:pt modelId="{F50A11F4-8DCE-4530-B9FA-126F161F32AB}" type="sibTrans" cxnId="{0588A4AD-59CA-4765-8547-FE55432CD11C}">
      <dgm:prSet/>
      <dgm:spPr/>
      <dgm:t>
        <a:bodyPr/>
        <a:lstStyle/>
        <a:p>
          <a:endParaRPr lang="en-US"/>
        </a:p>
      </dgm:t>
    </dgm:pt>
    <dgm:pt modelId="{597F4105-0B68-40A9-B6F4-8C95C38F3509}">
      <dgm:prSet phldrT="[Text]" phldr="0"/>
      <dgm:spPr/>
      <dgm:t>
        <a:bodyPr/>
        <a:lstStyle/>
        <a:p>
          <a:pPr rtl="0"/>
          <a:r>
            <a:rPr lang="en-US">
              <a:latin typeface="Calibri Light" panose="020F0302020204030204"/>
            </a:rPr>
            <a:t>Patients with 2 or more chronic conditions </a:t>
          </a:r>
          <a:r>
            <a:rPr lang="en-US" b="0">
              <a:latin typeface="Calibri Light" panose="020F0302020204030204"/>
            </a:rPr>
            <a:t> </a:t>
          </a:r>
          <a:r>
            <a:rPr lang="en-US" b="1">
              <a:latin typeface="Calibri Light" panose="020F0302020204030204"/>
            </a:rPr>
            <a:t>AND</a:t>
          </a:r>
          <a:r>
            <a:rPr lang="en-US">
              <a:latin typeface="Calibri Light" panose="020F0302020204030204"/>
            </a:rPr>
            <a:t> who are Qualified Medicare Beneficiaries</a:t>
          </a:r>
          <a:endParaRPr lang="en-US"/>
        </a:p>
      </dgm:t>
    </dgm:pt>
    <dgm:pt modelId="{4F4AE94A-FE15-44E2-B0E9-2CDC586B4EFC}" type="parTrans" cxnId="{7F2D889F-074B-4677-9FC8-9130CD859F5D}">
      <dgm:prSet/>
      <dgm:spPr/>
      <dgm:t>
        <a:bodyPr/>
        <a:lstStyle/>
        <a:p>
          <a:endParaRPr lang="en-US"/>
        </a:p>
      </dgm:t>
    </dgm:pt>
    <dgm:pt modelId="{15FF6426-BF03-4241-B1A7-01B5748315D3}" type="sibTrans" cxnId="{7F2D889F-074B-4677-9FC8-9130CD859F5D}">
      <dgm:prSet/>
      <dgm:spPr/>
      <dgm:t>
        <a:bodyPr/>
        <a:lstStyle/>
        <a:p>
          <a:endParaRPr lang="en-US"/>
        </a:p>
      </dgm:t>
    </dgm:pt>
    <dgm:pt modelId="{5C137DF0-4641-4D2B-853E-46F11B7B526F}">
      <dgm:prSet phldrT="[Text]"/>
      <dgm:spPr/>
      <dgm:t>
        <a:bodyPr/>
        <a:lstStyle/>
        <a:p>
          <a:pPr rtl="0"/>
          <a:r>
            <a:rPr lang="en-US" u="sng">
              <a:latin typeface="Calibri Light" panose="020F0302020204030204"/>
            </a:rPr>
            <a:t>Proposed RVU: 1.67</a:t>
          </a:r>
          <a:endParaRPr lang="en-US" u="sng"/>
        </a:p>
      </dgm:t>
    </dgm:pt>
    <dgm:pt modelId="{A5F89CB2-D8FA-4177-B317-B303277ADDBB}" type="parTrans" cxnId="{73F62B82-087C-4FAF-99FF-76BEF8FAD584}">
      <dgm:prSet/>
      <dgm:spPr/>
      <dgm:t>
        <a:bodyPr/>
        <a:lstStyle/>
        <a:p>
          <a:endParaRPr lang="en-US"/>
        </a:p>
      </dgm:t>
    </dgm:pt>
    <dgm:pt modelId="{770C3C53-8ACB-498E-AB45-88664C815788}" type="sibTrans" cxnId="{73F62B82-087C-4FAF-99FF-76BEF8FAD584}">
      <dgm:prSet/>
      <dgm:spPr/>
      <dgm:t>
        <a:bodyPr/>
        <a:lstStyle/>
        <a:p>
          <a:endParaRPr lang="en-US"/>
        </a:p>
      </dgm:t>
    </dgm:pt>
    <dgm:pt modelId="{F6956CC4-0B28-41E7-A3C6-C9DF9264446A}">
      <dgm:prSet phldr="0"/>
      <dgm:spPr/>
      <dgm:t>
        <a:bodyPr/>
        <a:lstStyle/>
        <a:p>
          <a:r>
            <a:rPr lang="en-US" b="0" u="sng">
              <a:latin typeface="Calibri Light" panose="020F0302020204030204"/>
            </a:rPr>
            <a:t>Proposed RVU: .77</a:t>
          </a:r>
          <a:endParaRPr lang="en-US" b="0" u="sng"/>
        </a:p>
      </dgm:t>
    </dgm:pt>
    <dgm:pt modelId="{67842AC9-3CAD-4B9F-A280-F2005958C192}" type="parTrans" cxnId="{EF6FCF0C-50E4-4F08-ACBA-683FC1C47FE3}">
      <dgm:prSet/>
      <dgm:spPr/>
    </dgm:pt>
    <dgm:pt modelId="{3FCA7947-C5C6-40F4-9CBF-BD6DF3B0CF06}" type="sibTrans" cxnId="{EF6FCF0C-50E4-4F08-ACBA-683FC1C47FE3}">
      <dgm:prSet/>
      <dgm:spPr/>
    </dgm:pt>
    <dgm:pt modelId="{6CA5CBF3-56BD-4D25-89AD-142A6D24A918}" type="pres">
      <dgm:prSet presAssocID="{A6FF8208-C011-40B5-B919-7759C7D9317A}" presName="Name0" presStyleCnt="0">
        <dgm:presLayoutVars>
          <dgm:dir/>
          <dgm:animLvl val="lvl"/>
          <dgm:resizeHandles val="exact"/>
        </dgm:presLayoutVars>
      </dgm:prSet>
      <dgm:spPr/>
    </dgm:pt>
    <dgm:pt modelId="{BD0C4A66-7563-4BB4-898D-D5278A29EF17}" type="pres">
      <dgm:prSet presAssocID="{38E3657B-4E61-48B8-AF9E-287D097F2A8F}" presName="composite" presStyleCnt="0"/>
      <dgm:spPr/>
    </dgm:pt>
    <dgm:pt modelId="{E5C3476E-CD8D-4ED9-A987-B2D027EA0DE6}" type="pres">
      <dgm:prSet presAssocID="{38E3657B-4E61-48B8-AF9E-287D097F2A8F}" presName="parTx" presStyleLbl="alignNode1" presStyleIdx="0" presStyleCnt="3">
        <dgm:presLayoutVars>
          <dgm:chMax val="0"/>
          <dgm:chPref val="0"/>
          <dgm:bulletEnabled val="1"/>
        </dgm:presLayoutVars>
      </dgm:prSet>
      <dgm:spPr/>
    </dgm:pt>
    <dgm:pt modelId="{9F4AF2CD-1F6E-4E0D-BA5D-5317092633D6}" type="pres">
      <dgm:prSet presAssocID="{38E3657B-4E61-48B8-AF9E-287D097F2A8F}" presName="desTx" presStyleLbl="alignAccFollowNode1" presStyleIdx="0" presStyleCnt="3">
        <dgm:presLayoutVars>
          <dgm:bulletEnabled val="1"/>
        </dgm:presLayoutVars>
      </dgm:prSet>
      <dgm:spPr/>
    </dgm:pt>
    <dgm:pt modelId="{7DC9B53B-21F5-416F-B617-87BBA41CC51B}" type="pres">
      <dgm:prSet presAssocID="{3F89C31A-72BA-4F79-B1FE-D7748CE53BAF}" presName="space" presStyleCnt="0"/>
      <dgm:spPr/>
    </dgm:pt>
    <dgm:pt modelId="{B46809AF-359F-4945-819D-CDCF7724AE00}" type="pres">
      <dgm:prSet presAssocID="{506E4914-A52E-4934-BBA4-E8870490240E}" presName="composite" presStyleCnt="0"/>
      <dgm:spPr/>
    </dgm:pt>
    <dgm:pt modelId="{EF9DF5BD-D69B-4585-99DE-B5658E5B93AB}" type="pres">
      <dgm:prSet presAssocID="{506E4914-A52E-4934-BBA4-E8870490240E}" presName="parTx" presStyleLbl="alignNode1" presStyleIdx="1" presStyleCnt="3">
        <dgm:presLayoutVars>
          <dgm:chMax val="0"/>
          <dgm:chPref val="0"/>
          <dgm:bulletEnabled val="1"/>
        </dgm:presLayoutVars>
      </dgm:prSet>
      <dgm:spPr/>
    </dgm:pt>
    <dgm:pt modelId="{D0A0CDED-56A6-4E04-AE16-10843C2C695D}" type="pres">
      <dgm:prSet presAssocID="{506E4914-A52E-4934-BBA4-E8870490240E}" presName="desTx" presStyleLbl="alignAccFollowNode1" presStyleIdx="1" presStyleCnt="3">
        <dgm:presLayoutVars>
          <dgm:bulletEnabled val="1"/>
        </dgm:presLayoutVars>
      </dgm:prSet>
      <dgm:spPr/>
    </dgm:pt>
    <dgm:pt modelId="{DF723B80-C145-4740-AFB4-00F684255B45}" type="pres">
      <dgm:prSet presAssocID="{546B769A-0800-4586-A4BD-21BB76AF530D}" presName="space" presStyleCnt="0"/>
      <dgm:spPr/>
    </dgm:pt>
    <dgm:pt modelId="{DF603EA6-CE06-49E5-8A3B-BDB4C655BD28}" type="pres">
      <dgm:prSet presAssocID="{B4E41CE0-E04C-4991-9AC9-7DE354E0A080}" presName="composite" presStyleCnt="0"/>
      <dgm:spPr/>
    </dgm:pt>
    <dgm:pt modelId="{B70703B2-9875-42C2-B105-71AAF3CFC56A}" type="pres">
      <dgm:prSet presAssocID="{B4E41CE0-E04C-4991-9AC9-7DE354E0A080}" presName="parTx" presStyleLbl="alignNode1" presStyleIdx="2" presStyleCnt="3">
        <dgm:presLayoutVars>
          <dgm:chMax val="0"/>
          <dgm:chPref val="0"/>
          <dgm:bulletEnabled val="1"/>
        </dgm:presLayoutVars>
      </dgm:prSet>
      <dgm:spPr/>
    </dgm:pt>
    <dgm:pt modelId="{635657A6-4E2D-4549-8D1E-8A5A5A6AFA0D}" type="pres">
      <dgm:prSet presAssocID="{B4E41CE0-E04C-4991-9AC9-7DE354E0A080}" presName="desTx" presStyleLbl="alignAccFollowNode1" presStyleIdx="2" presStyleCnt="3">
        <dgm:presLayoutVars>
          <dgm:bulletEnabled val="1"/>
        </dgm:presLayoutVars>
      </dgm:prSet>
      <dgm:spPr/>
    </dgm:pt>
  </dgm:ptLst>
  <dgm:cxnLst>
    <dgm:cxn modelId="{EF6FCF0C-50E4-4F08-ACBA-683FC1C47FE3}" srcId="{506E4914-A52E-4934-BBA4-E8870490240E}" destId="{F6956CC4-0B28-41E7-A3C6-C9DF9264446A}" srcOrd="1" destOrd="0" parTransId="{67842AC9-3CAD-4B9F-A280-F2005958C192}" sibTransId="{3FCA7947-C5C6-40F4-9CBF-BD6DF3B0CF06}"/>
    <dgm:cxn modelId="{C8AAF20F-1E28-4F94-964F-DB920A4D2926}" type="presOf" srcId="{B4E41CE0-E04C-4991-9AC9-7DE354E0A080}" destId="{B70703B2-9875-42C2-B105-71AAF3CFC56A}" srcOrd="0" destOrd="0" presId="urn:microsoft.com/office/officeart/2005/8/layout/hList1"/>
    <dgm:cxn modelId="{D17A3011-E688-4F17-865A-1FD1D95AAE5F}" type="presOf" srcId="{E7C65FEC-1BCD-498D-9633-092EFEB20CF1}" destId="{D0A0CDED-56A6-4E04-AE16-10843C2C695D}" srcOrd="0" destOrd="0" presId="urn:microsoft.com/office/officeart/2005/8/layout/hList1"/>
    <dgm:cxn modelId="{7109F827-8290-4EB9-A74A-6EF735A07B07}" type="presOf" srcId="{597F4105-0B68-40A9-B6F4-8C95C38F3509}" destId="{635657A6-4E2D-4549-8D1E-8A5A5A6AFA0D}" srcOrd="0" destOrd="0" presId="urn:microsoft.com/office/officeart/2005/8/layout/hList1"/>
    <dgm:cxn modelId="{F9CE302C-D9B3-46BB-8E90-D617E6B7FA73}" type="presOf" srcId="{506E4914-A52E-4934-BBA4-E8870490240E}" destId="{EF9DF5BD-D69B-4585-99DE-B5658E5B93AB}" srcOrd="0" destOrd="0" presId="urn:microsoft.com/office/officeart/2005/8/layout/hList1"/>
    <dgm:cxn modelId="{F7F1263D-C43A-4AD8-9135-318A921A5805}" type="presOf" srcId="{5C137DF0-4641-4D2B-853E-46F11B7B526F}" destId="{635657A6-4E2D-4549-8D1E-8A5A5A6AFA0D}" srcOrd="0" destOrd="1" presId="urn:microsoft.com/office/officeart/2005/8/layout/hList1"/>
    <dgm:cxn modelId="{B215B565-30DD-4403-BC60-62A64249DDD4}" type="presOf" srcId="{FE302703-4641-4AC1-9F10-B0CBD4FF77BC}" destId="{9F4AF2CD-1F6E-4E0D-BA5D-5317092633D6}" srcOrd="0" destOrd="1" presId="urn:microsoft.com/office/officeart/2005/8/layout/hList1"/>
    <dgm:cxn modelId="{1BD1F277-8CD9-4DCB-A8EB-BDEE1419816E}" type="presOf" srcId="{38E3657B-4E61-48B8-AF9E-287D097F2A8F}" destId="{E5C3476E-CD8D-4ED9-A987-B2D027EA0DE6}" srcOrd="0" destOrd="0" presId="urn:microsoft.com/office/officeart/2005/8/layout/hList1"/>
    <dgm:cxn modelId="{6FFCF47F-B1DE-45E9-9095-340AF9FBCAF6}" srcId="{38E3657B-4E61-48B8-AF9E-287D097F2A8F}" destId="{52AFDADF-D707-4DE9-8036-76F4C9D7D760}" srcOrd="0" destOrd="0" parTransId="{D66AEE20-D306-48DD-B788-34E95A3F1D65}" sibTransId="{BC993663-DDCD-4246-87DA-1177B5E61E7A}"/>
    <dgm:cxn modelId="{73F62B82-087C-4FAF-99FF-76BEF8FAD584}" srcId="{B4E41CE0-E04C-4991-9AC9-7DE354E0A080}" destId="{5C137DF0-4641-4D2B-853E-46F11B7B526F}" srcOrd="1" destOrd="0" parTransId="{A5F89CB2-D8FA-4177-B317-B303277ADDBB}" sibTransId="{770C3C53-8ACB-498E-AB45-88664C815788}"/>
    <dgm:cxn modelId="{418D3C82-F3F1-4E6F-BD12-D2366618193D}" srcId="{A6FF8208-C011-40B5-B919-7759C7D9317A}" destId="{38E3657B-4E61-48B8-AF9E-287D097F2A8F}" srcOrd="0" destOrd="0" parTransId="{7DF3C44A-642D-42C8-AE74-9014F3E0BD68}" sibTransId="{3F89C31A-72BA-4F79-B1FE-D7748CE53BAF}"/>
    <dgm:cxn modelId="{7F2D889F-074B-4677-9FC8-9130CD859F5D}" srcId="{B4E41CE0-E04C-4991-9AC9-7DE354E0A080}" destId="{597F4105-0B68-40A9-B6F4-8C95C38F3509}" srcOrd="0" destOrd="0" parTransId="{4F4AE94A-FE15-44E2-B0E9-2CDC586B4EFC}" sibTransId="{15FF6426-BF03-4241-B1A7-01B5748315D3}"/>
    <dgm:cxn modelId="{7F770BA6-B2DD-4427-9887-DC0D1155FEA8}" srcId="{A6FF8208-C011-40B5-B919-7759C7D9317A}" destId="{506E4914-A52E-4934-BBA4-E8870490240E}" srcOrd="1" destOrd="0" parTransId="{B7B49453-3CB3-422F-A074-6CB7B3E2D456}" sibTransId="{546B769A-0800-4586-A4BD-21BB76AF530D}"/>
    <dgm:cxn modelId="{5DFFE6AB-ADA8-4494-8801-7899F0473D81}" type="presOf" srcId="{F6956CC4-0B28-41E7-A3C6-C9DF9264446A}" destId="{D0A0CDED-56A6-4E04-AE16-10843C2C695D}" srcOrd="0" destOrd="1" presId="urn:microsoft.com/office/officeart/2005/8/layout/hList1"/>
    <dgm:cxn modelId="{0588A4AD-59CA-4765-8547-FE55432CD11C}" srcId="{A6FF8208-C011-40B5-B919-7759C7D9317A}" destId="{B4E41CE0-E04C-4991-9AC9-7DE354E0A080}" srcOrd="2" destOrd="0" parTransId="{1BB0B806-E3E6-420C-9AFE-F88BE4E61AF9}" sibTransId="{F50A11F4-8DCE-4530-B9FA-126F161F32AB}"/>
    <dgm:cxn modelId="{7E21B7BF-2467-4414-9BFE-4D428243C266}" type="presOf" srcId="{52AFDADF-D707-4DE9-8036-76F4C9D7D760}" destId="{9F4AF2CD-1F6E-4E0D-BA5D-5317092633D6}" srcOrd="0" destOrd="0" presId="urn:microsoft.com/office/officeart/2005/8/layout/hList1"/>
    <dgm:cxn modelId="{0FB2D2CA-CCE7-46BB-A3BA-2206707EABA2}" type="presOf" srcId="{A6FF8208-C011-40B5-B919-7759C7D9317A}" destId="{6CA5CBF3-56BD-4D25-89AD-142A6D24A918}" srcOrd="0" destOrd="0" presId="urn:microsoft.com/office/officeart/2005/8/layout/hList1"/>
    <dgm:cxn modelId="{E7D201CB-DD32-4388-9C44-A947BAFE6D3E}" srcId="{506E4914-A52E-4934-BBA4-E8870490240E}" destId="{E7C65FEC-1BCD-498D-9633-092EFEB20CF1}" srcOrd="0" destOrd="0" parTransId="{20FD09A2-B414-441D-9D01-C925DD1737F4}" sibTransId="{754B55F1-DDAD-4671-AE4B-37C3568BDB86}"/>
    <dgm:cxn modelId="{807763DA-506A-447F-B8DB-E2E790ADB76B}" srcId="{38E3657B-4E61-48B8-AF9E-287D097F2A8F}" destId="{FE302703-4641-4AC1-9F10-B0CBD4FF77BC}" srcOrd="1" destOrd="0" parTransId="{4EF728B5-954F-4663-8CE8-5C523C3AAAF0}" sibTransId="{8C09A60C-6BEE-49F3-B794-96AC10BD0423}"/>
    <dgm:cxn modelId="{A6A3BCCD-BAF7-4F28-83DE-0413B00E7D92}" type="presParOf" srcId="{6CA5CBF3-56BD-4D25-89AD-142A6D24A918}" destId="{BD0C4A66-7563-4BB4-898D-D5278A29EF17}" srcOrd="0" destOrd="0" presId="urn:microsoft.com/office/officeart/2005/8/layout/hList1"/>
    <dgm:cxn modelId="{0B854CFB-520E-4C35-B7D3-1D4B1103F4E9}" type="presParOf" srcId="{BD0C4A66-7563-4BB4-898D-D5278A29EF17}" destId="{E5C3476E-CD8D-4ED9-A987-B2D027EA0DE6}" srcOrd="0" destOrd="0" presId="urn:microsoft.com/office/officeart/2005/8/layout/hList1"/>
    <dgm:cxn modelId="{8F16A5A0-9DC0-48BC-AA51-3DB9772A80F4}" type="presParOf" srcId="{BD0C4A66-7563-4BB4-898D-D5278A29EF17}" destId="{9F4AF2CD-1F6E-4E0D-BA5D-5317092633D6}" srcOrd="1" destOrd="0" presId="urn:microsoft.com/office/officeart/2005/8/layout/hList1"/>
    <dgm:cxn modelId="{2425E534-9C63-4A71-9FA4-009C7F354247}" type="presParOf" srcId="{6CA5CBF3-56BD-4D25-89AD-142A6D24A918}" destId="{7DC9B53B-21F5-416F-B617-87BBA41CC51B}" srcOrd="1" destOrd="0" presId="urn:microsoft.com/office/officeart/2005/8/layout/hList1"/>
    <dgm:cxn modelId="{C2245CD9-3E69-4E46-8913-A9823827BAA2}" type="presParOf" srcId="{6CA5CBF3-56BD-4D25-89AD-142A6D24A918}" destId="{B46809AF-359F-4945-819D-CDCF7724AE00}" srcOrd="2" destOrd="0" presId="urn:microsoft.com/office/officeart/2005/8/layout/hList1"/>
    <dgm:cxn modelId="{36A8F6E8-D35B-49BD-A8BC-E8E0B0BA4156}" type="presParOf" srcId="{B46809AF-359F-4945-819D-CDCF7724AE00}" destId="{EF9DF5BD-D69B-4585-99DE-B5658E5B93AB}" srcOrd="0" destOrd="0" presId="urn:microsoft.com/office/officeart/2005/8/layout/hList1"/>
    <dgm:cxn modelId="{158835E1-C8D1-4688-A60A-7CDA58C01721}" type="presParOf" srcId="{B46809AF-359F-4945-819D-CDCF7724AE00}" destId="{D0A0CDED-56A6-4E04-AE16-10843C2C695D}" srcOrd="1" destOrd="0" presId="urn:microsoft.com/office/officeart/2005/8/layout/hList1"/>
    <dgm:cxn modelId="{06547EBE-5787-416F-911E-978338C8FCD9}" type="presParOf" srcId="{6CA5CBF3-56BD-4D25-89AD-142A6D24A918}" destId="{DF723B80-C145-4740-AFB4-00F684255B45}" srcOrd="3" destOrd="0" presId="urn:microsoft.com/office/officeart/2005/8/layout/hList1"/>
    <dgm:cxn modelId="{727B7617-5128-4D16-A432-3771E0520161}" type="presParOf" srcId="{6CA5CBF3-56BD-4D25-89AD-142A6D24A918}" destId="{DF603EA6-CE06-49E5-8A3B-BDB4C655BD28}" srcOrd="4" destOrd="0" presId="urn:microsoft.com/office/officeart/2005/8/layout/hList1"/>
    <dgm:cxn modelId="{683CFA6E-7FA5-40D2-9F27-732460CC78FE}" type="presParOf" srcId="{DF603EA6-CE06-49E5-8A3B-BDB4C655BD28}" destId="{B70703B2-9875-42C2-B105-71AAF3CFC56A}" srcOrd="0" destOrd="0" presId="urn:microsoft.com/office/officeart/2005/8/layout/hList1"/>
    <dgm:cxn modelId="{B069D82B-9D1E-4B01-B518-D3B5B4ED6D63}" type="presParOf" srcId="{DF603EA6-CE06-49E5-8A3B-BDB4C655BD28}" destId="{635657A6-4E2D-4549-8D1E-8A5A5A6AFA0D}"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D63051-E6A2-40C8-BF33-8FF203B1295A}">
      <dsp:nvSpPr>
        <dsp:cNvPr id="0" name=""/>
        <dsp:cNvSpPr/>
      </dsp:nvSpPr>
      <dsp:spPr>
        <a:xfrm>
          <a:off x="0" y="10282"/>
          <a:ext cx="11409680" cy="69556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rtl="0">
            <a:lnSpc>
              <a:spcPct val="90000"/>
            </a:lnSpc>
            <a:spcBef>
              <a:spcPct val="0"/>
            </a:spcBef>
            <a:spcAft>
              <a:spcPct val="35000"/>
            </a:spcAft>
            <a:buNone/>
          </a:pPr>
          <a:r>
            <a:rPr lang="en-US" sz="2900" kern="1200">
              <a:latin typeface="Calibri Light" panose="020F0302020204030204"/>
            </a:rPr>
            <a:t>The Proposed APCM Services Would:</a:t>
          </a:r>
          <a:endParaRPr lang="en-US" sz="2900" kern="1200"/>
        </a:p>
      </dsp:txBody>
      <dsp:txXfrm>
        <a:off x="33955" y="44237"/>
        <a:ext cx="11341770" cy="627655"/>
      </dsp:txXfrm>
    </dsp:sp>
    <dsp:sp modelId="{5B4547D1-0DFF-4543-A8ED-1C275052CE52}">
      <dsp:nvSpPr>
        <dsp:cNvPr id="0" name=""/>
        <dsp:cNvSpPr/>
      </dsp:nvSpPr>
      <dsp:spPr>
        <a:xfrm>
          <a:off x="0" y="705847"/>
          <a:ext cx="11409680" cy="29414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2257" tIns="36830" rIns="206248" bIns="36830" numCol="1" spcCol="1270" anchor="t" anchorCtr="0">
          <a:noAutofit/>
        </a:bodyPr>
        <a:lstStyle/>
        <a:p>
          <a:pPr marL="228600" lvl="1" indent="-228600" algn="l" defTabSz="1022350" rtl="0">
            <a:lnSpc>
              <a:spcPct val="90000"/>
            </a:lnSpc>
            <a:spcBef>
              <a:spcPct val="0"/>
            </a:spcBef>
            <a:spcAft>
              <a:spcPct val="20000"/>
            </a:spcAft>
            <a:buChar char="•"/>
          </a:pPr>
          <a:r>
            <a:rPr lang="en-US" sz="2300" kern="1200">
              <a:latin typeface="Calibri Light" panose="020F0302020204030204"/>
            </a:rPr>
            <a:t>Incorporate elements of several existing care management and communication technology-based codes into a bundle </a:t>
          </a:r>
        </a:p>
        <a:p>
          <a:pPr marL="228600" lvl="1" indent="-228600" algn="l" defTabSz="1022350" rtl="0">
            <a:lnSpc>
              <a:spcPct val="90000"/>
            </a:lnSpc>
            <a:spcBef>
              <a:spcPct val="0"/>
            </a:spcBef>
            <a:spcAft>
              <a:spcPct val="20000"/>
            </a:spcAft>
            <a:buChar char="•"/>
          </a:pPr>
          <a:r>
            <a:rPr lang="en-US" sz="2300" kern="1200">
              <a:latin typeface="Calibri Light" panose="020F0302020204030204"/>
            </a:rPr>
            <a:t>Remove some of the more burdensome elements of billing and coding the individual service elements</a:t>
          </a:r>
        </a:p>
        <a:p>
          <a:pPr marL="228600" lvl="1" indent="-228600" algn="l" defTabSz="1022350" rtl="0">
            <a:lnSpc>
              <a:spcPct val="90000"/>
            </a:lnSpc>
            <a:spcBef>
              <a:spcPct val="0"/>
            </a:spcBef>
            <a:spcAft>
              <a:spcPct val="20000"/>
            </a:spcAft>
            <a:buChar char="•"/>
          </a:pPr>
          <a:r>
            <a:rPr lang="en-US" sz="2300" kern="1200">
              <a:latin typeface="Calibri Light" panose="020F0302020204030204"/>
            </a:rPr>
            <a:t>Not be time-based, but rather based on a set of service elements and practice level requriements </a:t>
          </a:r>
        </a:p>
        <a:p>
          <a:pPr marL="228600" lvl="1" indent="-228600" algn="l" defTabSz="1022350" rtl="0">
            <a:lnSpc>
              <a:spcPct val="90000"/>
            </a:lnSpc>
            <a:spcBef>
              <a:spcPct val="0"/>
            </a:spcBef>
            <a:spcAft>
              <a:spcPct val="20000"/>
            </a:spcAft>
            <a:buChar char="•"/>
          </a:pPr>
          <a:r>
            <a:rPr lang="en-US" sz="2300" kern="1200">
              <a:latin typeface="Calibri Light" panose="020F0302020204030204"/>
            </a:rPr>
            <a:t> Be stratified into 3 levels to reflect patient medical complexity and social complexity</a:t>
          </a:r>
          <a:endParaRPr lang="en-US" sz="2300" kern="1200"/>
        </a:p>
        <a:p>
          <a:pPr marL="228600" lvl="1" indent="-228600" algn="l" defTabSz="1022350" rtl="0">
            <a:lnSpc>
              <a:spcPct val="90000"/>
            </a:lnSpc>
            <a:spcBef>
              <a:spcPct val="0"/>
            </a:spcBef>
            <a:spcAft>
              <a:spcPct val="20000"/>
            </a:spcAft>
            <a:buChar char="•"/>
          </a:pPr>
          <a:r>
            <a:rPr lang="en-US" sz="2300" kern="1200">
              <a:latin typeface="Calibri Light" panose="020F0302020204030204"/>
            </a:rPr>
            <a:t>Billed on a monthly basis</a:t>
          </a:r>
        </a:p>
      </dsp:txBody>
      <dsp:txXfrm>
        <a:off x="0" y="705847"/>
        <a:ext cx="11409680" cy="29414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C3476E-CD8D-4ED9-A987-B2D027EA0DE6}">
      <dsp:nvSpPr>
        <dsp:cNvPr id="0" name=""/>
        <dsp:cNvSpPr/>
      </dsp:nvSpPr>
      <dsp:spPr>
        <a:xfrm>
          <a:off x="1631" y="2389418"/>
          <a:ext cx="1591151" cy="3744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rtl="0">
            <a:lnSpc>
              <a:spcPct val="90000"/>
            </a:lnSpc>
            <a:spcBef>
              <a:spcPct val="0"/>
            </a:spcBef>
            <a:spcAft>
              <a:spcPct val="35000"/>
            </a:spcAft>
            <a:buNone/>
          </a:pPr>
          <a:r>
            <a:rPr lang="en-US" sz="1300" kern="1200">
              <a:latin typeface="Calibri Light" panose="020F0302020204030204"/>
            </a:rPr>
            <a:t>Level 1</a:t>
          </a:r>
          <a:endParaRPr lang="en-US" sz="1300" kern="1200"/>
        </a:p>
      </dsp:txBody>
      <dsp:txXfrm>
        <a:off x="1631" y="2389418"/>
        <a:ext cx="1591151" cy="374400"/>
      </dsp:txXfrm>
    </dsp:sp>
    <dsp:sp modelId="{9F4AF2CD-1F6E-4E0D-BA5D-5317092633D6}">
      <dsp:nvSpPr>
        <dsp:cNvPr id="0" name=""/>
        <dsp:cNvSpPr/>
      </dsp:nvSpPr>
      <dsp:spPr>
        <a:xfrm>
          <a:off x="1631" y="2763818"/>
          <a:ext cx="1591151" cy="1684443"/>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rtl="0">
            <a:lnSpc>
              <a:spcPct val="90000"/>
            </a:lnSpc>
            <a:spcBef>
              <a:spcPct val="0"/>
            </a:spcBef>
            <a:spcAft>
              <a:spcPct val="15000"/>
            </a:spcAft>
            <a:buChar char="•"/>
          </a:pPr>
          <a:r>
            <a:rPr lang="en-US" sz="1300" kern="1200">
              <a:latin typeface="Calibri Light" panose="020F0302020204030204"/>
            </a:rPr>
            <a:t>Patients with one or fewer chronic conditions</a:t>
          </a:r>
          <a:endParaRPr lang="en-US" sz="1300" kern="1200"/>
        </a:p>
        <a:p>
          <a:pPr marL="114300" lvl="1" indent="-114300" algn="l" defTabSz="577850" rtl="0">
            <a:lnSpc>
              <a:spcPct val="90000"/>
            </a:lnSpc>
            <a:spcBef>
              <a:spcPct val="0"/>
            </a:spcBef>
            <a:spcAft>
              <a:spcPct val="15000"/>
            </a:spcAft>
            <a:buChar char="•"/>
          </a:pPr>
          <a:r>
            <a:rPr lang="en-US" sz="1300" b="0" u="sng" kern="1200">
              <a:latin typeface="Calibri Light" panose="020F0302020204030204"/>
            </a:rPr>
            <a:t>Proposed RVU: .17</a:t>
          </a:r>
          <a:endParaRPr lang="en-US" sz="1300" b="0" u="sng" kern="1200"/>
        </a:p>
      </dsp:txBody>
      <dsp:txXfrm>
        <a:off x="1631" y="2763818"/>
        <a:ext cx="1591151" cy="1684443"/>
      </dsp:txXfrm>
    </dsp:sp>
    <dsp:sp modelId="{EF9DF5BD-D69B-4585-99DE-B5658E5B93AB}">
      <dsp:nvSpPr>
        <dsp:cNvPr id="0" name=""/>
        <dsp:cNvSpPr/>
      </dsp:nvSpPr>
      <dsp:spPr>
        <a:xfrm>
          <a:off x="1815544" y="2389418"/>
          <a:ext cx="1591151" cy="3744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rtl="0">
            <a:lnSpc>
              <a:spcPct val="90000"/>
            </a:lnSpc>
            <a:spcBef>
              <a:spcPct val="0"/>
            </a:spcBef>
            <a:spcAft>
              <a:spcPct val="35000"/>
            </a:spcAft>
            <a:buNone/>
          </a:pPr>
          <a:r>
            <a:rPr lang="en-US" sz="1300" kern="1200">
              <a:latin typeface="Calibri Light" panose="020F0302020204030204"/>
            </a:rPr>
            <a:t>Level 2</a:t>
          </a:r>
          <a:endParaRPr lang="en-US" sz="1300" kern="1200"/>
        </a:p>
      </dsp:txBody>
      <dsp:txXfrm>
        <a:off x="1815544" y="2389418"/>
        <a:ext cx="1591151" cy="374400"/>
      </dsp:txXfrm>
    </dsp:sp>
    <dsp:sp modelId="{D0A0CDED-56A6-4E04-AE16-10843C2C695D}">
      <dsp:nvSpPr>
        <dsp:cNvPr id="0" name=""/>
        <dsp:cNvSpPr/>
      </dsp:nvSpPr>
      <dsp:spPr>
        <a:xfrm>
          <a:off x="1815544" y="2763818"/>
          <a:ext cx="1591151" cy="1684443"/>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rtl="0">
            <a:lnSpc>
              <a:spcPct val="90000"/>
            </a:lnSpc>
            <a:spcBef>
              <a:spcPct val="0"/>
            </a:spcBef>
            <a:spcAft>
              <a:spcPct val="15000"/>
            </a:spcAft>
            <a:buChar char="•"/>
          </a:pPr>
          <a:r>
            <a:rPr lang="en-US" sz="1300" kern="1200">
              <a:latin typeface="Calibri Light" panose="020F0302020204030204"/>
            </a:rPr>
            <a:t>Patients with 2 or more chronic conditions</a:t>
          </a:r>
        </a:p>
        <a:p>
          <a:pPr marL="114300" lvl="1" indent="-114300" algn="l" defTabSz="577850">
            <a:lnSpc>
              <a:spcPct val="90000"/>
            </a:lnSpc>
            <a:spcBef>
              <a:spcPct val="0"/>
            </a:spcBef>
            <a:spcAft>
              <a:spcPct val="15000"/>
            </a:spcAft>
            <a:buChar char="•"/>
          </a:pPr>
          <a:r>
            <a:rPr lang="en-US" sz="1300" b="0" u="sng" kern="1200">
              <a:latin typeface="Calibri Light" panose="020F0302020204030204"/>
            </a:rPr>
            <a:t>Proposed RVU: .77</a:t>
          </a:r>
          <a:endParaRPr lang="en-US" sz="1300" b="0" u="sng" kern="1200"/>
        </a:p>
      </dsp:txBody>
      <dsp:txXfrm>
        <a:off x="1815544" y="2763818"/>
        <a:ext cx="1591151" cy="1684443"/>
      </dsp:txXfrm>
    </dsp:sp>
    <dsp:sp modelId="{B70703B2-9875-42C2-B105-71AAF3CFC56A}">
      <dsp:nvSpPr>
        <dsp:cNvPr id="0" name=""/>
        <dsp:cNvSpPr/>
      </dsp:nvSpPr>
      <dsp:spPr>
        <a:xfrm>
          <a:off x="3629456" y="2389418"/>
          <a:ext cx="1591151" cy="3744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rtl="0">
            <a:lnSpc>
              <a:spcPct val="90000"/>
            </a:lnSpc>
            <a:spcBef>
              <a:spcPct val="0"/>
            </a:spcBef>
            <a:spcAft>
              <a:spcPct val="35000"/>
            </a:spcAft>
            <a:buNone/>
          </a:pPr>
          <a:r>
            <a:rPr lang="en-US" sz="1300" kern="1200">
              <a:latin typeface="Calibri Light" panose="020F0302020204030204"/>
            </a:rPr>
            <a:t>Level 3</a:t>
          </a:r>
          <a:endParaRPr lang="en-US" sz="1300" kern="1200"/>
        </a:p>
      </dsp:txBody>
      <dsp:txXfrm>
        <a:off x="3629456" y="2389418"/>
        <a:ext cx="1591151" cy="374400"/>
      </dsp:txXfrm>
    </dsp:sp>
    <dsp:sp modelId="{635657A6-4E2D-4549-8D1E-8A5A5A6AFA0D}">
      <dsp:nvSpPr>
        <dsp:cNvPr id="0" name=""/>
        <dsp:cNvSpPr/>
      </dsp:nvSpPr>
      <dsp:spPr>
        <a:xfrm>
          <a:off x="3629456" y="2763818"/>
          <a:ext cx="1591151" cy="1684443"/>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rtl="0">
            <a:lnSpc>
              <a:spcPct val="90000"/>
            </a:lnSpc>
            <a:spcBef>
              <a:spcPct val="0"/>
            </a:spcBef>
            <a:spcAft>
              <a:spcPct val="15000"/>
            </a:spcAft>
            <a:buChar char="•"/>
          </a:pPr>
          <a:r>
            <a:rPr lang="en-US" sz="1300" kern="1200">
              <a:latin typeface="Calibri Light" panose="020F0302020204030204"/>
            </a:rPr>
            <a:t>Patients with 2 or more chronic conditions </a:t>
          </a:r>
          <a:r>
            <a:rPr lang="en-US" sz="1300" b="0" kern="1200">
              <a:latin typeface="Calibri Light" panose="020F0302020204030204"/>
            </a:rPr>
            <a:t> </a:t>
          </a:r>
          <a:r>
            <a:rPr lang="en-US" sz="1300" b="1" kern="1200">
              <a:latin typeface="Calibri Light" panose="020F0302020204030204"/>
            </a:rPr>
            <a:t>AND</a:t>
          </a:r>
          <a:r>
            <a:rPr lang="en-US" sz="1300" kern="1200">
              <a:latin typeface="Calibri Light" panose="020F0302020204030204"/>
            </a:rPr>
            <a:t> who are Qualified Medicare Beneficiaries</a:t>
          </a:r>
          <a:endParaRPr lang="en-US" sz="1300" kern="1200"/>
        </a:p>
        <a:p>
          <a:pPr marL="114300" lvl="1" indent="-114300" algn="l" defTabSz="577850" rtl="0">
            <a:lnSpc>
              <a:spcPct val="90000"/>
            </a:lnSpc>
            <a:spcBef>
              <a:spcPct val="0"/>
            </a:spcBef>
            <a:spcAft>
              <a:spcPct val="15000"/>
            </a:spcAft>
            <a:buChar char="•"/>
          </a:pPr>
          <a:r>
            <a:rPr lang="en-US" sz="1300" u="sng" kern="1200">
              <a:latin typeface="Calibri Light" panose="020F0302020204030204"/>
            </a:rPr>
            <a:t>Proposed RVU: 1.67</a:t>
          </a:r>
          <a:endParaRPr lang="en-US" sz="1300" u="sng" kern="1200"/>
        </a:p>
      </dsp:txBody>
      <dsp:txXfrm>
        <a:off x="3629456" y="2763818"/>
        <a:ext cx="1591151" cy="168444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AA2F50-830D-504B-826B-A36920C572FC}" type="datetimeFigureOut">
              <a:rPr lang="en-US" smtClean="0"/>
              <a:t>7/30/2024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F1AD6D-3FA7-E843-A6A2-1FF009F66A25}" type="slidenum">
              <a:rPr lang="en-US" smtClean="0"/>
              <a:t>‹#›</a:t>
            </a:fld>
            <a:endParaRPr lang="en-US"/>
          </a:p>
        </p:txBody>
      </p:sp>
    </p:spTree>
    <p:extLst>
      <p:ext uri="{BB962C8B-B14F-4D97-AF65-F5344CB8AC3E}">
        <p14:creationId xmlns:p14="http://schemas.microsoft.com/office/powerpoint/2010/main" val="93683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1"/>
      </p:bgRef>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CBE196A5-D872-9148-975E-6BEB05223D01}"/>
              </a:ext>
            </a:extLst>
          </p:cNvPr>
          <p:cNvSpPr/>
          <p:nvPr userDrawn="1"/>
        </p:nvSpPr>
        <p:spPr>
          <a:xfrm>
            <a:off x="0" y="0"/>
            <a:ext cx="2925318" cy="68579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6" name="Rectangle 5">
            <a:extLst>
              <a:ext uri="{FF2B5EF4-FFF2-40B4-BE49-F238E27FC236}">
                <a16:creationId xmlns:a16="http://schemas.microsoft.com/office/drawing/2014/main" id="{4EE3DD95-174E-C94F-A8DD-3253A9DDC16A}"/>
              </a:ext>
            </a:extLst>
          </p:cNvPr>
          <p:cNvSpPr/>
          <p:nvPr userDrawn="1"/>
        </p:nvSpPr>
        <p:spPr>
          <a:xfrm>
            <a:off x="0" y="1016000"/>
            <a:ext cx="10001839" cy="45618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Picture 8">
            <a:extLst>
              <a:ext uri="{FF2B5EF4-FFF2-40B4-BE49-F238E27FC236}">
                <a16:creationId xmlns:a16="http://schemas.microsoft.com/office/drawing/2014/main" id="{B78DF27D-3D7E-144D-AEBE-EA857383927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83698" y="5827776"/>
            <a:ext cx="1737360" cy="767963"/>
          </a:xfrm>
          <a:prstGeom prst="rect">
            <a:avLst/>
          </a:prstGeom>
        </p:spPr>
      </p:pic>
      <p:sp>
        <p:nvSpPr>
          <p:cNvPr id="10" name="Title 1">
            <a:extLst>
              <a:ext uri="{FF2B5EF4-FFF2-40B4-BE49-F238E27FC236}">
                <a16:creationId xmlns:a16="http://schemas.microsoft.com/office/drawing/2014/main" id="{5C52C5A3-4A25-364D-8403-80A1A1AD3E25}"/>
              </a:ext>
            </a:extLst>
          </p:cNvPr>
          <p:cNvSpPr>
            <a:spLocks noGrp="1"/>
          </p:cNvSpPr>
          <p:nvPr>
            <p:ph type="ctrTitle"/>
          </p:nvPr>
        </p:nvSpPr>
        <p:spPr>
          <a:xfrm>
            <a:off x="1069848" y="1376312"/>
            <a:ext cx="7315200" cy="2790900"/>
          </a:xfrm>
        </p:spPr>
        <p:txBody>
          <a:bodyPr anchor="b">
            <a:normAutofit/>
          </a:bodyPr>
          <a:lstStyle>
            <a:lvl1pPr>
              <a:defRPr sz="3600">
                <a:solidFill>
                  <a:schemeClr val="bg1"/>
                </a:solidFill>
              </a:defRPr>
            </a:lvl1pPr>
          </a:lstStyle>
          <a:p>
            <a:r>
              <a:rPr lang="en-US"/>
              <a:t>Click to edit Master title style</a:t>
            </a:r>
          </a:p>
        </p:txBody>
      </p:sp>
      <p:sp>
        <p:nvSpPr>
          <p:cNvPr id="11" name="Subtitle 2">
            <a:extLst>
              <a:ext uri="{FF2B5EF4-FFF2-40B4-BE49-F238E27FC236}">
                <a16:creationId xmlns:a16="http://schemas.microsoft.com/office/drawing/2014/main" id="{6A8EE0DC-4B15-D947-88C8-715A124B4A75}"/>
              </a:ext>
            </a:extLst>
          </p:cNvPr>
          <p:cNvSpPr>
            <a:spLocks noGrp="1"/>
          </p:cNvSpPr>
          <p:nvPr>
            <p:ph type="subTitle" idx="1"/>
          </p:nvPr>
        </p:nvSpPr>
        <p:spPr>
          <a:xfrm>
            <a:off x="1069849" y="4167212"/>
            <a:ext cx="7315200" cy="1030934"/>
          </a:xfrm>
        </p:spPr>
        <p:txBody>
          <a:bodyPr/>
          <a:lstStyle>
            <a:lvl1pPr marL="0" indent="0">
              <a:buNone/>
              <a:defRPr>
                <a:solidFill>
                  <a:schemeClr val="bg1"/>
                </a:solidFill>
              </a:defRPr>
            </a:lvl1pPr>
          </a:lstStyle>
          <a:p>
            <a:r>
              <a:rPr lang="en-US"/>
              <a:t>Click to edit Master subtitle style</a:t>
            </a:r>
          </a:p>
        </p:txBody>
      </p:sp>
    </p:spTree>
    <p:extLst>
      <p:ext uri="{BB962C8B-B14F-4D97-AF65-F5344CB8AC3E}">
        <p14:creationId xmlns:p14="http://schemas.microsoft.com/office/powerpoint/2010/main" val="255161495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7211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D44C7-FB56-8F45-8E8D-360A8FFE12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F0995F-1B0C-B14A-A09E-EFBAD40A7C91}"/>
              </a:ext>
            </a:extLst>
          </p:cNvPr>
          <p:cNvSpPr>
            <a:spLocks noGrp="1"/>
          </p:cNvSpPr>
          <p:nvPr>
            <p:ph idx="1"/>
          </p:nvPr>
        </p:nvSpPr>
        <p:spPr/>
        <p:txBody>
          <a:bodyPr>
            <a:normAutofit/>
          </a:bodyPr>
          <a:lstStyle>
            <a:lvl1pPr>
              <a:spcBef>
                <a:spcPts val="1800"/>
              </a:spcBef>
              <a:defRPr sz="2200"/>
            </a:lvl1pPr>
            <a:lvl2pPr>
              <a:spcBef>
                <a:spcPts val="0"/>
              </a:spcBef>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5880654A-C145-B444-8C76-904AB115293F}"/>
              </a:ext>
            </a:extLst>
          </p:cNvPr>
          <p:cNvSpPr>
            <a:spLocks noGrp="1"/>
          </p:cNvSpPr>
          <p:nvPr>
            <p:ph type="sldNum" sz="quarter" idx="10"/>
          </p:nvPr>
        </p:nvSpPr>
        <p:spPr/>
        <p:txBody>
          <a:bodyPr/>
          <a:lstStyle/>
          <a:p>
            <a:fld id="{461711D5-349D-4847-A71F-DCB6A6FF38BF}" type="slidenum">
              <a:rPr lang="en-US" smtClean="0"/>
              <a:pPr/>
              <a:t>‹#›</a:t>
            </a:fld>
            <a:endParaRPr lang="en-US"/>
          </a:p>
        </p:txBody>
      </p:sp>
    </p:spTree>
    <p:extLst>
      <p:ext uri="{BB962C8B-B14F-4D97-AF65-F5344CB8AC3E}">
        <p14:creationId xmlns:p14="http://schemas.microsoft.com/office/powerpoint/2010/main" val="1563064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6308E5E-FBF3-8749-8C73-47834D26E157}"/>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5CE54FA1-4F73-804E-834A-4B043673C62B}"/>
              </a:ext>
            </a:extLst>
          </p:cNvPr>
          <p:cNvSpPr/>
          <p:nvPr userDrawn="1"/>
        </p:nvSpPr>
        <p:spPr>
          <a:xfrm>
            <a:off x="9266682" y="0"/>
            <a:ext cx="2925318" cy="68579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16" name="Title 1">
            <a:extLst>
              <a:ext uri="{FF2B5EF4-FFF2-40B4-BE49-F238E27FC236}">
                <a16:creationId xmlns:a16="http://schemas.microsoft.com/office/drawing/2014/main" id="{185F88B3-8461-8541-A11B-9AD5FBA7056C}"/>
              </a:ext>
            </a:extLst>
          </p:cNvPr>
          <p:cNvSpPr>
            <a:spLocks noGrp="1"/>
          </p:cNvSpPr>
          <p:nvPr>
            <p:ph type="ctrTitle"/>
          </p:nvPr>
        </p:nvSpPr>
        <p:spPr>
          <a:xfrm>
            <a:off x="1069848" y="1376312"/>
            <a:ext cx="7315200" cy="2790900"/>
          </a:xfrm>
        </p:spPr>
        <p:txBody>
          <a:bodyPr anchor="b">
            <a:normAutofit/>
          </a:bodyPr>
          <a:lstStyle>
            <a:lvl1pPr>
              <a:defRPr sz="3600">
                <a:solidFill>
                  <a:schemeClr val="bg1"/>
                </a:solidFill>
              </a:defRPr>
            </a:lvl1pPr>
          </a:lstStyle>
          <a:p>
            <a:r>
              <a:rPr lang="en-US"/>
              <a:t>Click to edit Master title style</a:t>
            </a:r>
          </a:p>
        </p:txBody>
      </p:sp>
      <p:sp>
        <p:nvSpPr>
          <p:cNvPr id="17" name="Subtitle 2">
            <a:extLst>
              <a:ext uri="{FF2B5EF4-FFF2-40B4-BE49-F238E27FC236}">
                <a16:creationId xmlns:a16="http://schemas.microsoft.com/office/drawing/2014/main" id="{A1C99013-B493-654C-BF69-476D173F7B5F}"/>
              </a:ext>
            </a:extLst>
          </p:cNvPr>
          <p:cNvSpPr>
            <a:spLocks noGrp="1"/>
          </p:cNvSpPr>
          <p:nvPr>
            <p:ph type="subTitle" idx="1"/>
          </p:nvPr>
        </p:nvSpPr>
        <p:spPr>
          <a:xfrm>
            <a:off x="1069848" y="4167212"/>
            <a:ext cx="7345367" cy="1030934"/>
          </a:xfrm>
        </p:spPr>
        <p:txBody>
          <a:bodyPr/>
          <a:lstStyle>
            <a:lvl1pPr marL="0" indent="0">
              <a:buNone/>
              <a:defRPr>
                <a:solidFill>
                  <a:schemeClr val="bg1"/>
                </a:solidFill>
              </a:defRPr>
            </a:lvl1pPr>
          </a:lstStyle>
          <a:p>
            <a:r>
              <a:rPr lang="en-US"/>
              <a:t>Click to edit Master subtitle style</a:t>
            </a:r>
          </a:p>
        </p:txBody>
      </p:sp>
      <p:pic>
        <p:nvPicPr>
          <p:cNvPr id="3" name="Picture 2">
            <a:extLst>
              <a:ext uri="{FF2B5EF4-FFF2-40B4-BE49-F238E27FC236}">
                <a16:creationId xmlns:a16="http://schemas.microsoft.com/office/drawing/2014/main" id="{95D7F139-338E-334E-980B-694FB51BA97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52101" y="5944463"/>
            <a:ext cx="1554480" cy="431169"/>
          </a:xfrm>
          <a:prstGeom prst="rect">
            <a:avLst/>
          </a:prstGeom>
        </p:spPr>
      </p:pic>
    </p:spTree>
    <p:extLst>
      <p:ext uri="{BB962C8B-B14F-4D97-AF65-F5344CB8AC3E}">
        <p14:creationId xmlns:p14="http://schemas.microsoft.com/office/powerpoint/2010/main" val="243930493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0CDCB-14B2-214E-BBC9-F75462822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9A5335-0C8F-3242-B7B5-C6D8DC4F1AC9}"/>
              </a:ext>
            </a:extLst>
          </p:cNvPr>
          <p:cNvSpPr>
            <a:spLocks noGrp="1"/>
          </p:cNvSpPr>
          <p:nvPr>
            <p:ph sz="half" idx="1"/>
          </p:nvPr>
        </p:nvSpPr>
        <p:spPr>
          <a:xfrm>
            <a:off x="838200" y="1279526"/>
            <a:ext cx="5181600" cy="4897438"/>
          </a:xfrm>
        </p:spPr>
        <p:txBody>
          <a:bodyPr/>
          <a:lstStyle>
            <a:lvl1pPr>
              <a:spcBef>
                <a:spcPts val="18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3C1F58-ABD8-6349-977B-B77440ED6C7C}"/>
              </a:ext>
            </a:extLst>
          </p:cNvPr>
          <p:cNvSpPr>
            <a:spLocks noGrp="1"/>
          </p:cNvSpPr>
          <p:nvPr>
            <p:ph sz="half" idx="2"/>
          </p:nvPr>
        </p:nvSpPr>
        <p:spPr>
          <a:xfrm>
            <a:off x="6172200" y="1279526"/>
            <a:ext cx="5181600" cy="4897438"/>
          </a:xfrm>
        </p:spPr>
        <p:txBody>
          <a:bodyPr/>
          <a:lstStyle>
            <a:lvl1pPr>
              <a:spcBef>
                <a:spcPts val="18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A98E2E0D-6651-EE4B-88BE-2D95A1C5D3D2}"/>
              </a:ext>
            </a:extLst>
          </p:cNvPr>
          <p:cNvSpPr>
            <a:spLocks noGrp="1"/>
          </p:cNvSpPr>
          <p:nvPr>
            <p:ph type="sldNum" sz="quarter" idx="10"/>
          </p:nvPr>
        </p:nvSpPr>
        <p:spPr/>
        <p:txBody>
          <a:bodyPr/>
          <a:lstStyle/>
          <a:p>
            <a:fld id="{461711D5-349D-4847-A71F-DCB6A6FF38BF}" type="slidenum">
              <a:rPr lang="en-US" smtClean="0"/>
              <a:pPr/>
              <a:t>‹#›</a:t>
            </a:fld>
            <a:endParaRPr lang="en-US"/>
          </a:p>
        </p:txBody>
      </p:sp>
    </p:spTree>
    <p:extLst>
      <p:ext uri="{BB962C8B-B14F-4D97-AF65-F5344CB8AC3E}">
        <p14:creationId xmlns:p14="http://schemas.microsoft.com/office/powerpoint/2010/main" val="322750514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Full Bleed Picture [Left], Title,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0CDCB-14B2-214E-BBC9-F75462822900}"/>
              </a:ext>
            </a:extLst>
          </p:cNvPr>
          <p:cNvSpPr>
            <a:spLocks noGrp="1"/>
          </p:cNvSpPr>
          <p:nvPr>
            <p:ph type="title"/>
          </p:nvPr>
        </p:nvSpPr>
        <p:spPr>
          <a:xfrm>
            <a:off x="6347012" y="365126"/>
            <a:ext cx="5006788" cy="914399"/>
          </a:xfrm>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CF80FED9-A8B2-7D42-B138-12C3E9137BB8}"/>
              </a:ext>
            </a:extLst>
          </p:cNvPr>
          <p:cNvSpPr>
            <a:spLocks noGrp="1"/>
          </p:cNvSpPr>
          <p:nvPr>
            <p:ph type="sldNum" sz="quarter" idx="10"/>
          </p:nvPr>
        </p:nvSpPr>
        <p:spPr/>
        <p:txBody>
          <a:bodyPr/>
          <a:lstStyle/>
          <a:p>
            <a:fld id="{461711D5-349D-4847-A71F-DCB6A6FF38BF}" type="slidenum">
              <a:rPr lang="en-US" smtClean="0"/>
              <a:pPr/>
              <a:t>‹#›</a:t>
            </a:fld>
            <a:endParaRPr lang="en-US"/>
          </a:p>
        </p:txBody>
      </p:sp>
      <p:sp>
        <p:nvSpPr>
          <p:cNvPr id="8" name="Rectangle 7">
            <a:extLst>
              <a:ext uri="{FF2B5EF4-FFF2-40B4-BE49-F238E27FC236}">
                <a16:creationId xmlns:a16="http://schemas.microsoft.com/office/drawing/2014/main" id="{DE409604-FC9D-5346-9A6E-FD5DE5EF23DE}"/>
              </a:ext>
            </a:extLst>
          </p:cNvPr>
          <p:cNvSpPr/>
          <p:nvPr userDrawn="1"/>
        </p:nvSpPr>
        <p:spPr>
          <a:xfrm>
            <a:off x="6347012" y="365126"/>
            <a:ext cx="5029200" cy="45720"/>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solidFill>
                <a:schemeClr val="accent3"/>
              </a:solidFill>
            </a:endParaRPr>
          </a:p>
        </p:txBody>
      </p:sp>
      <p:sp>
        <p:nvSpPr>
          <p:cNvPr id="10" name="Picture Placeholder 9">
            <a:extLst>
              <a:ext uri="{FF2B5EF4-FFF2-40B4-BE49-F238E27FC236}">
                <a16:creationId xmlns:a16="http://schemas.microsoft.com/office/drawing/2014/main" id="{BCA685E9-C33E-2647-888C-A36F84DA853B}"/>
              </a:ext>
            </a:extLst>
          </p:cNvPr>
          <p:cNvSpPr>
            <a:spLocks noGrp="1"/>
          </p:cNvSpPr>
          <p:nvPr>
            <p:ph type="pic" sz="quarter" idx="11" hasCustomPrompt="1"/>
          </p:nvPr>
        </p:nvSpPr>
        <p:spPr>
          <a:xfrm>
            <a:off x="0" y="0"/>
            <a:ext cx="6096000" cy="6858000"/>
          </a:xfrm>
        </p:spPr>
        <p:txBody>
          <a:bodyPr anchor="t"/>
          <a:lstStyle>
            <a:lvl1pPr marL="0" indent="0" algn="ctr">
              <a:buNone/>
              <a:defRPr/>
            </a:lvl1pPr>
          </a:lstStyle>
          <a:p>
            <a:r>
              <a:rPr lang="en-US"/>
              <a:t>Click icon to add picture </a:t>
            </a:r>
          </a:p>
        </p:txBody>
      </p:sp>
      <p:sp>
        <p:nvSpPr>
          <p:cNvPr id="12" name="Text Placeholder 11">
            <a:extLst>
              <a:ext uri="{FF2B5EF4-FFF2-40B4-BE49-F238E27FC236}">
                <a16:creationId xmlns:a16="http://schemas.microsoft.com/office/drawing/2014/main" id="{EE5C0A4C-363F-8C4D-A78A-1BEAF42A739C}"/>
              </a:ext>
            </a:extLst>
          </p:cNvPr>
          <p:cNvSpPr>
            <a:spLocks noGrp="1"/>
          </p:cNvSpPr>
          <p:nvPr>
            <p:ph type="body" sz="quarter" idx="12"/>
          </p:nvPr>
        </p:nvSpPr>
        <p:spPr>
          <a:xfrm>
            <a:off x="6347012" y="1279526"/>
            <a:ext cx="5006788" cy="4910138"/>
          </a:xfrm>
        </p:spPr>
        <p:txBody>
          <a:bodyPr/>
          <a:lstStyle>
            <a:lvl1pPr marL="0" indent="0">
              <a:buNone/>
              <a:defRPr/>
            </a:lvl1pPr>
          </a:lstStyle>
          <a:p>
            <a:pPr lvl="0"/>
            <a:r>
              <a:rPr lang="en-US"/>
              <a:t>Edit Master text styles</a:t>
            </a:r>
          </a:p>
        </p:txBody>
      </p:sp>
    </p:spTree>
    <p:extLst>
      <p:ext uri="{BB962C8B-B14F-4D97-AF65-F5344CB8AC3E}">
        <p14:creationId xmlns:p14="http://schemas.microsoft.com/office/powerpoint/2010/main" val="389615752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ull Bleed Picture [Right], Title,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0CDCB-14B2-214E-BBC9-F75462822900}"/>
              </a:ext>
            </a:extLst>
          </p:cNvPr>
          <p:cNvSpPr>
            <a:spLocks noGrp="1"/>
          </p:cNvSpPr>
          <p:nvPr>
            <p:ph type="title"/>
          </p:nvPr>
        </p:nvSpPr>
        <p:spPr>
          <a:xfrm>
            <a:off x="833120" y="365126"/>
            <a:ext cx="5006788" cy="914399"/>
          </a:xfrm>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CF80FED9-A8B2-7D42-B138-12C3E9137BB8}"/>
              </a:ext>
            </a:extLst>
          </p:cNvPr>
          <p:cNvSpPr>
            <a:spLocks noGrp="1"/>
          </p:cNvSpPr>
          <p:nvPr>
            <p:ph type="sldNum" sz="quarter" idx="10"/>
          </p:nvPr>
        </p:nvSpPr>
        <p:spPr/>
        <p:txBody>
          <a:bodyPr/>
          <a:lstStyle/>
          <a:p>
            <a:fld id="{461711D5-349D-4847-A71F-DCB6A6FF38BF}" type="slidenum">
              <a:rPr lang="en-US" smtClean="0"/>
              <a:pPr/>
              <a:t>‹#›</a:t>
            </a:fld>
            <a:endParaRPr lang="en-US"/>
          </a:p>
        </p:txBody>
      </p:sp>
      <p:sp>
        <p:nvSpPr>
          <p:cNvPr id="8" name="Rectangle 7">
            <a:extLst>
              <a:ext uri="{FF2B5EF4-FFF2-40B4-BE49-F238E27FC236}">
                <a16:creationId xmlns:a16="http://schemas.microsoft.com/office/drawing/2014/main" id="{DE409604-FC9D-5346-9A6E-FD5DE5EF23DE}"/>
              </a:ext>
            </a:extLst>
          </p:cNvPr>
          <p:cNvSpPr/>
          <p:nvPr userDrawn="1"/>
        </p:nvSpPr>
        <p:spPr>
          <a:xfrm>
            <a:off x="833120" y="365126"/>
            <a:ext cx="5029200" cy="45720"/>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solidFill>
                <a:schemeClr val="accent3"/>
              </a:solidFill>
            </a:endParaRPr>
          </a:p>
        </p:txBody>
      </p:sp>
      <p:sp>
        <p:nvSpPr>
          <p:cNvPr id="10" name="Picture Placeholder 9">
            <a:extLst>
              <a:ext uri="{FF2B5EF4-FFF2-40B4-BE49-F238E27FC236}">
                <a16:creationId xmlns:a16="http://schemas.microsoft.com/office/drawing/2014/main" id="{BCA685E9-C33E-2647-888C-A36F84DA853B}"/>
              </a:ext>
            </a:extLst>
          </p:cNvPr>
          <p:cNvSpPr>
            <a:spLocks noGrp="1"/>
          </p:cNvSpPr>
          <p:nvPr>
            <p:ph type="pic" sz="quarter" idx="11" hasCustomPrompt="1"/>
          </p:nvPr>
        </p:nvSpPr>
        <p:spPr>
          <a:xfrm>
            <a:off x="6111240" y="0"/>
            <a:ext cx="6096000" cy="6858000"/>
          </a:xfrm>
        </p:spPr>
        <p:txBody>
          <a:bodyPr anchor="t"/>
          <a:lstStyle>
            <a:lvl1pPr marL="0" indent="0" algn="ctr">
              <a:buNone/>
              <a:defRPr/>
            </a:lvl1pPr>
          </a:lstStyle>
          <a:p>
            <a:r>
              <a:rPr lang="en-US"/>
              <a:t>Click icon to add picture </a:t>
            </a:r>
          </a:p>
        </p:txBody>
      </p:sp>
      <p:sp>
        <p:nvSpPr>
          <p:cNvPr id="12" name="Text Placeholder 11">
            <a:extLst>
              <a:ext uri="{FF2B5EF4-FFF2-40B4-BE49-F238E27FC236}">
                <a16:creationId xmlns:a16="http://schemas.microsoft.com/office/drawing/2014/main" id="{EE5C0A4C-363F-8C4D-A78A-1BEAF42A739C}"/>
              </a:ext>
            </a:extLst>
          </p:cNvPr>
          <p:cNvSpPr>
            <a:spLocks noGrp="1"/>
          </p:cNvSpPr>
          <p:nvPr>
            <p:ph type="body" sz="quarter" idx="12"/>
          </p:nvPr>
        </p:nvSpPr>
        <p:spPr>
          <a:xfrm>
            <a:off x="833120" y="1279526"/>
            <a:ext cx="5006788" cy="4910138"/>
          </a:xfrm>
        </p:spPr>
        <p:txBody>
          <a:bodyPr/>
          <a:lstStyle>
            <a:lvl1pPr marL="0" indent="0">
              <a:buNone/>
              <a:defRPr/>
            </a:lvl1pPr>
          </a:lstStyle>
          <a:p>
            <a:pPr lvl="0"/>
            <a:r>
              <a:rPr lang="en-US"/>
              <a:t>Edit Master text styles</a:t>
            </a:r>
          </a:p>
        </p:txBody>
      </p:sp>
    </p:spTree>
    <p:extLst>
      <p:ext uri="{BB962C8B-B14F-4D97-AF65-F5344CB8AC3E}">
        <p14:creationId xmlns:p14="http://schemas.microsoft.com/office/powerpoint/2010/main" val="842266938"/>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2D8F7D2-A68C-DD42-B432-4D2EC05B91FD}"/>
              </a:ext>
            </a:extLst>
          </p:cNvPr>
          <p:cNvSpPr>
            <a:spLocks noGrp="1"/>
          </p:cNvSpPr>
          <p:nvPr>
            <p:ph type="body" idx="1"/>
          </p:nvPr>
        </p:nvSpPr>
        <p:spPr>
          <a:xfrm>
            <a:off x="839788" y="1279525"/>
            <a:ext cx="5157787" cy="731520"/>
          </a:xfrm>
          <a:noFill/>
        </p:spPr>
        <p:txBody>
          <a:bodyPr anchor="b">
            <a:normAutofit/>
          </a:bodyPr>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06F22C5-0068-EB4D-BDF7-6C1CD2180A56}"/>
              </a:ext>
            </a:extLst>
          </p:cNvPr>
          <p:cNvSpPr>
            <a:spLocks noGrp="1"/>
          </p:cNvSpPr>
          <p:nvPr>
            <p:ph sz="half" idx="2"/>
          </p:nvPr>
        </p:nvSpPr>
        <p:spPr>
          <a:xfrm>
            <a:off x="839788" y="2011046"/>
            <a:ext cx="5157787" cy="4178618"/>
          </a:xfrm>
        </p:spPr>
        <p:txBody>
          <a:bodyPr/>
          <a:lstStyle>
            <a:lvl1pPr>
              <a:spcBef>
                <a:spcPts val="18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80DE85F-F394-6645-9753-5BA14D70DEA1}"/>
              </a:ext>
            </a:extLst>
          </p:cNvPr>
          <p:cNvSpPr>
            <a:spLocks noGrp="1"/>
          </p:cNvSpPr>
          <p:nvPr>
            <p:ph type="body" sz="quarter" idx="3"/>
          </p:nvPr>
        </p:nvSpPr>
        <p:spPr>
          <a:xfrm>
            <a:off x="6172200" y="1279525"/>
            <a:ext cx="5183188" cy="731520"/>
          </a:xfrm>
          <a:noFill/>
        </p:spPr>
        <p:txBody>
          <a:bodyPr anchor="b">
            <a:normAutofit/>
          </a:bodyPr>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78C9F1A-2BC5-AB41-B8B7-7FB4BCF38BEF}"/>
              </a:ext>
            </a:extLst>
          </p:cNvPr>
          <p:cNvSpPr>
            <a:spLocks noGrp="1"/>
          </p:cNvSpPr>
          <p:nvPr>
            <p:ph sz="quarter" idx="4"/>
          </p:nvPr>
        </p:nvSpPr>
        <p:spPr>
          <a:xfrm>
            <a:off x="6172200" y="2011046"/>
            <a:ext cx="5183188" cy="4178618"/>
          </a:xfrm>
        </p:spPr>
        <p:txBody>
          <a:bodyPr/>
          <a:lstStyle>
            <a:lvl1pPr>
              <a:spcBef>
                <a:spcPts val="18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1">
            <a:extLst>
              <a:ext uri="{FF2B5EF4-FFF2-40B4-BE49-F238E27FC236}">
                <a16:creationId xmlns:a16="http://schemas.microsoft.com/office/drawing/2014/main" id="{AAB1A961-D7C7-3349-A221-7BD5AEC2AC7B}"/>
              </a:ext>
            </a:extLst>
          </p:cNvPr>
          <p:cNvSpPr>
            <a:spLocks noGrp="1"/>
          </p:cNvSpPr>
          <p:nvPr>
            <p:ph type="title"/>
          </p:nvPr>
        </p:nvSpPr>
        <p:spPr>
          <a:xfrm>
            <a:off x="838200" y="365126"/>
            <a:ext cx="10515600" cy="914399"/>
          </a:xfrm>
        </p:spPr>
        <p:txBody>
          <a:bodyPr/>
          <a:lstStyle/>
          <a:p>
            <a:r>
              <a:rPr lang="en-US"/>
              <a:t>Click to edit Master title style</a:t>
            </a:r>
          </a:p>
        </p:txBody>
      </p:sp>
      <p:sp>
        <p:nvSpPr>
          <p:cNvPr id="2" name="Slide Number Placeholder 1">
            <a:extLst>
              <a:ext uri="{FF2B5EF4-FFF2-40B4-BE49-F238E27FC236}">
                <a16:creationId xmlns:a16="http://schemas.microsoft.com/office/drawing/2014/main" id="{95A0CBDA-ADA7-544A-BB93-E2ED6F92A0AE}"/>
              </a:ext>
            </a:extLst>
          </p:cNvPr>
          <p:cNvSpPr>
            <a:spLocks noGrp="1"/>
          </p:cNvSpPr>
          <p:nvPr>
            <p:ph type="sldNum" sz="quarter" idx="10"/>
          </p:nvPr>
        </p:nvSpPr>
        <p:spPr/>
        <p:txBody>
          <a:bodyPr/>
          <a:lstStyle/>
          <a:p>
            <a:fld id="{461711D5-349D-4847-A71F-DCB6A6FF38BF}" type="slidenum">
              <a:rPr lang="en-US" smtClean="0"/>
              <a:pPr/>
              <a:t>‹#›</a:t>
            </a:fld>
            <a:endParaRPr lang="en-US"/>
          </a:p>
        </p:txBody>
      </p:sp>
    </p:spTree>
    <p:extLst>
      <p:ext uri="{BB962C8B-B14F-4D97-AF65-F5344CB8AC3E}">
        <p14:creationId xmlns:p14="http://schemas.microsoft.com/office/powerpoint/2010/main" val="1282459454"/>
      </p:ext>
    </p:extLst>
  </p:cSld>
  <p:clrMapOvr>
    <a:masterClrMapping/>
  </p:clrMapOvr>
  <p:extLst>
    <p:ext uri="{DCECCB84-F9BA-43D5-87BE-67443E8EF086}">
      <p15:sldGuideLst xmlns:p15="http://schemas.microsoft.com/office/powerpoint/2012/main">
        <p15:guide id="1" orient="horz" pos="1176">
          <p15:clr>
            <a:srgbClr val="FBAE40"/>
          </p15:clr>
        </p15:guide>
        <p15:guide id="2" orient="horz" pos="127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812800" y="1279526"/>
            <a:ext cx="2133600" cy="4892674"/>
          </a:xfrm>
          <a:solidFill>
            <a:schemeClr val="accent1"/>
          </a:solidFill>
          <a:ln>
            <a:noFill/>
          </a:ln>
        </p:spPr>
        <p:style>
          <a:lnRef idx="2">
            <a:schemeClr val="accent1">
              <a:shade val="50000"/>
            </a:schemeClr>
          </a:lnRef>
          <a:fillRef idx="1">
            <a:schemeClr val="accent1"/>
          </a:fillRef>
          <a:effectRef idx="0">
            <a:schemeClr val="accent1"/>
          </a:effectRef>
          <a:fontRef idx="none"/>
        </p:style>
        <p:txBody>
          <a:bodyPr lIns="137160" tIns="182880" rIns="137160" bIns="91440">
            <a:normAutofit/>
          </a:bodyPr>
          <a:lstStyle>
            <a:lvl1pPr marL="0" indent="0">
              <a:spcAft>
                <a:spcPts val="1000"/>
              </a:spcAft>
              <a:buNone/>
              <a:defRPr sz="1600" b="0" i="0">
                <a:ln>
                  <a:noFill/>
                </a:ln>
                <a:solidFill>
                  <a:schemeClr val="bg1"/>
                </a:solidFill>
                <a:effectLst/>
                <a:latin typeface="Calibri" panose="020F0502020204030204" pitchFamily="34" charset="0"/>
                <a:cs typeface="Calibri" panose="020F0502020204030204" pitchFamily="34" charset="0"/>
              </a:defRPr>
            </a:lvl1pPr>
            <a:lvl2pPr>
              <a:buNone/>
              <a:defRPr sz="1200"/>
            </a:lvl2pPr>
            <a:lvl3pPr>
              <a:buNone/>
              <a:defRPr sz="1000"/>
            </a:lvl3pPr>
            <a:lvl4pPr>
              <a:buNone/>
              <a:defRPr sz="900"/>
            </a:lvl4pPr>
            <a:lvl5pPr>
              <a:buNone/>
              <a:defRPr sz="900"/>
            </a:lvl5pPr>
          </a:lstStyle>
          <a:p>
            <a:pPr lvl="0"/>
            <a:r>
              <a:rPr lang="en-US"/>
              <a:t>Edit Master text styles</a:t>
            </a:r>
          </a:p>
        </p:txBody>
      </p:sp>
      <p:sp>
        <p:nvSpPr>
          <p:cNvPr id="9" name="Content Placeholder 8"/>
          <p:cNvSpPr>
            <a:spLocks noGrp="1"/>
          </p:cNvSpPr>
          <p:nvPr>
            <p:ph sz="quarter" idx="1"/>
          </p:nvPr>
        </p:nvSpPr>
        <p:spPr>
          <a:xfrm>
            <a:off x="3149600" y="1279525"/>
            <a:ext cx="8204200" cy="4892675"/>
          </a:xfrm>
        </p:spPr>
        <p:txBody>
          <a:bodyPr/>
          <a:lstStyle>
            <a:lvl1pPr>
              <a:spcBef>
                <a:spcPts val="18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itle Placeholder 1">
            <a:extLst>
              <a:ext uri="{FF2B5EF4-FFF2-40B4-BE49-F238E27FC236}">
                <a16:creationId xmlns:a16="http://schemas.microsoft.com/office/drawing/2014/main" id="{C13D6B1E-E481-E140-A8CE-CA0B6FF2392A}"/>
              </a:ext>
            </a:extLst>
          </p:cNvPr>
          <p:cNvSpPr>
            <a:spLocks noGrp="1"/>
          </p:cNvSpPr>
          <p:nvPr>
            <p:ph type="title"/>
          </p:nvPr>
        </p:nvSpPr>
        <p:spPr>
          <a:xfrm>
            <a:off x="838200" y="365126"/>
            <a:ext cx="10515600" cy="914399"/>
          </a:xfrm>
          <a:prstGeom prst="rect">
            <a:avLst/>
          </a:prstGeom>
        </p:spPr>
        <p:txBody>
          <a:bodyPr vert="horz" lIns="91440" tIns="45720" rIns="91440" bIns="45720" rtlCol="0" anchor="ctr">
            <a:normAutofit/>
          </a:bodyPr>
          <a:lstStyle/>
          <a:p>
            <a:r>
              <a:rPr lang="en-US"/>
              <a:t>Click to edit Master title style</a:t>
            </a:r>
          </a:p>
        </p:txBody>
      </p:sp>
      <p:sp>
        <p:nvSpPr>
          <p:cNvPr id="2" name="Slide Number Placeholder 1">
            <a:extLst>
              <a:ext uri="{FF2B5EF4-FFF2-40B4-BE49-F238E27FC236}">
                <a16:creationId xmlns:a16="http://schemas.microsoft.com/office/drawing/2014/main" id="{01399143-380D-0C4F-9894-1E63897454EC}"/>
              </a:ext>
            </a:extLst>
          </p:cNvPr>
          <p:cNvSpPr>
            <a:spLocks noGrp="1"/>
          </p:cNvSpPr>
          <p:nvPr>
            <p:ph type="sldNum" sz="quarter" idx="10"/>
          </p:nvPr>
        </p:nvSpPr>
        <p:spPr/>
        <p:txBody>
          <a:bodyPr/>
          <a:lstStyle/>
          <a:p>
            <a:fld id="{461711D5-349D-4847-A71F-DCB6A6FF38BF}" type="slidenum">
              <a:rPr lang="en-US" smtClean="0"/>
              <a:pPr/>
              <a:t>‹#›</a:t>
            </a:fld>
            <a:endParaRPr lang="en-US"/>
          </a:p>
        </p:txBody>
      </p:sp>
    </p:spTree>
    <p:extLst>
      <p:ext uri="{BB962C8B-B14F-4D97-AF65-F5344CB8AC3E}">
        <p14:creationId xmlns:p14="http://schemas.microsoft.com/office/powerpoint/2010/main" val="3637494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FC380-7AA8-5143-AB33-06B91DBCE74A}"/>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0FEAE601-7D40-4E48-B0A1-DCC36A44322B}"/>
              </a:ext>
            </a:extLst>
          </p:cNvPr>
          <p:cNvSpPr>
            <a:spLocks noGrp="1"/>
          </p:cNvSpPr>
          <p:nvPr>
            <p:ph type="sldNum" sz="quarter" idx="10"/>
          </p:nvPr>
        </p:nvSpPr>
        <p:spPr/>
        <p:txBody>
          <a:bodyPr/>
          <a:lstStyle/>
          <a:p>
            <a:fld id="{461711D5-349D-4847-A71F-DCB6A6FF38BF}" type="slidenum">
              <a:rPr lang="en-US" smtClean="0"/>
              <a:pPr/>
              <a:t>‹#›</a:t>
            </a:fld>
            <a:endParaRPr lang="en-US"/>
          </a:p>
        </p:txBody>
      </p:sp>
    </p:spTree>
    <p:extLst>
      <p:ext uri="{BB962C8B-B14F-4D97-AF65-F5344CB8AC3E}">
        <p14:creationId xmlns:p14="http://schemas.microsoft.com/office/powerpoint/2010/main" val="2145276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AA80174-6BAA-494C-9FE8-C67DDB25ED68}"/>
              </a:ext>
            </a:extLst>
          </p:cNvPr>
          <p:cNvSpPr/>
          <p:nvPr userDrawn="1"/>
        </p:nvSpPr>
        <p:spPr>
          <a:xfrm>
            <a:off x="347472" y="0"/>
            <a:ext cx="4572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a:extLst>
              <a:ext uri="{FF2B5EF4-FFF2-40B4-BE49-F238E27FC236}">
                <a16:creationId xmlns:a16="http://schemas.microsoft.com/office/drawing/2014/main" id="{A70EAC32-2819-A845-B11A-B91D8EF2D0E2}"/>
              </a:ext>
            </a:extLst>
          </p:cNvPr>
          <p:cNvSpPr>
            <a:spLocks noGrp="1"/>
          </p:cNvSpPr>
          <p:nvPr>
            <p:ph type="title"/>
          </p:nvPr>
        </p:nvSpPr>
        <p:spPr>
          <a:xfrm>
            <a:off x="838200" y="365126"/>
            <a:ext cx="10515600" cy="91439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F3A23F2-6892-2B49-85A7-898D45679E13}"/>
              </a:ext>
            </a:extLst>
          </p:cNvPr>
          <p:cNvSpPr>
            <a:spLocks noGrp="1"/>
          </p:cNvSpPr>
          <p:nvPr>
            <p:ph type="body" idx="1"/>
          </p:nvPr>
        </p:nvSpPr>
        <p:spPr>
          <a:xfrm>
            <a:off x="838200" y="1279525"/>
            <a:ext cx="10515600" cy="48974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9">
            <a:extLst>
              <a:ext uri="{FF2B5EF4-FFF2-40B4-BE49-F238E27FC236}">
                <a16:creationId xmlns:a16="http://schemas.microsoft.com/office/drawing/2014/main" id="{577C6E12-5327-DC4B-A658-4BF76AAEDCF8}"/>
              </a:ext>
            </a:extLst>
          </p:cNvPr>
          <p:cNvSpPr>
            <a:spLocks noGrp="1"/>
          </p:cNvSpPr>
          <p:nvPr>
            <p:ph type="sldNum" sz="quarter" idx="4"/>
          </p:nvPr>
        </p:nvSpPr>
        <p:spPr>
          <a:xfrm>
            <a:off x="8747759" y="6391656"/>
            <a:ext cx="3185161" cy="274320"/>
          </a:xfrm>
          <a:prstGeom prst="rect">
            <a:avLst/>
          </a:prstGeom>
        </p:spPr>
        <p:txBody>
          <a:bodyPr vert="horz" lIns="91440" tIns="45720" rIns="91440" bIns="45720" rtlCol="0" anchor="b"/>
          <a:lstStyle>
            <a:lvl1pPr algn="r">
              <a:defRPr sz="1200">
                <a:solidFill>
                  <a:schemeClr val="accent3"/>
                </a:solidFill>
                <a:latin typeface="Calibri" panose="020F0502020204030204" pitchFamily="34" charset="0"/>
                <a:cs typeface="Calibri" panose="020F0502020204030204" pitchFamily="34" charset="0"/>
              </a:defRPr>
            </a:lvl1pPr>
          </a:lstStyle>
          <a:p>
            <a:fld id="{461711D5-349D-4847-A71F-DCB6A6FF38BF}" type="slidenum">
              <a:rPr lang="en-US" smtClean="0"/>
              <a:pPr/>
              <a:t>‹#›</a:t>
            </a:fld>
            <a:endParaRPr lang="en-US"/>
          </a:p>
        </p:txBody>
      </p:sp>
    </p:spTree>
    <p:extLst>
      <p:ext uri="{BB962C8B-B14F-4D97-AF65-F5344CB8AC3E}">
        <p14:creationId xmlns:p14="http://schemas.microsoft.com/office/powerpoint/2010/main" val="36140391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hdr="0" dt="0"/>
  <p:txStyles>
    <p:titleStyle>
      <a:lvl1pPr algn="l" defTabSz="914400" rtl="0" eaLnBrk="1" latinLnBrk="0" hangingPunct="1">
        <a:lnSpc>
          <a:spcPct val="90000"/>
        </a:lnSpc>
        <a:spcBef>
          <a:spcPct val="0"/>
        </a:spcBef>
        <a:buNone/>
        <a:defRPr sz="3000" b="1" kern="1200">
          <a:solidFill>
            <a:srgbClr val="007E66"/>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100000"/>
        </a:lnSpc>
        <a:spcBef>
          <a:spcPts val="0"/>
        </a:spcBef>
        <a:buClr>
          <a:srgbClr val="007E66"/>
        </a:buClr>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100000"/>
        </a:lnSpc>
        <a:spcBef>
          <a:spcPts val="0"/>
        </a:spcBef>
        <a:buClr>
          <a:srgbClr val="007E66"/>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buClr>
          <a:srgbClr val="007E66"/>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buClr>
          <a:srgbClr val="007E66"/>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buClr>
          <a:srgbClr val="007E66"/>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74D66-D792-2931-0423-3BDE196C45BC}"/>
              </a:ext>
            </a:extLst>
          </p:cNvPr>
          <p:cNvSpPr>
            <a:spLocks noGrp="1"/>
          </p:cNvSpPr>
          <p:nvPr>
            <p:ph type="title"/>
          </p:nvPr>
        </p:nvSpPr>
        <p:spPr/>
        <p:txBody>
          <a:bodyPr/>
          <a:lstStyle/>
          <a:p>
            <a:r>
              <a:rPr lang="en-US"/>
              <a:t>2025 Medicare Physician Fee Schedule Proposed Rule</a:t>
            </a:r>
          </a:p>
        </p:txBody>
      </p:sp>
      <p:sp>
        <p:nvSpPr>
          <p:cNvPr id="3" name="Content Placeholder 2">
            <a:extLst>
              <a:ext uri="{FF2B5EF4-FFF2-40B4-BE49-F238E27FC236}">
                <a16:creationId xmlns:a16="http://schemas.microsoft.com/office/drawing/2014/main" id="{9471CAE8-DA38-47A9-11BA-2D1508E73E31}"/>
              </a:ext>
            </a:extLst>
          </p:cNvPr>
          <p:cNvSpPr>
            <a:spLocks noGrp="1"/>
          </p:cNvSpPr>
          <p:nvPr>
            <p:ph idx="1"/>
          </p:nvPr>
        </p:nvSpPr>
        <p:spPr/>
        <p:txBody>
          <a:bodyPr/>
          <a:lstStyle/>
          <a:p>
            <a:pPr marL="0" indent="0" algn="ctr">
              <a:buNone/>
            </a:pPr>
            <a:r>
              <a:rPr lang="en-US" sz="2400" dirty="0"/>
              <a:t>Released at 4:15pm on July 10, 2024 – comments due </a:t>
            </a:r>
            <a:r>
              <a:rPr lang="en-US" sz="2400" u="sng" dirty="0"/>
              <a:t>September 9, 2024</a:t>
            </a:r>
          </a:p>
          <a:p>
            <a:r>
              <a:rPr lang="en-US" sz="2400" b="0" i="0" dirty="0">
                <a:effectLst/>
                <a:highlight>
                  <a:srgbClr val="FFFFFF"/>
                </a:highlight>
              </a:rPr>
              <a:t>The rule contains a 2.8% payment cut for 2025 due to a decrease in the conversion factor that is used to calculate payment rates to physicians and is required by current law to remain budget neutral from year-to-year. </a:t>
            </a:r>
          </a:p>
          <a:p>
            <a:r>
              <a:rPr lang="en-US" sz="2400" b="0" i="0" dirty="0">
                <a:effectLst/>
                <a:highlight>
                  <a:srgbClr val="FFFFFF"/>
                </a:highlight>
              </a:rPr>
              <a:t>Changes to the rules around the new G2211 add-on code that would allow it to be billed on the same day as an annual wellness visit (AWV), vaccine administration, and any Medicare Part B preventive service.</a:t>
            </a:r>
          </a:p>
          <a:p>
            <a:r>
              <a:rPr lang="en-US" sz="2400" u="sng" dirty="0">
                <a:highlight>
                  <a:srgbClr val="FFFFFF"/>
                </a:highlight>
              </a:rPr>
              <a:t>P</a:t>
            </a:r>
            <a:r>
              <a:rPr lang="en-US" sz="2400" b="0" i="0" u="sng" dirty="0">
                <a:effectLst/>
                <a:highlight>
                  <a:srgbClr val="FFFFFF"/>
                </a:highlight>
              </a:rPr>
              <a:t>ermanently</a:t>
            </a:r>
            <a:r>
              <a:rPr lang="en-US" sz="2400" b="0" i="0" dirty="0">
                <a:effectLst/>
                <a:highlight>
                  <a:srgbClr val="FFFFFF"/>
                </a:highlight>
              </a:rPr>
              <a:t> expand the definition of “telecommunications systems” to cover </a:t>
            </a:r>
            <a:r>
              <a:rPr lang="en-US" sz="2400" b="0" i="0" u="sng" dirty="0">
                <a:effectLst/>
                <a:highlight>
                  <a:srgbClr val="FFFFFF"/>
                </a:highlight>
              </a:rPr>
              <a:t>audio-only telehealth services</a:t>
            </a:r>
            <a:r>
              <a:rPr lang="en-US" sz="2400" b="0" i="0" dirty="0">
                <a:effectLst/>
                <a:highlight>
                  <a:srgbClr val="FFFFFF"/>
                </a:highlight>
              </a:rPr>
              <a:t>, bringing them closer in line with policies for audio-video telehealth services.</a:t>
            </a:r>
          </a:p>
          <a:p>
            <a:pPr marL="457200" indent="-457200">
              <a:buFont typeface="Wingdings" pitchFamily="2" charset="2"/>
              <a:buChar char="ü"/>
            </a:pPr>
            <a:endParaRPr lang="en-US" dirty="0"/>
          </a:p>
          <a:p>
            <a:endParaRPr lang="en-US" dirty="0"/>
          </a:p>
        </p:txBody>
      </p:sp>
      <p:sp>
        <p:nvSpPr>
          <p:cNvPr id="4" name="Slide Number Placeholder 3">
            <a:extLst>
              <a:ext uri="{FF2B5EF4-FFF2-40B4-BE49-F238E27FC236}">
                <a16:creationId xmlns:a16="http://schemas.microsoft.com/office/drawing/2014/main" id="{415A99F9-3FE6-DD2C-6A0F-420FF23427AE}"/>
              </a:ext>
            </a:extLst>
          </p:cNvPr>
          <p:cNvSpPr>
            <a:spLocks noGrp="1"/>
          </p:cNvSpPr>
          <p:nvPr>
            <p:ph type="sldNum" sz="quarter" idx="10"/>
          </p:nvPr>
        </p:nvSpPr>
        <p:spPr/>
        <p:txBody>
          <a:bodyPr/>
          <a:lstStyle/>
          <a:p>
            <a:fld id="{461711D5-349D-4847-A71F-DCB6A6FF38BF}" type="slidenum">
              <a:rPr lang="en-US" smtClean="0"/>
              <a:pPr/>
              <a:t>1</a:t>
            </a:fld>
            <a:endParaRPr lang="en-US"/>
          </a:p>
        </p:txBody>
      </p:sp>
    </p:spTree>
    <p:custDataLst>
      <p:tags r:id="rId1"/>
    </p:custDataLst>
    <p:extLst>
      <p:ext uri="{BB962C8B-B14F-4D97-AF65-F5344CB8AC3E}">
        <p14:creationId xmlns:p14="http://schemas.microsoft.com/office/powerpoint/2010/main" val="1353562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68FBA-210B-D1F1-EB09-476C4CDEAA14}"/>
              </a:ext>
            </a:extLst>
          </p:cNvPr>
          <p:cNvSpPr>
            <a:spLocks noGrp="1"/>
          </p:cNvSpPr>
          <p:nvPr>
            <p:ph type="title"/>
          </p:nvPr>
        </p:nvSpPr>
        <p:spPr/>
        <p:txBody>
          <a:bodyPr/>
          <a:lstStyle/>
          <a:p>
            <a:r>
              <a:rPr lang="en-US"/>
              <a:t>2025 Medicare Physician Fee Schedule Proposed Rule </a:t>
            </a:r>
          </a:p>
        </p:txBody>
      </p:sp>
      <p:sp>
        <p:nvSpPr>
          <p:cNvPr id="3" name="Content Placeholder 2">
            <a:extLst>
              <a:ext uri="{FF2B5EF4-FFF2-40B4-BE49-F238E27FC236}">
                <a16:creationId xmlns:a16="http://schemas.microsoft.com/office/drawing/2014/main" id="{A1236967-7FD6-3C9F-A4CC-D2C4EBFC08C1}"/>
              </a:ext>
            </a:extLst>
          </p:cNvPr>
          <p:cNvSpPr>
            <a:spLocks noGrp="1"/>
          </p:cNvSpPr>
          <p:nvPr>
            <p:ph idx="1"/>
          </p:nvPr>
        </p:nvSpPr>
        <p:spPr/>
        <p:txBody>
          <a:bodyPr>
            <a:normAutofit/>
          </a:bodyPr>
          <a:lstStyle/>
          <a:p>
            <a:r>
              <a:rPr lang="en-US" sz="2800" b="0" i="0" dirty="0">
                <a:effectLst/>
                <a:highlight>
                  <a:srgbClr val="FFFFFF"/>
                </a:highlight>
              </a:rPr>
              <a:t>A new enhanced program for Advanced Primary Care Management (APCM) services that could relieve administrative burdens and more appropriately reimburse physicians caring for patients with complex medical and social needs, helping to promote health equity. </a:t>
            </a:r>
          </a:p>
          <a:p>
            <a:r>
              <a:rPr lang="en-US" sz="2800" b="0" i="0" dirty="0">
                <a:effectLst/>
              </a:rPr>
              <a:t>Surgical Global Codes: a new add-on code, GPOC1, for post-operative care services to more appropriately reflect the time and resources involved in these post-operative visits to compensate the additional resources involved by practitioners who were not involved in furnishing the surgical procedure.</a:t>
            </a:r>
          </a:p>
          <a:p>
            <a:pPr lvl="1"/>
            <a:endParaRPr lang="en-US" dirty="0"/>
          </a:p>
        </p:txBody>
      </p:sp>
      <p:sp>
        <p:nvSpPr>
          <p:cNvPr id="4" name="Slide Number Placeholder 3">
            <a:extLst>
              <a:ext uri="{FF2B5EF4-FFF2-40B4-BE49-F238E27FC236}">
                <a16:creationId xmlns:a16="http://schemas.microsoft.com/office/drawing/2014/main" id="{6B898B47-B56E-2EAF-21A4-BCA374CF2491}"/>
              </a:ext>
            </a:extLst>
          </p:cNvPr>
          <p:cNvSpPr>
            <a:spLocks noGrp="1"/>
          </p:cNvSpPr>
          <p:nvPr>
            <p:ph type="sldNum" sz="quarter" idx="10"/>
          </p:nvPr>
        </p:nvSpPr>
        <p:spPr/>
        <p:txBody>
          <a:bodyPr/>
          <a:lstStyle/>
          <a:p>
            <a:fld id="{461711D5-349D-4847-A71F-DCB6A6FF38BF}" type="slidenum">
              <a:rPr lang="en-US" smtClean="0"/>
              <a:pPr/>
              <a:t>2</a:t>
            </a:fld>
            <a:endParaRPr lang="en-US"/>
          </a:p>
        </p:txBody>
      </p:sp>
    </p:spTree>
    <p:custDataLst>
      <p:tags r:id="rId1"/>
    </p:custDataLst>
    <p:extLst>
      <p:ext uri="{BB962C8B-B14F-4D97-AF65-F5344CB8AC3E}">
        <p14:creationId xmlns:p14="http://schemas.microsoft.com/office/powerpoint/2010/main" val="2927749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F7DFD-ECE6-06A7-9003-5BAA6EB3E087}"/>
              </a:ext>
            </a:extLst>
          </p:cNvPr>
          <p:cNvSpPr>
            <a:spLocks noGrp="1"/>
          </p:cNvSpPr>
          <p:nvPr>
            <p:ph type="title"/>
          </p:nvPr>
        </p:nvSpPr>
        <p:spPr/>
        <p:txBody>
          <a:bodyPr/>
          <a:lstStyle/>
          <a:p>
            <a:r>
              <a:rPr lang="en-US"/>
              <a:t>2025 Medicare Physician Fee Schedule Proposed Rule </a:t>
            </a:r>
          </a:p>
        </p:txBody>
      </p:sp>
      <p:sp>
        <p:nvSpPr>
          <p:cNvPr id="3" name="Content Placeholder 2">
            <a:extLst>
              <a:ext uri="{FF2B5EF4-FFF2-40B4-BE49-F238E27FC236}">
                <a16:creationId xmlns:a16="http://schemas.microsoft.com/office/drawing/2014/main" id="{C8D22E58-0981-957C-E064-DA19846BD3FC}"/>
              </a:ext>
            </a:extLst>
          </p:cNvPr>
          <p:cNvSpPr>
            <a:spLocks noGrp="1"/>
          </p:cNvSpPr>
          <p:nvPr>
            <p:ph idx="1"/>
          </p:nvPr>
        </p:nvSpPr>
        <p:spPr/>
        <p:txBody>
          <a:bodyPr>
            <a:normAutofit/>
          </a:bodyPr>
          <a:lstStyle/>
          <a:p>
            <a:r>
              <a:rPr lang="en-US" sz="2400" b="0" i="0" dirty="0">
                <a:effectLst/>
                <a:highlight>
                  <a:srgbClr val="FFFFFF"/>
                </a:highlight>
              </a:rPr>
              <a:t>RFI about designing a potential ambulatory specialty care model that would leverage the Merit-based </a:t>
            </a:r>
            <a:r>
              <a:rPr lang="en-US" sz="2400" dirty="0">
                <a:highlight>
                  <a:srgbClr val="FFFFFF"/>
                </a:highlight>
              </a:rPr>
              <a:t>Incentive Payment System (MIPS) Value Pathways (MVPs).</a:t>
            </a:r>
          </a:p>
          <a:p>
            <a:r>
              <a:rPr lang="en-US" sz="2400" b="0" i="0" dirty="0">
                <a:effectLst/>
                <a:highlight>
                  <a:srgbClr val="FFFFFF"/>
                </a:highlight>
              </a:rPr>
              <a:t>Proposes new coding and payment for caregiver training for direct care service and supports, including services furnished via telehealth.</a:t>
            </a:r>
          </a:p>
          <a:p>
            <a:r>
              <a:rPr lang="en-US" sz="2400" b="0" i="0" dirty="0">
                <a:effectLst/>
                <a:highlight>
                  <a:srgbClr val="FFFFFF"/>
                </a:highlight>
              </a:rPr>
              <a:t>RFI on the newly implemented Community Health Integration (CHI) services, Principal Illness Navigation (PIN) services, and Social Determinants of Health (SDOH).</a:t>
            </a:r>
          </a:p>
          <a:p>
            <a:r>
              <a:rPr lang="en-US" sz="2400" b="0" i="0" dirty="0">
                <a:effectLst/>
                <a:highlight>
                  <a:srgbClr val="FFFFFF"/>
                </a:highlight>
              </a:rPr>
              <a:t>Establish a new “prepaid shared savings” option for ACO’s with a history of earning shared savings to allow for investments to better serve beneficiaries in underserved communities.</a:t>
            </a:r>
            <a:endParaRPr lang="en-US" sz="2400" dirty="0"/>
          </a:p>
        </p:txBody>
      </p:sp>
      <p:sp>
        <p:nvSpPr>
          <p:cNvPr id="4" name="Slide Number Placeholder 3">
            <a:extLst>
              <a:ext uri="{FF2B5EF4-FFF2-40B4-BE49-F238E27FC236}">
                <a16:creationId xmlns:a16="http://schemas.microsoft.com/office/drawing/2014/main" id="{2400A5DC-6C1D-5B9C-61E0-446CFA60C4D7}"/>
              </a:ext>
            </a:extLst>
          </p:cNvPr>
          <p:cNvSpPr>
            <a:spLocks noGrp="1"/>
          </p:cNvSpPr>
          <p:nvPr>
            <p:ph type="sldNum" sz="quarter" idx="10"/>
          </p:nvPr>
        </p:nvSpPr>
        <p:spPr/>
        <p:txBody>
          <a:bodyPr/>
          <a:lstStyle/>
          <a:p>
            <a:fld id="{461711D5-349D-4847-A71F-DCB6A6FF38BF}" type="slidenum">
              <a:rPr lang="en-US" smtClean="0"/>
              <a:pPr/>
              <a:t>3</a:t>
            </a:fld>
            <a:endParaRPr lang="en-US"/>
          </a:p>
        </p:txBody>
      </p:sp>
    </p:spTree>
    <p:custDataLst>
      <p:tags r:id="rId1"/>
    </p:custDataLst>
    <p:extLst>
      <p:ext uri="{BB962C8B-B14F-4D97-AF65-F5344CB8AC3E}">
        <p14:creationId xmlns:p14="http://schemas.microsoft.com/office/powerpoint/2010/main" val="3041652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F7DFD-ECE6-06A7-9003-5BAA6EB3E087}"/>
              </a:ext>
            </a:extLst>
          </p:cNvPr>
          <p:cNvSpPr>
            <a:spLocks noGrp="1"/>
          </p:cNvSpPr>
          <p:nvPr>
            <p:ph type="title"/>
          </p:nvPr>
        </p:nvSpPr>
        <p:spPr/>
        <p:txBody>
          <a:bodyPr/>
          <a:lstStyle/>
          <a:p>
            <a:r>
              <a:rPr lang="en-US"/>
              <a:t>2025 Medicare Physician Fee Schedule Proposed Rule </a:t>
            </a:r>
          </a:p>
        </p:txBody>
      </p:sp>
      <p:sp>
        <p:nvSpPr>
          <p:cNvPr id="3" name="Content Placeholder 2">
            <a:extLst>
              <a:ext uri="{FF2B5EF4-FFF2-40B4-BE49-F238E27FC236}">
                <a16:creationId xmlns:a16="http://schemas.microsoft.com/office/drawing/2014/main" id="{C8D22E58-0981-957C-E064-DA19846BD3FC}"/>
              </a:ext>
            </a:extLst>
          </p:cNvPr>
          <p:cNvSpPr>
            <a:spLocks noGrp="1"/>
          </p:cNvSpPr>
          <p:nvPr>
            <p:ph idx="1"/>
          </p:nvPr>
        </p:nvSpPr>
        <p:spPr/>
        <p:txBody>
          <a:bodyPr>
            <a:normAutofit/>
          </a:bodyPr>
          <a:lstStyle/>
          <a:p>
            <a:r>
              <a:rPr lang="en-US" b="0" i="0">
                <a:effectLst/>
                <a:highlight>
                  <a:srgbClr val="FFFFFF"/>
                </a:highlight>
              </a:rPr>
              <a:t>New payments to physicians and other health care professionals who are assisting patients at high risk of suicide or overdose, including separate payments for safety planning interventions and post-discharge follow-up contacts. </a:t>
            </a:r>
          </a:p>
          <a:p>
            <a:r>
              <a:rPr lang="en-US">
                <a:highlight>
                  <a:srgbClr val="FFFFFF"/>
                </a:highlight>
              </a:rPr>
              <a:t>Medicare payment for digital mental health treatment devices used in conjunction with ongoing behavioral health care treatment. Proposes three new HCPCS codes to monitor the usage of these devices.</a:t>
            </a:r>
          </a:p>
          <a:p>
            <a:r>
              <a:rPr lang="en-US" b="0" i="0">
                <a:effectLst/>
                <a:highlight>
                  <a:srgbClr val="FFFFFF"/>
                </a:highlight>
              </a:rPr>
              <a:t>Seeking input on whether coding and payment for Intensive Outpatient Program (IOP) services would be appropriate in additional settings, such as Certified Community Behavioral Health Clinics, as well as seeking comment on facilities that offer crisis stabilization services and non-emergent, urgent care.</a:t>
            </a:r>
          </a:p>
          <a:p>
            <a:r>
              <a:rPr lang="en-US">
                <a:highlight>
                  <a:srgbClr val="FFFFFF"/>
                </a:highlight>
              </a:rPr>
              <a:t>Expanded coverage of Hepatitis B vaccinations by covering those with unknown or incomplete vaccination histories.</a:t>
            </a:r>
            <a:endParaRPr lang="en-US" b="0" i="0">
              <a:effectLst/>
              <a:highlight>
                <a:srgbClr val="FFFFFF"/>
              </a:highlight>
            </a:endParaRPr>
          </a:p>
        </p:txBody>
      </p:sp>
      <p:sp>
        <p:nvSpPr>
          <p:cNvPr id="4" name="Slide Number Placeholder 3">
            <a:extLst>
              <a:ext uri="{FF2B5EF4-FFF2-40B4-BE49-F238E27FC236}">
                <a16:creationId xmlns:a16="http://schemas.microsoft.com/office/drawing/2014/main" id="{2400A5DC-6C1D-5B9C-61E0-446CFA60C4D7}"/>
              </a:ext>
            </a:extLst>
          </p:cNvPr>
          <p:cNvSpPr>
            <a:spLocks noGrp="1"/>
          </p:cNvSpPr>
          <p:nvPr>
            <p:ph type="sldNum" sz="quarter" idx="10"/>
          </p:nvPr>
        </p:nvSpPr>
        <p:spPr/>
        <p:txBody>
          <a:bodyPr/>
          <a:lstStyle/>
          <a:p>
            <a:fld id="{461711D5-349D-4847-A71F-DCB6A6FF38BF}" type="slidenum">
              <a:rPr lang="en-US" smtClean="0"/>
              <a:pPr/>
              <a:t>4</a:t>
            </a:fld>
            <a:endParaRPr lang="en-US"/>
          </a:p>
        </p:txBody>
      </p:sp>
    </p:spTree>
    <p:custDataLst>
      <p:tags r:id="rId1"/>
    </p:custDataLst>
    <p:extLst>
      <p:ext uri="{BB962C8B-B14F-4D97-AF65-F5344CB8AC3E}">
        <p14:creationId xmlns:p14="http://schemas.microsoft.com/office/powerpoint/2010/main" val="2450423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89DA1-9EF9-D1E9-9C9C-63DAE38DA3D7}"/>
              </a:ext>
            </a:extLst>
          </p:cNvPr>
          <p:cNvSpPr>
            <a:spLocks noGrp="1"/>
          </p:cNvSpPr>
          <p:nvPr>
            <p:ph type="title"/>
          </p:nvPr>
        </p:nvSpPr>
        <p:spPr/>
        <p:txBody>
          <a:bodyPr>
            <a:normAutofit fontScale="90000"/>
          </a:bodyPr>
          <a:lstStyle/>
          <a:p>
            <a:r>
              <a:rPr lang="en-US" sz="3300">
                <a:highlight>
                  <a:srgbClr val="FFFFFF"/>
                </a:highlight>
                <a:latin typeface="Calibri"/>
                <a:cs typeface="Calibri"/>
              </a:rPr>
              <a:t>Proposed Rule: </a:t>
            </a:r>
            <a:r>
              <a:rPr lang="en-US" sz="3300" i="0">
                <a:effectLst/>
                <a:highlight>
                  <a:srgbClr val="FFFFFF"/>
                </a:highlight>
                <a:latin typeface="Calibri"/>
                <a:cs typeface="Calibri"/>
              </a:rPr>
              <a:t>Advanced Primary Care Management (</a:t>
            </a:r>
            <a:r>
              <a:rPr lang="en-US" sz="3300">
                <a:latin typeface="Calibri"/>
                <a:cs typeface="Calibri"/>
              </a:rPr>
              <a:t>APCM)</a:t>
            </a:r>
            <a:endParaRPr lang="en-US" sz="3300">
              <a:ea typeface="Calibri"/>
            </a:endParaRPr>
          </a:p>
        </p:txBody>
      </p:sp>
      <p:sp>
        <p:nvSpPr>
          <p:cNvPr id="4" name="Slide Number Placeholder 3">
            <a:extLst>
              <a:ext uri="{FF2B5EF4-FFF2-40B4-BE49-F238E27FC236}">
                <a16:creationId xmlns:a16="http://schemas.microsoft.com/office/drawing/2014/main" id="{CFB9395C-0BA5-EDF9-1DCA-C37F994CBFB0}"/>
              </a:ext>
            </a:extLst>
          </p:cNvPr>
          <p:cNvSpPr>
            <a:spLocks noGrp="1"/>
          </p:cNvSpPr>
          <p:nvPr>
            <p:ph type="sldNum" sz="quarter" idx="10"/>
          </p:nvPr>
        </p:nvSpPr>
        <p:spPr/>
        <p:txBody>
          <a:bodyPr/>
          <a:lstStyle/>
          <a:p>
            <a:fld id="{461711D5-349D-4847-A71F-DCB6A6FF38BF}" type="slidenum">
              <a:rPr lang="en-US" smtClean="0"/>
              <a:pPr/>
              <a:t>5</a:t>
            </a:fld>
            <a:endParaRPr lang="en-US"/>
          </a:p>
        </p:txBody>
      </p:sp>
      <p:graphicFrame>
        <p:nvGraphicFramePr>
          <p:cNvPr id="3" name="Diagram 2">
            <a:extLst>
              <a:ext uri="{FF2B5EF4-FFF2-40B4-BE49-F238E27FC236}">
                <a16:creationId xmlns:a16="http://schemas.microsoft.com/office/drawing/2014/main" id="{FC7F13BA-5532-515F-BF30-EB39BF9FCC53}"/>
              </a:ext>
            </a:extLst>
          </p:cNvPr>
          <p:cNvGraphicFramePr/>
          <p:nvPr>
            <p:extLst>
              <p:ext uri="{D42A27DB-BD31-4B8C-83A1-F6EECF244321}">
                <p14:modId xmlns:p14="http://schemas.microsoft.com/office/powerpoint/2010/main" val="1130655985"/>
              </p:ext>
            </p:extLst>
          </p:nvPr>
        </p:nvGraphicFramePr>
        <p:xfrm>
          <a:off x="528320" y="3195320"/>
          <a:ext cx="11409680" cy="365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88" name="TextBox 1387">
            <a:extLst>
              <a:ext uri="{FF2B5EF4-FFF2-40B4-BE49-F238E27FC236}">
                <a16:creationId xmlns:a16="http://schemas.microsoft.com/office/drawing/2014/main" id="{BF1A50B6-F860-B43D-BECA-9F6DA24C2DF5}"/>
              </a:ext>
            </a:extLst>
          </p:cNvPr>
          <p:cNvSpPr txBox="1"/>
          <p:nvPr/>
        </p:nvSpPr>
        <p:spPr>
          <a:xfrm>
            <a:off x="543173" y="1274478"/>
            <a:ext cx="11396768" cy="17081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US" sz="2100">
                <a:latin typeface="Calibri"/>
                <a:cs typeface="Calibri"/>
              </a:rPr>
              <a:t>For CY 2025 CMS is proposing to establish a set of APCM services described by three new HCPCS G-Codes.</a:t>
            </a:r>
            <a:endParaRPr lang="en-US" sz="2100">
              <a:cs typeface="Calibri"/>
            </a:endParaRPr>
          </a:p>
          <a:p>
            <a:pPr marL="342900" indent="-342900">
              <a:buFont typeface="Arial"/>
              <a:buChar char="•"/>
            </a:pPr>
            <a:r>
              <a:rPr lang="en-US" sz="2100">
                <a:latin typeface="Calibri"/>
                <a:cs typeface="Calibri"/>
              </a:rPr>
              <a:t>Physicians and non-physician practitioners who use an advanced primary care model of care delivery could bill for APCM services for a beneficiary when they intend to be responsible for all primary care and are the continuing focal point for all needed health care services.</a:t>
            </a:r>
            <a:endParaRPr lang="en-US" sz="2100">
              <a:latin typeface="Calibri" panose="020F0502020204030204" pitchFamily="34" charset="0"/>
              <a:cs typeface="Calibri" panose="020F0502020204030204" pitchFamily="34" charset="0"/>
            </a:endParaRPr>
          </a:p>
        </p:txBody>
      </p:sp>
    </p:spTree>
    <p:custDataLst>
      <p:tags r:id="rId1"/>
    </p:custDataLst>
    <p:extLst>
      <p:ext uri="{BB962C8B-B14F-4D97-AF65-F5344CB8AC3E}">
        <p14:creationId xmlns:p14="http://schemas.microsoft.com/office/powerpoint/2010/main" val="2254564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89DA1-9EF9-D1E9-9C9C-63DAE38DA3D7}"/>
              </a:ext>
            </a:extLst>
          </p:cNvPr>
          <p:cNvSpPr>
            <a:spLocks noGrp="1"/>
          </p:cNvSpPr>
          <p:nvPr>
            <p:ph type="title"/>
          </p:nvPr>
        </p:nvSpPr>
        <p:spPr/>
        <p:txBody>
          <a:bodyPr>
            <a:normAutofit fontScale="90000"/>
          </a:bodyPr>
          <a:lstStyle/>
          <a:p>
            <a:r>
              <a:rPr lang="en-US">
                <a:highlight>
                  <a:srgbClr val="FFFFFF"/>
                </a:highlight>
                <a:latin typeface="Calibri"/>
                <a:cs typeface="Calibri"/>
              </a:rPr>
              <a:t>Proposed Rule: Advanced</a:t>
            </a:r>
            <a:r>
              <a:rPr lang="en-US" i="0">
                <a:effectLst/>
                <a:highlight>
                  <a:srgbClr val="FFFFFF"/>
                </a:highlight>
                <a:latin typeface="Calibri"/>
                <a:cs typeface="Calibri"/>
              </a:rPr>
              <a:t> Primary Care Management (</a:t>
            </a:r>
            <a:r>
              <a:rPr lang="en-US">
                <a:latin typeface="Calibri"/>
                <a:cs typeface="Calibri"/>
              </a:rPr>
              <a:t>APCM) Cont...</a:t>
            </a:r>
            <a:endParaRPr lang="en-US"/>
          </a:p>
        </p:txBody>
      </p:sp>
      <p:sp>
        <p:nvSpPr>
          <p:cNvPr id="4" name="Slide Number Placeholder 3">
            <a:extLst>
              <a:ext uri="{FF2B5EF4-FFF2-40B4-BE49-F238E27FC236}">
                <a16:creationId xmlns:a16="http://schemas.microsoft.com/office/drawing/2014/main" id="{CFB9395C-0BA5-EDF9-1DCA-C37F994CBFB0}"/>
              </a:ext>
            </a:extLst>
          </p:cNvPr>
          <p:cNvSpPr>
            <a:spLocks noGrp="1"/>
          </p:cNvSpPr>
          <p:nvPr>
            <p:ph type="sldNum" sz="quarter" idx="10"/>
          </p:nvPr>
        </p:nvSpPr>
        <p:spPr/>
        <p:txBody>
          <a:bodyPr/>
          <a:lstStyle/>
          <a:p>
            <a:fld id="{461711D5-349D-4847-A71F-DCB6A6FF38BF}" type="slidenum">
              <a:rPr lang="en-US" smtClean="0"/>
              <a:pPr/>
              <a:t>6</a:t>
            </a:fld>
            <a:endParaRPr lang="en-US"/>
          </a:p>
        </p:txBody>
      </p:sp>
      <p:graphicFrame>
        <p:nvGraphicFramePr>
          <p:cNvPr id="620" name="Diagram 619">
            <a:extLst>
              <a:ext uri="{FF2B5EF4-FFF2-40B4-BE49-F238E27FC236}">
                <a16:creationId xmlns:a16="http://schemas.microsoft.com/office/drawing/2014/main" id="{FDB8772B-A6C9-4431-E479-CC01C271B038}"/>
              </a:ext>
            </a:extLst>
          </p:cNvPr>
          <p:cNvGraphicFramePr/>
          <p:nvPr>
            <p:extLst>
              <p:ext uri="{D42A27DB-BD31-4B8C-83A1-F6EECF244321}">
                <p14:modId xmlns:p14="http://schemas.microsoft.com/office/powerpoint/2010/main" val="2963329830"/>
              </p:ext>
            </p:extLst>
          </p:nvPr>
        </p:nvGraphicFramePr>
        <p:xfrm>
          <a:off x="6695440" y="645160"/>
          <a:ext cx="5222240" cy="68376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072" name="TextBox 2071">
            <a:extLst>
              <a:ext uri="{FF2B5EF4-FFF2-40B4-BE49-F238E27FC236}">
                <a16:creationId xmlns:a16="http://schemas.microsoft.com/office/drawing/2014/main" id="{806FDBA9-5A8B-7AC2-7E04-C2FBB4210D17}"/>
              </a:ext>
            </a:extLst>
          </p:cNvPr>
          <p:cNvSpPr txBox="1"/>
          <p:nvPr/>
        </p:nvSpPr>
        <p:spPr>
          <a:xfrm>
            <a:off x="6408538" y="1574406"/>
            <a:ext cx="5529818"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a:solidFill>
                  <a:schemeClr val="accent1">
                    <a:lumMod val="76000"/>
                  </a:schemeClr>
                </a:solidFill>
                <a:latin typeface="Calibri"/>
                <a:cs typeface="Calibri"/>
              </a:rPr>
              <a:t>Proposed Code Levels</a:t>
            </a:r>
            <a:endParaRPr lang="en-US">
              <a:solidFill>
                <a:schemeClr val="accent1">
                  <a:lumMod val="76000"/>
                </a:schemeClr>
              </a:solidFill>
            </a:endParaRPr>
          </a:p>
          <a:p>
            <a:r>
              <a:rPr lang="en-US" sz="1600">
                <a:latin typeface="Calibri"/>
                <a:cs typeface="Calibri"/>
              </a:rPr>
              <a:t>Three levels of coding allow for appropriate payment for APCM service provision on a monthly basis</a:t>
            </a:r>
            <a:endParaRPr lang="en-US" sz="1600">
              <a:latin typeface="Calibri" panose="020F0502020204030204" pitchFamily="34" charset="0"/>
              <a:cs typeface="Calibri" panose="020F0502020204030204" pitchFamily="34" charset="0"/>
            </a:endParaRPr>
          </a:p>
        </p:txBody>
      </p:sp>
      <p:graphicFrame>
        <p:nvGraphicFramePr>
          <p:cNvPr id="2150" name="Table 2149">
            <a:extLst>
              <a:ext uri="{FF2B5EF4-FFF2-40B4-BE49-F238E27FC236}">
                <a16:creationId xmlns:a16="http://schemas.microsoft.com/office/drawing/2014/main" id="{7FE6588D-12D1-F3F9-7020-658306579371}"/>
              </a:ext>
            </a:extLst>
          </p:cNvPr>
          <p:cNvGraphicFramePr>
            <a:graphicFrameLocks noGrp="1"/>
          </p:cNvGraphicFramePr>
          <p:nvPr>
            <p:extLst>
              <p:ext uri="{D42A27DB-BD31-4B8C-83A1-F6EECF244321}">
                <p14:modId xmlns:p14="http://schemas.microsoft.com/office/powerpoint/2010/main" val="3192263918"/>
              </p:ext>
            </p:extLst>
          </p:nvPr>
        </p:nvGraphicFramePr>
        <p:xfrm>
          <a:off x="528320" y="1574800"/>
          <a:ext cx="5576771" cy="4752618"/>
        </p:xfrm>
        <a:graphic>
          <a:graphicData uri="http://schemas.openxmlformats.org/drawingml/2006/table">
            <a:tbl>
              <a:tblPr firstRow="1" bandRow="1">
                <a:tableStyleId>{5C22544A-7EE6-4342-B048-85BDC9FD1C3A}</a:tableStyleId>
              </a:tblPr>
              <a:tblGrid>
                <a:gridCol w="5576771">
                  <a:extLst>
                    <a:ext uri="{9D8B030D-6E8A-4147-A177-3AD203B41FA5}">
                      <a16:colId xmlns:a16="http://schemas.microsoft.com/office/drawing/2014/main" val="2789878709"/>
                    </a:ext>
                  </a:extLst>
                </a:gridCol>
              </a:tblGrid>
              <a:tr h="667565">
                <a:tc>
                  <a:txBody>
                    <a:bodyPr/>
                    <a:lstStyle/>
                    <a:p>
                      <a:r>
                        <a:rPr lang="en-US"/>
                        <a:t>Proposed APCM Service Elements and Practice-level Capabilities</a:t>
                      </a:r>
                    </a:p>
                  </a:txBody>
                  <a:tcPr/>
                </a:tc>
                <a:extLst>
                  <a:ext uri="{0D108BD9-81ED-4DB2-BD59-A6C34878D82A}">
                    <a16:rowId xmlns:a16="http://schemas.microsoft.com/office/drawing/2014/main" val="3331637335"/>
                  </a:ext>
                </a:extLst>
              </a:tr>
              <a:tr h="365759">
                <a:tc>
                  <a:txBody>
                    <a:bodyPr/>
                    <a:lstStyle/>
                    <a:p>
                      <a:r>
                        <a:rPr lang="en-US"/>
                        <a:t>Consent</a:t>
                      </a:r>
                    </a:p>
                  </a:txBody>
                  <a:tcPr/>
                </a:tc>
                <a:extLst>
                  <a:ext uri="{0D108BD9-81ED-4DB2-BD59-A6C34878D82A}">
                    <a16:rowId xmlns:a16="http://schemas.microsoft.com/office/drawing/2014/main" val="3522060798"/>
                  </a:ext>
                </a:extLst>
              </a:tr>
              <a:tr h="381466">
                <a:tc>
                  <a:txBody>
                    <a:bodyPr/>
                    <a:lstStyle/>
                    <a:p>
                      <a:r>
                        <a:rPr lang="en-US"/>
                        <a:t>Initiating Visit for New Patients</a:t>
                      </a:r>
                    </a:p>
                  </a:txBody>
                  <a:tcPr/>
                </a:tc>
                <a:extLst>
                  <a:ext uri="{0D108BD9-81ED-4DB2-BD59-A6C34878D82A}">
                    <a16:rowId xmlns:a16="http://schemas.microsoft.com/office/drawing/2014/main" val="2241439295"/>
                  </a:ext>
                </a:extLst>
              </a:tr>
              <a:tr h="381466">
                <a:tc>
                  <a:txBody>
                    <a:bodyPr/>
                    <a:lstStyle/>
                    <a:p>
                      <a:r>
                        <a:rPr lang="en-US"/>
                        <a:t>24/7 Access to Care and Care Continuity</a:t>
                      </a:r>
                    </a:p>
                  </a:txBody>
                  <a:tcPr/>
                </a:tc>
                <a:extLst>
                  <a:ext uri="{0D108BD9-81ED-4DB2-BD59-A6C34878D82A}">
                    <a16:rowId xmlns:a16="http://schemas.microsoft.com/office/drawing/2014/main" val="3460571682"/>
                  </a:ext>
                </a:extLst>
              </a:tr>
              <a:tr h="381466">
                <a:tc>
                  <a:txBody>
                    <a:bodyPr/>
                    <a:lstStyle/>
                    <a:p>
                      <a:r>
                        <a:rPr lang="en-US"/>
                        <a:t>Comprehensive Care Management</a:t>
                      </a:r>
                    </a:p>
                  </a:txBody>
                  <a:tcPr/>
                </a:tc>
                <a:extLst>
                  <a:ext uri="{0D108BD9-81ED-4DB2-BD59-A6C34878D82A}">
                    <a16:rowId xmlns:a16="http://schemas.microsoft.com/office/drawing/2014/main" val="948570820"/>
                  </a:ext>
                </a:extLst>
              </a:tr>
              <a:tr h="381466">
                <a:tc>
                  <a:txBody>
                    <a:bodyPr/>
                    <a:lstStyle/>
                    <a:p>
                      <a:r>
                        <a:rPr lang="en-US"/>
                        <a:t>Patient-Centered Comprehensive Care Plan</a:t>
                      </a:r>
                    </a:p>
                  </a:txBody>
                  <a:tcPr/>
                </a:tc>
                <a:extLst>
                  <a:ext uri="{0D108BD9-81ED-4DB2-BD59-A6C34878D82A}">
                    <a16:rowId xmlns:a16="http://schemas.microsoft.com/office/drawing/2014/main" val="1908237050"/>
                  </a:ext>
                </a:extLst>
              </a:tr>
              <a:tr h="381466">
                <a:tc>
                  <a:txBody>
                    <a:bodyPr/>
                    <a:lstStyle/>
                    <a:p>
                      <a:r>
                        <a:rPr lang="en-US"/>
                        <a:t>Management of Care Transitions</a:t>
                      </a:r>
                    </a:p>
                  </a:txBody>
                  <a:tcPr/>
                </a:tc>
                <a:extLst>
                  <a:ext uri="{0D108BD9-81ED-4DB2-BD59-A6C34878D82A}">
                    <a16:rowId xmlns:a16="http://schemas.microsoft.com/office/drawing/2014/main" val="468415387"/>
                  </a:ext>
                </a:extLst>
              </a:tr>
              <a:tr h="667565">
                <a:tc>
                  <a:txBody>
                    <a:bodyPr/>
                    <a:lstStyle/>
                    <a:p>
                      <a:r>
                        <a:rPr lang="en-US"/>
                        <a:t>Practitioner, Home, and Community-based Care Coordination</a:t>
                      </a:r>
                    </a:p>
                  </a:txBody>
                  <a:tcPr/>
                </a:tc>
                <a:extLst>
                  <a:ext uri="{0D108BD9-81ED-4DB2-BD59-A6C34878D82A}">
                    <a16:rowId xmlns:a16="http://schemas.microsoft.com/office/drawing/2014/main" val="663949074"/>
                  </a:ext>
                </a:extLst>
              </a:tr>
              <a:tr h="381466">
                <a:tc>
                  <a:txBody>
                    <a:bodyPr/>
                    <a:lstStyle/>
                    <a:p>
                      <a:pPr lvl="0">
                        <a:buNone/>
                      </a:pPr>
                      <a:r>
                        <a:rPr lang="en-US"/>
                        <a:t>Enhanced Communication Opportunities</a:t>
                      </a:r>
                    </a:p>
                  </a:txBody>
                  <a:tcPr/>
                </a:tc>
                <a:extLst>
                  <a:ext uri="{0D108BD9-81ED-4DB2-BD59-A6C34878D82A}">
                    <a16:rowId xmlns:a16="http://schemas.microsoft.com/office/drawing/2014/main" val="4071856441"/>
                  </a:ext>
                </a:extLst>
              </a:tr>
              <a:tr h="381466">
                <a:tc>
                  <a:txBody>
                    <a:bodyPr/>
                    <a:lstStyle/>
                    <a:p>
                      <a:pPr lvl="0">
                        <a:buNone/>
                      </a:pPr>
                      <a:r>
                        <a:rPr lang="en-US"/>
                        <a:t>Patient Population-level Management</a:t>
                      </a:r>
                    </a:p>
                  </a:txBody>
                  <a:tcPr/>
                </a:tc>
                <a:extLst>
                  <a:ext uri="{0D108BD9-81ED-4DB2-BD59-A6C34878D82A}">
                    <a16:rowId xmlns:a16="http://schemas.microsoft.com/office/drawing/2014/main" val="2293554546"/>
                  </a:ext>
                </a:extLst>
              </a:tr>
              <a:tr h="381466">
                <a:tc>
                  <a:txBody>
                    <a:bodyPr/>
                    <a:lstStyle/>
                    <a:p>
                      <a:pPr lvl="0">
                        <a:buNone/>
                      </a:pPr>
                      <a:r>
                        <a:rPr lang="en-US"/>
                        <a:t>Performance Measurement</a:t>
                      </a:r>
                    </a:p>
                  </a:txBody>
                  <a:tcPr/>
                </a:tc>
                <a:extLst>
                  <a:ext uri="{0D108BD9-81ED-4DB2-BD59-A6C34878D82A}">
                    <a16:rowId xmlns:a16="http://schemas.microsoft.com/office/drawing/2014/main" val="2014407509"/>
                  </a:ext>
                </a:extLst>
              </a:tr>
            </a:tbl>
          </a:graphicData>
        </a:graphic>
      </p:graphicFrame>
      <p:sp>
        <p:nvSpPr>
          <p:cNvPr id="2165" name="TextBox 2164">
            <a:extLst>
              <a:ext uri="{FF2B5EF4-FFF2-40B4-BE49-F238E27FC236}">
                <a16:creationId xmlns:a16="http://schemas.microsoft.com/office/drawing/2014/main" id="{1475E827-6933-DEA6-21CA-8DA73B4DFD21}"/>
              </a:ext>
            </a:extLst>
          </p:cNvPr>
          <p:cNvSpPr txBox="1"/>
          <p:nvPr/>
        </p:nvSpPr>
        <p:spPr>
          <a:xfrm>
            <a:off x="533127" y="6321905"/>
            <a:ext cx="3321673"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400"/>
              <a:t>*See Table 21 in the Proposed Rule</a:t>
            </a:r>
            <a:endParaRPr lang="en-US" sz="1400" err="1">
              <a:latin typeface="Calibri" panose="020F0502020204030204" pitchFamily="34" charset="0"/>
              <a:cs typeface="Calibri" panose="020F0502020204030204" pitchFamily="34" charset="0"/>
            </a:endParaRPr>
          </a:p>
        </p:txBody>
      </p:sp>
    </p:spTree>
    <p:custDataLst>
      <p:tags r:id="rId1"/>
    </p:custDataLst>
    <p:extLst>
      <p:ext uri="{BB962C8B-B14F-4D97-AF65-F5344CB8AC3E}">
        <p14:creationId xmlns:p14="http://schemas.microsoft.com/office/powerpoint/2010/main" val="2733778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89DA1-9EF9-D1E9-9C9C-63DAE38DA3D7}"/>
              </a:ext>
            </a:extLst>
          </p:cNvPr>
          <p:cNvSpPr>
            <a:spLocks noGrp="1"/>
          </p:cNvSpPr>
          <p:nvPr>
            <p:ph type="title"/>
          </p:nvPr>
        </p:nvSpPr>
        <p:spPr/>
        <p:txBody>
          <a:bodyPr>
            <a:normAutofit/>
          </a:bodyPr>
          <a:lstStyle/>
          <a:p>
            <a:r>
              <a:rPr lang="en-US" sz="3300">
                <a:latin typeface="Calibri"/>
                <a:cs typeface="Calibri"/>
              </a:rPr>
              <a:t>CY 2025 Modifications to the Quality Payment Program</a:t>
            </a:r>
            <a:endParaRPr lang="en-US"/>
          </a:p>
        </p:txBody>
      </p:sp>
      <p:sp>
        <p:nvSpPr>
          <p:cNvPr id="4" name="Slide Number Placeholder 3">
            <a:extLst>
              <a:ext uri="{FF2B5EF4-FFF2-40B4-BE49-F238E27FC236}">
                <a16:creationId xmlns:a16="http://schemas.microsoft.com/office/drawing/2014/main" id="{CFB9395C-0BA5-EDF9-1DCA-C37F994CBFB0}"/>
              </a:ext>
            </a:extLst>
          </p:cNvPr>
          <p:cNvSpPr>
            <a:spLocks noGrp="1"/>
          </p:cNvSpPr>
          <p:nvPr>
            <p:ph type="sldNum" sz="quarter" idx="10"/>
          </p:nvPr>
        </p:nvSpPr>
        <p:spPr/>
        <p:txBody>
          <a:bodyPr/>
          <a:lstStyle/>
          <a:p>
            <a:fld id="{461711D5-349D-4847-A71F-DCB6A6FF38BF}" type="slidenum">
              <a:rPr lang="en-US" smtClean="0"/>
              <a:pPr/>
              <a:t>7</a:t>
            </a:fld>
            <a:endParaRPr lang="en-US"/>
          </a:p>
        </p:txBody>
      </p:sp>
      <p:sp>
        <p:nvSpPr>
          <p:cNvPr id="1388" name="TextBox 1387">
            <a:extLst>
              <a:ext uri="{FF2B5EF4-FFF2-40B4-BE49-F238E27FC236}">
                <a16:creationId xmlns:a16="http://schemas.microsoft.com/office/drawing/2014/main" id="{BF1A50B6-F860-B43D-BECA-9F6DA24C2DF5}"/>
              </a:ext>
            </a:extLst>
          </p:cNvPr>
          <p:cNvSpPr txBox="1"/>
          <p:nvPr/>
        </p:nvSpPr>
        <p:spPr>
          <a:xfrm>
            <a:off x="533648" y="950628"/>
            <a:ext cx="11396768" cy="594008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US" sz="2000">
                <a:ea typeface="+mn-lt"/>
                <a:cs typeface="+mn-lt"/>
              </a:rPr>
              <a:t>The proposed rule for the Quality Payment Program (QPP) for 2025 outlines changes that emphasize alignment and new participation options for clinicians, aiming to enhance healthcare quality for Medicare beneficiaries.</a:t>
            </a:r>
          </a:p>
          <a:p>
            <a:pPr marL="342900" indent="-342900">
              <a:buFont typeface="Arial"/>
              <a:buChar char="•"/>
            </a:pPr>
            <a:endParaRPr lang="en-US" sz="2000">
              <a:ea typeface="Calibri" panose="020F0502020204030204"/>
              <a:cs typeface="Calibri"/>
            </a:endParaRPr>
          </a:p>
          <a:p>
            <a:r>
              <a:rPr lang="en-US" sz="2000" b="1">
                <a:solidFill>
                  <a:schemeClr val="accent1">
                    <a:lumMod val="76000"/>
                  </a:schemeClr>
                </a:solidFill>
                <a:ea typeface="Calibri" panose="020F0502020204030204"/>
                <a:cs typeface="Calibri"/>
              </a:rPr>
              <a:t>MVP Development and Maintenance </a:t>
            </a:r>
          </a:p>
          <a:p>
            <a:pPr marL="342900" indent="-342900">
              <a:buFont typeface="Arial"/>
              <a:buChar char="•"/>
            </a:pPr>
            <a:r>
              <a:rPr lang="en-US" sz="2000">
                <a:ea typeface="Calibri" panose="020F0502020204030204"/>
                <a:cs typeface="Calibri"/>
              </a:rPr>
              <a:t>6 new MVPs that would be available beginning with the 2025 performance period related to ophthalmology, dermatology, gastroenterology, pulmonology, urology, and surgical care. </a:t>
            </a:r>
          </a:p>
          <a:p>
            <a:pPr marL="342900" indent="-342900">
              <a:buFont typeface="Arial"/>
              <a:buChar char="•"/>
            </a:pPr>
            <a:r>
              <a:rPr lang="en-US" sz="2000">
                <a:ea typeface="Calibri" panose="020F0502020204030204"/>
                <a:cs typeface="Calibri"/>
              </a:rPr>
              <a:t>Limited modifications to the currently finalized MVPs, including the consolidation of 2 neurology-focused MVPs into a single neurological MVP.</a:t>
            </a:r>
          </a:p>
          <a:p>
            <a:endParaRPr lang="en-US" sz="2000">
              <a:solidFill>
                <a:srgbClr val="000000"/>
              </a:solidFill>
              <a:ea typeface="Calibri" panose="020F0502020204030204"/>
              <a:cs typeface="Calibri"/>
            </a:endParaRPr>
          </a:p>
          <a:p>
            <a:r>
              <a:rPr lang="en-US" sz="2000" b="1">
                <a:solidFill>
                  <a:schemeClr val="accent1">
                    <a:lumMod val="76000"/>
                  </a:schemeClr>
                </a:solidFill>
                <a:ea typeface="Calibri" panose="020F0502020204030204"/>
                <a:cs typeface="Calibri"/>
              </a:rPr>
              <a:t>APP Plus Quality Measure Set </a:t>
            </a:r>
          </a:p>
          <a:p>
            <a:pPr marL="342900" indent="-342900">
              <a:buFont typeface="Arial"/>
              <a:buChar char="•"/>
            </a:pPr>
            <a:r>
              <a:rPr lang="en-US" sz="2000">
                <a:ea typeface="Calibri" panose="020F0502020204030204"/>
                <a:cs typeface="Calibri"/>
              </a:rPr>
              <a:t>An additional quality measure set under the APP which would include the 6 measures currently in the APP quality measure set and incrementally incorporate the remaining 5 Adult Universal Foundation quality measures for a total of 11 measures in the APP Plus quality measure set by the 2028 performance period/2030 payment year.</a:t>
            </a:r>
          </a:p>
          <a:p>
            <a:pPr marL="342900" indent="-342900">
              <a:buFont typeface="Arial"/>
              <a:buChar char="•"/>
            </a:pPr>
            <a:r>
              <a:rPr lang="en-US" sz="2000">
                <a:ea typeface="Calibri" panose="020F0502020204030204"/>
                <a:cs typeface="Calibri"/>
              </a:rPr>
              <a:t>Medicare Shared Savings Program (Shared Savings Program) Accountable Care Organizations (ACOs) would be required to report the APP Plus quality measure set, either as electronic clinical quality measures (</a:t>
            </a:r>
            <a:r>
              <a:rPr lang="en-US" sz="2000" err="1">
                <a:ea typeface="Calibri" panose="020F0502020204030204"/>
                <a:cs typeface="Calibri"/>
              </a:rPr>
              <a:t>eCQMs</a:t>
            </a:r>
            <a:r>
              <a:rPr lang="en-US" sz="2000">
                <a:ea typeface="Calibri" panose="020F0502020204030204"/>
                <a:cs typeface="Calibri"/>
              </a:rPr>
              <a:t>) or Medicare Clinical Quality Measures for Accountable Care Organizations Participating in the Medicare Shared Savings Program (Medicare CQMs) </a:t>
            </a:r>
          </a:p>
        </p:txBody>
      </p:sp>
    </p:spTree>
    <p:custDataLst>
      <p:tags r:id="rId1"/>
    </p:custDataLst>
    <p:extLst>
      <p:ext uri="{BB962C8B-B14F-4D97-AF65-F5344CB8AC3E}">
        <p14:creationId xmlns:p14="http://schemas.microsoft.com/office/powerpoint/2010/main" val="2438966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89DA1-9EF9-D1E9-9C9C-63DAE38DA3D7}"/>
              </a:ext>
            </a:extLst>
          </p:cNvPr>
          <p:cNvSpPr>
            <a:spLocks noGrp="1"/>
          </p:cNvSpPr>
          <p:nvPr>
            <p:ph type="title"/>
          </p:nvPr>
        </p:nvSpPr>
        <p:spPr/>
        <p:txBody>
          <a:bodyPr>
            <a:normAutofit/>
          </a:bodyPr>
          <a:lstStyle/>
          <a:p>
            <a:r>
              <a:rPr lang="en-US" sz="3300">
                <a:latin typeface="Calibri"/>
                <a:cs typeface="Calibri"/>
              </a:rPr>
              <a:t>CY 2025 Modifications to the Quality Payment Program</a:t>
            </a:r>
            <a:endParaRPr lang="en-US"/>
          </a:p>
        </p:txBody>
      </p:sp>
      <p:sp>
        <p:nvSpPr>
          <p:cNvPr id="4" name="Slide Number Placeholder 3">
            <a:extLst>
              <a:ext uri="{FF2B5EF4-FFF2-40B4-BE49-F238E27FC236}">
                <a16:creationId xmlns:a16="http://schemas.microsoft.com/office/drawing/2014/main" id="{CFB9395C-0BA5-EDF9-1DCA-C37F994CBFB0}"/>
              </a:ext>
            </a:extLst>
          </p:cNvPr>
          <p:cNvSpPr>
            <a:spLocks noGrp="1"/>
          </p:cNvSpPr>
          <p:nvPr>
            <p:ph type="sldNum" sz="quarter" idx="10"/>
          </p:nvPr>
        </p:nvSpPr>
        <p:spPr/>
        <p:txBody>
          <a:bodyPr/>
          <a:lstStyle/>
          <a:p>
            <a:fld id="{461711D5-349D-4847-A71F-DCB6A6FF38BF}" type="slidenum">
              <a:rPr lang="en-US" smtClean="0"/>
              <a:pPr/>
              <a:t>8</a:t>
            </a:fld>
            <a:endParaRPr lang="en-US"/>
          </a:p>
        </p:txBody>
      </p:sp>
      <p:sp>
        <p:nvSpPr>
          <p:cNvPr id="1388" name="TextBox 1387">
            <a:extLst>
              <a:ext uri="{FF2B5EF4-FFF2-40B4-BE49-F238E27FC236}">
                <a16:creationId xmlns:a16="http://schemas.microsoft.com/office/drawing/2014/main" id="{BF1A50B6-F860-B43D-BECA-9F6DA24C2DF5}"/>
              </a:ext>
            </a:extLst>
          </p:cNvPr>
          <p:cNvSpPr txBox="1"/>
          <p:nvPr/>
        </p:nvSpPr>
        <p:spPr>
          <a:xfrm>
            <a:off x="543173" y="1132238"/>
            <a:ext cx="11396768" cy="526297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100" b="1">
                <a:solidFill>
                  <a:schemeClr val="accent1">
                    <a:lumMod val="76000"/>
                  </a:schemeClr>
                </a:solidFill>
                <a:ea typeface="+mn-lt"/>
                <a:cs typeface="+mn-lt"/>
              </a:rPr>
              <a:t>Measure/Activity Inventories and Scoring Methodologies </a:t>
            </a:r>
            <a:endParaRPr lang="en-US" b="1">
              <a:solidFill>
                <a:schemeClr val="accent1">
                  <a:lumMod val="76000"/>
                </a:schemeClr>
              </a:solidFill>
              <a:ea typeface="+mn-lt"/>
              <a:cs typeface="+mn-lt"/>
            </a:endParaRPr>
          </a:p>
          <a:p>
            <a:pPr marL="342900" indent="-342900">
              <a:buFont typeface="Arial"/>
              <a:buChar char="•"/>
            </a:pPr>
            <a:r>
              <a:rPr lang="en-US" sz="2100">
                <a:ea typeface="+mn-lt"/>
                <a:cs typeface="+mn-lt"/>
              </a:rPr>
              <a:t>6 new episode-based cost measures. </a:t>
            </a:r>
            <a:endParaRPr lang="en-US">
              <a:ea typeface="+mn-lt"/>
              <a:cs typeface="+mn-lt"/>
            </a:endParaRPr>
          </a:p>
          <a:p>
            <a:pPr marL="342900" indent="-342900">
              <a:buFont typeface="Arial"/>
              <a:buChar char="•"/>
            </a:pPr>
            <a:r>
              <a:rPr lang="en-US" sz="2100">
                <a:ea typeface="+mn-lt"/>
                <a:cs typeface="+mn-lt"/>
              </a:rPr>
              <a:t>Revisions to 2 existing episode-based </a:t>
            </a:r>
            <a:r>
              <a:rPr lang="en-US" sz="2100">
                <a:solidFill>
                  <a:srgbClr val="000000"/>
                </a:solidFill>
                <a:ea typeface="Calibri" panose="020F0502020204030204"/>
                <a:cs typeface="Calibri"/>
              </a:rPr>
              <a:t>cost measures</a:t>
            </a:r>
            <a:r>
              <a:rPr lang="en-US" sz="2100">
                <a:ea typeface="+mn-lt"/>
                <a:cs typeface="+mn-lt"/>
              </a:rPr>
              <a:t>. </a:t>
            </a:r>
            <a:endParaRPr lang="en-US">
              <a:ea typeface="+mn-lt"/>
              <a:cs typeface="+mn-lt"/>
            </a:endParaRPr>
          </a:p>
          <a:p>
            <a:pPr marL="342900" indent="-342900">
              <a:buFont typeface="Arial"/>
              <a:buChar char="•"/>
            </a:pPr>
            <a:r>
              <a:rPr lang="en-US" sz="2100">
                <a:ea typeface="+mn-lt"/>
                <a:cs typeface="+mn-lt"/>
              </a:rPr>
              <a:t>Revises cost measure</a:t>
            </a:r>
            <a:r>
              <a:rPr lang="en-US" sz="2100">
                <a:ea typeface="Calibri" panose="020F0502020204030204"/>
                <a:cs typeface="Calibri"/>
              </a:rPr>
              <a:t> scoring methodology to assess clinician cost of care more appropriately in relation to national averages. </a:t>
            </a:r>
            <a:endParaRPr lang="en-US">
              <a:ea typeface="Calibri" panose="020F0502020204030204"/>
              <a:cs typeface="Calibri"/>
            </a:endParaRPr>
          </a:p>
          <a:p>
            <a:pPr marL="342900" indent="-342900">
              <a:buFont typeface="Arial"/>
              <a:buChar char="•"/>
            </a:pPr>
            <a:r>
              <a:rPr lang="en-US" sz="2100">
                <a:ea typeface="Calibri" panose="020F0502020204030204"/>
                <a:cs typeface="Calibri"/>
              </a:rPr>
              <a:t>Revises methodology for scoring topped out quality measures in specialty sets with limited measures.</a:t>
            </a:r>
            <a:endParaRPr lang="en-US">
              <a:ea typeface="Calibri" panose="020F0502020204030204"/>
              <a:cs typeface="Calibri"/>
            </a:endParaRPr>
          </a:p>
          <a:p>
            <a:pPr marL="342900" indent="-342900">
              <a:buFont typeface="Arial"/>
              <a:buChar char="•"/>
            </a:pPr>
            <a:r>
              <a:rPr lang="en-US" sz="2100">
                <a:ea typeface="Calibri" panose="020F0502020204030204"/>
                <a:cs typeface="Calibri"/>
              </a:rPr>
              <a:t> Remove improvement activity weighting and streamline the reporting requirements for the performance category. </a:t>
            </a:r>
            <a:endParaRPr lang="en-US">
              <a:ea typeface="Calibri" panose="020F0502020204030204"/>
              <a:cs typeface="Calibri"/>
            </a:endParaRPr>
          </a:p>
          <a:p>
            <a:pPr marL="342900" indent="-342900">
              <a:buFont typeface="Arial"/>
              <a:buChar char="•"/>
            </a:pPr>
            <a:r>
              <a:rPr lang="en-US" sz="2100">
                <a:ea typeface="Calibri" panose="020F0502020204030204"/>
                <a:cs typeface="Calibri"/>
              </a:rPr>
              <a:t>Minimum criteria for a qualifying data submission (i.e., eligible for scoring) in the quality, improvement activities, and Promoting Interoperability performance categories. </a:t>
            </a:r>
            <a:endParaRPr lang="en-US">
              <a:ea typeface="Calibri" panose="020F0502020204030204"/>
              <a:cs typeface="Calibri"/>
            </a:endParaRPr>
          </a:p>
          <a:p>
            <a:endParaRPr lang="en-US" sz="2100">
              <a:solidFill>
                <a:srgbClr val="000000"/>
              </a:solidFill>
              <a:ea typeface="Calibri" panose="020F0502020204030204"/>
              <a:cs typeface="Calibri"/>
            </a:endParaRPr>
          </a:p>
          <a:p>
            <a:r>
              <a:rPr lang="en-US" sz="2100" b="1">
                <a:solidFill>
                  <a:schemeClr val="accent1">
                    <a:lumMod val="76000"/>
                  </a:schemeClr>
                </a:solidFill>
                <a:ea typeface="Calibri" panose="020F0502020204030204"/>
                <a:cs typeface="Calibri"/>
              </a:rPr>
              <a:t>Maintaining Stability </a:t>
            </a:r>
            <a:endParaRPr lang="en-US">
              <a:solidFill>
                <a:schemeClr val="accent1">
                  <a:lumMod val="76000"/>
                </a:schemeClr>
              </a:solidFill>
              <a:ea typeface="Calibri" panose="020F0502020204030204"/>
              <a:cs typeface="Calibri"/>
            </a:endParaRPr>
          </a:p>
          <a:p>
            <a:pPr marL="342900" indent="-342900">
              <a:buFont typeface="Arial"/>
              <a:buChar char="•"/>
            </a:pPr>
            <a:r>
              <a:rPr lang="en-US" sz="2100">
                <a:ea typeface="Calibri" panose="020F0502020204030204"/>
                <a:cs typeface="Calibri"/>
              </a:rPr>
              <a:t>Maintain current performance threshold policies, which would leave the performance threshold set at 75 points for the CY 2025 performance period/2027 MIPS payment year.</a:t>
            </a:r>
            <a:endParaRPr lang="en-US">
              <a:ea typeface="Calibri" panose="020F0502020204030204"/>
              <a:cs typeface="Calibri"/>
            </a:endParaRPr>
          </a:p>
          <a:p>
            <a:pPr marL="342900" indent="-342900">
              <a:buFont typeface="Arial"/>
              <a:buChar char="•"/>
            </a:pPr>
            <a:r>
              <a:rPr lang="en-US" sz="2100">
                <a:ea typeface="Calibri" panose="020F0502020204030204"/>
                <a:cs typeface="Calibri"/>
              </a:rPr>
              <a:t>Maintain the 75% data completeness criteria through the 2028 performance period.</a:t>
            </a:r>
            <a:endParaRPr lang="en-US">
              <a:ea typeface="Calibri"/>
              <a:cs typeface="Calibri"/>
            </a:endParaRPr>
          </a:p>
        </p:txBody>
      </p:sp>
    </p:spTree>
    <p:custDataLst>
      <p:tags r:id="rId1"/>
    </p:custDataLst>
    <p:extLst>
      <p:ext uri="{BB962C8B-B14F-4D97-AF65-F5344CB8AC3E}">
        <p14:creationId xmlns:p14="http://schemas.microsoft.com/office/powerpoint/2010/main" val="40266146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9.2|14.6|21"/>
</p:tagLst>
</file>

<file path=ppt/tags/tag2.xml><?xml version="1.0" encoding="utf-8"?>
<p:tagLst xmlns:a="http://schemas.openxmlformats.org/drawingml/2006/main" xmlns:r="http://schemas.openxmlformats.org/officeDocument/2006/relationships" xmlns:p="http://schemas.openxmlformats.org/presentationml/2006/main">
  <p:tag name="TIMING" val="|3.7|36.7"/>
</p:tagLst>
</file>

<file path=ppt/tags/tag3.xml><?xml version="1.0" encoding="utf-8"?>
<p:tagLst xmlns:a="http://schemas.openxmlformats.org/drawingml/2006/main" xmlns:r="http://schemas.openxmlformats.org/officeDocument/2006/relationships" xmlns:p="http://schemas.openxmlformats.org/presentationml/2006/main">
  <p:tag name="TIMING" val="|0.7|18|17|13.1"/>
</p:tagLst>
</file>

<file path=ppt/tags/tag4.xml><?xml version="1.0" encoding="utf-8"?>
<p:tagLst xmlns:a="http://schemas.openxmlformats.org/drawingml/2006/main" xmlns:r="http://schemas.openxmlformats.org/officeDocument/2006/relationships" xmlns:p="http://schemas.openxmlformats.org/presentationml/2006/main">
  <p:tag name="TIMING" val="|0.7|18|17|13.1"/>
</p:tagLst>
</file>

<file path=ppt/tags/tag5.xml><?xml version="1.0" encoding="utf-8"?>
<p:tagLst xmlns:a="http://schemas.openxmlformats.org/drawingml/2006/main" xmlns:r="http://schemas.openxmlformats.org/officeDocument/2006/relationships" xmlns:p="http://schemas.openxmlformats.org/presentationml/2006/main">
  <p:tag name="TIMING" val="|18.8|13.6"/>
</p:tagLst>
</file>

<file path=ppt/tags/tag6.xml><?xml version="1.0" encoding="utf-8"?>
<p:tagLst xmlns:a="http://schemas.openxmlformats.org/drawingml/2006/main" xmlns:r="http://schemas.openxmlformats.org/officeDocument/2006/relationships" xmlns:p="http://schemas.openxmlformats.org/presentationml/2006/main">
  <p:tag name="TIMING" val="|18.8|13.6"/>
</p:tagLst>
</file>

<file path=ppt/tags/tag7.xml><?xml version="1.0" encoding="utf-8"?>
<p:tagLst xmlns:a="http://schemas.openxmlformats.org/drawingml/2006/main" xmlns:r="http://schemas.openxmlformats.org/officeDocument/2006/relationships" xmlns:p="http://schemas.openxmlformats.org/presentationml/2006/main">
  <p:tag name="TIMING" val="|18.8|13.6"/>
</p:tagLst>
</file>

<file path=ppt/tags/tag8.xml><?xml version="1.0" encoding="utf-8"?>
<p:tagLst xmlns:a="http://schemas.openxmlformats.org/drawingml/2006/main" xmlns:r="http://schemas.openxmlformats.org/officeDocument/2006/relationships" xmlns:p="http://schemas.openxmlformats.org/presentationml/2006/main">
  <p:tag name="TIMING" val="|18.8|13.6"/>
</p:tagLst>
</file>

<file path=ppt/theme/theme1.xml><?xml version="1.0" encoding="utf-8"?>
<a:theme xmlns:a="http://schemas.openxmlformats.org/drawingml/2006/main" name="2_Custom Design">
  <a:themeElements>
    <a:clrScheme name="Custom 1">
      <a:dk1>
        <a:srgbClr val="000000"/>
      </a:dk1>
      <a:lt1>
        <a:srgbClr val="FFFFFF"/>
      </a:lt1>
      <a:dk2>
        <a:srgbClr val="545454"/>
      </a:dk2>
      <a:lt2>
        <a:srgbClr val="C8C8C8"/>
      </a:lt2>
      <a:accent1>
        <a:srgbClr val="007E66"/>
      </a:accent1>
      <a:accent2>
        <a:srgbClr val="95509D"/>
      </a:accent2>
      <a:accent3>
        <a:srgbClr val="2EB135"/>
      </a:accent3>
      <a:accent4>
        <a:srgbClr val="FFC82E"/>
      </a:accent4>
      <a:accent5>
        <a:srgbClr val="00A0DE"/>
      </a:accent5>
      <a:accent6>
        <a:srgbClr val="8EDD00"/>
      </a:accent6>
      <a:hlink>
        <a:srgbClr val="00A0DE"/>
      </a:hlink>
      <a:folHlink>
        <a:srgbClr val="95509D"/>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2400" dirty="0" err="1" smtClean="0">
            <a:latin typeface="Calibri" panose="020F0502020204030204" pitchFamily="34" charset="0"/>
            <a:cs typeface="Calibri" panose="020F0502020204030204" pitchFamily="34" charset="0"/>
          </a:defRPr>
        </a:defPPr>
      </a:lstStyle>
    </a:txDef>
  </a:objectDefaults>
  <a:extraClrSchemeLst/>
  <a:extLst>
    <a:ext uri="{05A4C25C-085E-4340-85A3-A5531E510DB2}">
      <thm15:themeFamily xmlns:thm15="http://schemas.microsoft.com/office/thememl/2012/main" name="New Vision for Governors [Read-Only]" id="{0E3CFB14-4110-44D8-922D-EE7873330F3A}" vid="{A8EA45FE-5513-495A-BDA3-D277C3ED6CD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d8bdb9e-9149-43ff-a64d-539024789793">
      <Terms xmlns="http://schemas.microsoft.com/office/infopath/2007/PartnerControls"/>
    </lcf76f155ced4ddcb4097134ff3c332f>
    <TaxCatchAll xmlns="79350851-8c2b-403b-9bd2-948565db2f1b"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809CCBE0F7BF4E96538EEDD02756CE" ma:contentTypeVersion="17" ma:contentTypeDescription="Create a new document." ma:contentTypeScope="" ma:versionID="00a098de305642a50dbe6d576afb3ef1">
  <xsd:schema xmlns:xsd="http://www.w3.org/2001/XMLSchema" xmlns:xs="http://www.w3.org/2001/XMLSchema" xmlns:p="http://schemas.microsoft.com/office/2006/metadata/properties" xmlns:ns2="cd8bdb9e-9149-43ff-a64d-539024789793" xmlns:ns3="79350851-8c2b-403b-9bd2-948565db2f1b" targetNamespace="http://schemas.microsoft.com/office/2006/metadata/properties" ma:root="true" ma:fieldsID="5e73efe4679fd4b73006cdbea7e2e053" ns2:_="" ns3:_="">
    <xsd:import namespace="cd8bdb9e-9149-43ff-a64d-539024789793"/>
    <xsd:import namespace="79350851-8c2b-403b-9bd2-948565db2f1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8bdb9e-9149-43ff-a64d-5390247897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5f58e485-0d26-4f10-8645-ad2692e9af2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9350851-8c2b-403b-9bd2-948565db2f1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81e50671-4793-4701-9969-531d3dd5e177}" ma:internalName="TaxCatchAll" ma:showField="CatchAllData" ma:web="79350851-8c2b-403b-9bd2-948565db2f1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79246C1-1B7B-4F20-B7A9-18B2B61B36BD}">
  <ds:schemaRefs>
    <ds:schemaRef ds:uri="http://schemas.microsoft.com/office/2006/metadata/properties"/>
    <ds:schemaRef ds:uri="http://www.w3.org/2000/xmlns/"/>
    <ds:schemaRef ds:uri="http://schemas.microsoft.com/office/infopath/2007/PartnerControls"/>
  </ds:schemaRefs>
</ds:datastoreItem>
</file>

<file path=customXml/itemProps2.xml><?xml version="1.0" encoding="utf-8"?>
<ds:datastoreItem xmlns:ds="http://schemas.openxmlformats.org/officeDocument/2006/customXml" ds:itemID="{997CB063-26C3-4C20-B710-08ACF9A7C1A4}">
  <ds:schemaRefs>
    <ds:schemaRef ds:uri="http://schemas.microsoft.com/sharepoint/v3/contenttype/forms"/>
  </ds:schemaRefs>
</ds:datastoreItem>
</file>

<file path=customXml/itemProps3.xml><?xml version="1.0" encoding="utf-8"?>
<ds:datastoreItem xmlns:ds="http://schemas.openxmlformats.org/officeDocument/2006/customXml" ds:itemID="{787B7E40-B5C8-449F-94FF-6D8191B2045F}"/>
</file>

<file path=docProps/app.xml><?xml version="1.0" encoding="utf-8"?>
<Properties xmlns="http://schemas.openxmlformats.org/officeDocument/2006/extended-properties" xmlns:vt="http://schemas.openxmlformats.org/officeDocument/2006/docPropsVTypes">
  <TotalTime>2</TotalTime>
  <Words>1117</Words>
  <Application>Microsoft Office PowerPoint</Application>
  <PresentationFormat>Widescreen</PresentationFormat>
  <Paragraphs>81</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Aptos</vt:lpstr>
      <vt:lpstr>Arial</vt:lpstr>
      <vt:lpstr>Calibri</vt:lpstr>
      <vt:lpstr>Calibri Light</vt:lpstr>
      <vt:lpstr>Wingdings</vt:lpstr>
      <vt:lpstr>2_Custom Design</vt:lpstr>
      <vt:lpstr>2025 Medicare Physician Fee Schedule Proposed Rule</vt:lpstr>
      <vt:lpstr>2025 Medicare Physician Fee Schedule Proposed Rule </vt:lpstr>
      <vt:lpstr>2025 Medicare Physician Fee Schedule Proposed Rule </vt:lpstr>
      <vt:lpstr>2025 Medicare Physician Fee Schedule Proposed Rule </vt:lpstr>
      <vt:lpstr>Proposed Rule: Advanced Primary Care Management (APCM)</vt:lpstr>
      <vt:lpstr>Proposed Rule: Advanced Primary Care Management (APCM) Cont...</vt:lpstr>
      <vt:lpstr>CY 2025 Modifications to the Quality Payment Program</vt:lpstr>
      <vt:lpstr>CY 2025 Modifications to the Quality Payment Program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Council of Subspecialty Societies ACP’s 2024 Policy and Advocacy Priorities   May 6, 2024</dc:title>
  <dc:creator>Shari Erickson</dc:creator>
  <cp:lastModifiedBy>Shuan Tomlinson</cp:lastModifiedBy>
  <cp:revision>2</cp:revision>
  <dcterms:created xsi:type="dcterms:W3CDTF">2024-05-03T14:23:57Z</dcterms:created>
  <dcterms:modified xsi:type="dcterms:W3CDTF">2024-07-30T15:58:58Z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0x01010089809CCBE0F7BF4E96538EEDD02756CE</vt:lpwstr>
  </property>
</Properties>
</file>