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</p:sldMasterIdLst>
  <p:notesMasterIdLst>
    <p:notesMasterId r:id="rId15"/>
  </p:notesMasterIdLst>
  <p:sldIdLst>
    <p:sldId id="259" r:id="rId3"/>
    <p:sldId id="2678" r:id="rId4"/>
    <p:sldId id="2693" r:id="rId5"/>
    <p:sldId id="2691" r:id="rId6"/>
    <p:sldId id="2695" r:id="rId7"/>
    <p:sldId id="2682" r:id="rId8"/>
    <p:sldId id="2694" r:id="rId9"/>
    <p:sldId id="2692" r:id="rId10"/>
    <p:sldId id="285" r:id="rId11"/>
    <p:sldId id="284" r:id="rId12"/>
    <p:sldId id="2677" r:id="rId13"/>
    <p:sldId id="26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493D2B-084C-173B-39E0-69FEF5586CF4}" v="818" dt="2025-02-12T15:14:42.0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C519F-87F6-4B38-AD48-40620669F045}" type="datetimeFigureOut">
              <a:t>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8A16E-E680-4927-89BD-462B45E5F30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55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EC1EA-07A0-4FA0-85C5-97754687AA7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80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BE196A5-D872-9148-975E-6BEB05223D01}"/>
              </a:ext>
            </a:extLst>
          </p:cNvPr>
          <p:cNvSpPr/>
          <p:nvPr userDrawn="1"/>
        </p:nvSpPr>
        <p:spPr>
          <a:xfrm>
            <a:off x="0" y="0"/>
            <a:ext cx="2925318" cy="6857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3DD95-174E-C94F-A8DD-3253A9DDC16A}"/>
              </a:ext>
            </a:extLst>
          </p:cNvPr>
          <p:cNvSpPr/>
          <p:nvPr userDrawn="1"/>
        </p:nvSpPr>
        <p:spPr>
          <a:xfrm>
            <a:off x="0" y="1016000"/>
            <a:ext cx="10001839" cy="4561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8DF27D-3D7E-144D-AEBE-EA85738392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698" y="5827776"/>
            <a:ext cx="1737360" cy="76796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C52C5A3-4A25-364D-8403-80A1A1AD3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376312"/>
            <a:ext cx="7315200" cy="27909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A8EE0DC-4B15-D947-88C8-715A124B4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9" y="4167212"/>
            <a:ext cx="7315200" cy="103093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49643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D44C7-FB56-8F45-8E8D-360A8FFE1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995F-1B0C-B14A-A09E-EFBAD40A7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1800"/>
              </a:spcBef>
              <a:defRPr sz="2200"/>
            </a:lvl1pPr>
            <a:lvl2pPr>
              <a:spcBef>
                <a:spcPts val="0"/>
              </a:spcBef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0654A-C145-B444-8C76-904AB11529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33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6308E5E-FBF3-8749-8C73-47834D26E1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E54FA1-4F73-804E-834A-4B043673C62B}"/>
              </a:ext>
            </a:extLst>
          </p:cNvPr>
          <p:cNvSpPr/>
          <p:nvPr userDrawn="1"/>
        </p:nvSpPr>
        <p:spPr>
          <a:xfrm>
            <a:off x="9266682" y="0"/>
            <a:ext cx="2925318" cy="6857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85F88B3-8461-8541-A11B-9AD5FBA70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376312"/>
            <a:ext cx="7315200" cy="27909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1C99013-B493-654C-BF69-476D173F7B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167212"/>
            <a:ext cx="7345367" cy="103093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D7F139-338E-334E-980B-694FB51BA9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101" y="5944463"/>
            <a:ext cx="1554480" cy="43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6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0CDCB-14B2-214E-BBC9-F75462822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A5335-0C8F-3242-B7B5-C6D8DC4F1A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79526"/>
            <a:ext cx="5181600" cy="4897438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3C1F58-ABD8-6349-977B-B77440ED6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79526"/>
            <a:ext cx="5181600" cy="4897438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8E2E0D-6651-EE4B-88BE-2D95A1C5D3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950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icture [Left]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0CDCB-14B2-214E-BBC9-F75462822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012" y="365126"/>
            <a:ext cx="5006788" cy="9143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80FED9-A8B2-7D42-B138-12C3E9137B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409604-FC9D-5346-9A6E-FD5DE5EF23DE}"/>
              </a:ext>
            </a:extLst>
          </p:cNvPr>
          <p:cNvSpPr/>
          <p:nvPr userDrawn="1"/>
        </p:nvSpPr>
        <p:spPr>
          <a:xfrm>
            <a:off x="6347012" y="365126"/>
            <a:ext cx="5029200" cy="457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CA685E9-C33E-2647-888C-A36F84DA853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6858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E5C0A4C-363F-8C4D-A78A-1BEAF42A73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7012" y="1279526"/>
            <a:ext cx="5006788" cy="49101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77305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icture [Right]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0CDCB-14B2-214E-BBC9-F75462822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120" y="365126"/>
            <a:ext cx="5006788" cy="9143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80FED9-A8B2-7D42-B138-12C3E9137B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409604-FC9D-5346-9A6E-FD5DE5EF23DE}"/>
              </a:ext>
            </a:extLst>
          </p:cNvPr>
          <p:cNvSpPr/>
          <p:nvPr userDrawn="1"/>
        </p:nvSpPr>
        <p:spPr>
          <a:xfrm>
            <a:off x="833120" y="365126"/>
            <a:ext cx="5029200" cy="457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CA685E9-C33E-2647-888C-A36F84DA853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11240" y="0"/>
            <a:ext cx="6096000" cy="6858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E5C0A4C-363F-8C4D-A78A-1BEAF42A73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3120" y="1279526"/>
            <a:ext cx="5006788" cy="49101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73930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D8F7D2-A68C-DD42-B432-4D2EC05B9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79525"/>
            <a:ext cx="5157787" cy="731520"/>
          </a:xfrm>
          <a:noFill/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F22C5-0068-EB4D-BDF7-6C1CD2180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11046"/>
            <a:ext cx="5157787" cy="4178618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0DE85F-F394-6645-9753-5BA14D70DE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79525"/>
            <a:ext cx="5183188" cy="731520"/>
          </a:xfrm>
          <a:noFill/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8C9F1A-2BC5-AB41-B8B7-7FB4BCF38B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11046"/>
            <a:ext cx="5183188" cy="4178618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AB1A961-D7C7-3349-A221-7BD5AEC2A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43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A0CBDA-ADA7-544A-BB93-E2ED6F92A0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16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76" userDrawn="1">
          <p15:clr>
            <a:srgbClr val="FBAE40"/>
          </p15:clr>
        </p15:guide>
        <p15:guide id="2" orient="horz" pos="127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279526"/>
            <a:ext cx="2133600" cy="4892674"/>
          </a:xfr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137160" tIns="182880" rIns="137160" bIns="91440">
            <a:normAutofit/>
          </a:bodyPr>
          <a:lstStyle>
            <a:lvl1pPr marL="0" indent="0">
              <a:spcAft>
                <a:spcPts val="1000"/>
              </a:spcAft>
              <a:buNone/>
              <a:defRPr sz="1600" b="0" i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279525"/>
            <a:ext cx="8204200" cy="4892675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13D6B1E-E481-E140-A8CE-CA0B6FF23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399143-380D-0C4F-9894-1E63897454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56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FC380-7AA8-5143-AB33-06B91DBCE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EAE601-7D40-4E48-B0A1-DCC36A4432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23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423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A80174-6BAA-494C-9FE8-C67DDB25ED68}"/>
              </a:ext>
            </a:extLst>
          </p:cNvPr>
          <p:cNvSpPr/>
          <p:nvPr userDrawn="1"/>
        </p:nvSpPr>
        <p:spPr>
          <a:xfrm>
            <a:off x="347472" y="0"/>
            <a:ext cx="4572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0EAC32-2819-A845-B11A-B91D8EF2D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A23F2-6892-2B49-85A7-898D45679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79525"/>
            <a:ext cx="10515600" cy="489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77C6E12-5327-DC4B-A658-4BF76AAED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7759" y="6391656"/>
            <a:ext cx="3185161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9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91" r:id="rId5"/>
    <p:sldLayoutId id="2147483692" r:id="rId6"/>
    <p:sldLayoutId id="2147483688" r:id="rId7"/>
    <p:sldLayoutId id="2147483681" r:id="rId8"/>
    <p:sldLayoutId id="2147483689" r:id="rId9"/>
    <p:sldLayoutId id="2147483690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007E66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007E66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007E6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007E6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007E6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007E6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89444-DDCD-1B4D-B95A-506179F8AF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201" y="1353900"/>
            <a:ext cx="7356763" cy="3926711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alibri"/>
                <a:ea typeface="Calibri"/>
                <a:cs typeface="Calibri"/>
              </a:rPr>
              <a:t>Enhancing your Advocacy with ACP Resources</a:t>
            </a:r>
            <a:br>
              <a:rPr lang="en-US" sz="4400" dirty="0">
                <a:latin typeface="Calibri"/>
                <a:ea typeface="Calibri"/>
                <a:cs typeface="Calibri"/>
              </a:rPr>
            </a:br>
            <a:br>
              <a:rPr lang="en-US" dirty="0">
                <a:latin typeface="+mj-ea"/>
              </a:rPr>
            </a:br>
            <a:r>
              <a:rPr lang="en-US" sz="2400" b="0" dirty="0">
                <a:latin typeface="Calibri"/>
                <a:ea typeface="Calibri"/>
                <a:cs typeface="Calibri"/>
              </a:rPr>
              <a:t>Kory Stuer</a:t>
            </a:r>
            <a:br>
              <a:rPr lang="en-US" sz="2400" b="0" dirty="0">
                <a:latin typeface="Calibri"/>
                <a:ea typeface="Calibri"/>
                <a:cs typeface="Calibri"/>
              </a:rPr>
            </a:br>
            <a:r>
              <a:rPr lang="en-US" sz="2400" b="0" dirty="0">
                <a:latin typeface="Calibri"/>
                <a:ea typeface="Calibri"/>
                <a:cs typeface="Calibri"/>
              </a:rPr>
              <a:t>Associate, State Health Policy and Advocacy</a:t>
            </a:r>
            <a:br>
              <a:rPr lang="en-US" sz="2400" b="0" dirty="0">
                <a:ea typeface="Calibri"/>
              </a:rPr>
            </a:br>
            <a:br>
              <a:rPr lang="en-US" sz="2400" b="0" dirty="0">
                <a:latin typeface="Calibri"/>
                <a:ea typeface="Calibri"/>
                <a:cs typeface="Calibri"/>
              </a:rPr>
            </a:br>
            <a:r>
              <a:rPr lang="en-US" sz="2400" b="0" dirty="0">
                <a:latin typeface="Calibri"/>
                <a:ea typeface="Calibri"/>
                <a:cs typeface="Calibri"/>
              </a:rPr>
              <a:t>State Health Policy Webinar</a:t>
            </a:r>
            <a:br>
              <a:rPr lang="en-US" sz="2400" b="0" dirty="0">
                <a:latin typeface="+mj-ea"/>
                <a:cs typeface="Calibri"/>
              </a:rPr>
            </a:br>
            <a:r>
              <a:rPr lang="en-US" sz="2400" b="0" dirty="0">
                <a:latin typeface="Calibri"/>
                <a:ea typeface="Calibri"/>
                <a:cs typeface="Calibri"/>
              </a:rPr>
              <a:t>February 12, 2025</a:t>
            </a:r>
            <a:endParaRPr lang="en-US" sz="2400" b="0" dirty="0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5249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36775-03EA-44C5-813D-46CDA473B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129" y="365126"/>
            <a:ext cx="11484908" cy="91439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>
                <a:latin typeface="Calibri"/>
                <a:ea typeface="Calibri"/>
                <a:cs typeface="Calibri"/>
              </a:rPr>
              <a:t>For Chapter Leaders – Grassroots Collaboration with ACP National</a:t>
            </a:r>
            <a:endParaRPr lang="en-US" sz="3200">
              <a:ea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4FFCF-2CA5-4D2F-918F-B81E991C7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9524"/>
            <a:ext cx="11099104" cy="52133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ea typeface="Calibri"/>
                <a:cs typeface="Calibri"/>
              </a:rPr>
              <a:t>Chapter leaders can now request to use ACP's grassroots software to facilitate their members contacting elected officials about health policy issues in their state</a:t>
            </a:r>
            <a:endParaRPr lang="en-US"/>
          </a:p>
          <a:p>
            <a:endParaRPr lang="en-US" sz="2400">
              <a:ea typeface="Calibri"/>
              <a:cs typeface="Calibri"/>
            </a:endParaRPr>
          </a:p>
        </p:txBody>
      </p:sp>
      <p:pic>
        <p:nvPicPr>
          <p:cNvPr id="4" name="Picture 3" descr="A screenshot of a web page&#10;&#10;Description automatically generated">
            <a:extLst>
              <a:ext uri="{FF2B5EF4-FFF2-40B4-BE49-F238E27FC236}">
                <a16:creationId xmlns:a16="http://schemas.microsoft.com/office/drawing/2014/main" id="{32F810AA-8091-9604-8AE7-880FE9E64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507" y="2283643"/>
            <a:ext cx="6675664" cy="4073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13533D-CD1B-FFA2-A05C-BDBA2EFE4CCC}"/>
              </a:ext>
            </a:extLst>
          </p:cNvPr>
          <p:cNvSpPr txBox="1"/>
          <p:nvPr/>
        </p:nvSpPr>
        <p:spPr>
          <a:xfrm>
            <a:off x="9317436" y="3258506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/>
                <a:ea typeface="Calibri"/>
                <a:cs typeface="Calibri"/>
              </a:rPr>
              <a:t>More information on </a:t>
            </a:r>
            <a:r>
              <a:rPr lang="en-US" sz="2400" err="1">
                <a:latin typeface="Calibri"/>
                <a:ea typeface="Calibri"/>
                <a:cs typeface="Calibri"/>
              </a:rPr>
              <a:t>LeaderNet</a:t>
            </a:r>
            <a:r>
              <a:rPr lang="en-US" sz="2400">
                <a:latin typeface="Calibri"/>
                <a:ea typeface="Calibri"/>
                <a:cs typeface="Calibri"/>
              </a:rPr>
              <a:t>:</a:t>
            </a:r>
            <a:endParaRPr lang="en-US" sz="240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qr code with a dinosaur&#10;&#10;Description automatically generated">
            <a:extLst>
              <a:ext uri="{FF2B5EF4-FFF2-40B4-BE49-F238E27FC236}">
                <a16:creationId xmlns:a16="http://schemas.microsoft.com/office/drawing/2014/main" id="{96819810-EA69-5E03-5EB1-2DE8711BC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3936" y="4044043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68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364C9-6C7A-E76D-1166-5F245FBD7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808"/>
            <a:ext cx="10515600" cy="914399"/>
          </a:xfrm>
        </p:spPr>
        <p:txBody>
          <a:bodyPr>
            <a:normAutofit/>
          </a:bodyPr>
          <a:lstStyle/>
          <a:p>
            <a:r>
              <a:rPr lang="en-US" sz="3200">
                <a:latin typeface="Calibri"/>
                <a:cs typeface="Calibri"/>
              </a:rPr>
              <a:t>For Chapter Leaders – State Legislative Tracking</a:t>
            </a:r>
            <a:endParaRPr lang="en-US" sz="3200">
              <a:ea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AD27CA-A69F-AF70-4364-B9D9DC47FB9F}"/>
              </a:ext>
            </a:extLst>
          </p:cNvPr>
          <p:cNvSpPr txBox="1"/>
          <p:nvPr/>
        </p:nvSpPr>
        <p:spPr>
          <a:xfrm>
            <a:off x="9380936" y="3427839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/>
                <a:cs typeface="Calibri"/>
              </a:rPr>
              <a:t>State Leg Tracking on </a:t>
            </a:r>
            <a:r>
              <a:rPr lang="en-US" sz="2400" err="1">
                <a:latin typeface="Calibri"/>
                <a:cs typeface="Calibri"/>
              </a:rPr>
              <a:t>LeaderNet</a:t>
            </a:r>
            <a:r>
              <a:rPr lang="en-US" sz="2400">
                <a:latin typeface="Calibri"/>
                <a:cs typeface="Calibri"/>
              </a:rPr>
              <a:t>: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9AFCF6-4734-F3E2-39DB-4A9967B1BA9D}"/>
              </a:ext>
            </a:extLst>
          </p:cNvPr>
          <p:cNvSpPr txBox="1"/>
          <p:nvPr/>
        </p:nvSpPr>
        <p:spPr>
          <a:xfrm>
            <a:off x="834874" y="4996254"/>
            <a:ext cx="5399616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/>
                <a:ea typeface="Calibri"/>
                <a:cs typeface="Calibri"/>
              </a:rPr>
              <a:t>ACP is tracking state legislation on: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Reproductive health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Scope of Practice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endParaRPr lang="en-US" sz="240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3BBDD0-19F4-8A07-519E-7515FF6270A2}"/>
              </a:ext>
            </a:extLst>
          </p:cNvPr>
          <p:cNvSpPr txBox="1"/>
          <p:nvPr/>
        </p:nvSpPr>
        <p:spPr>
          <a:xfrm>
            <a:off x="4300935" y="5385755"/>
            <a:ext cx="385445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Firearm Injury Prevention</a:t>
            </a:r>
            <a:endParaRPr lang="en-US" sz="2400" dirty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libri"/>
                <a:cs typeface="Calibri"/>
              </a:rPr>
              <a:t>Prior Authorization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13" name="Picture 12" descr="A qr code with a dinosaur&#10;&#10;Description automatically generated">
            <a:extLst>
              <a:ext uri="{FF2B5EF4-FFF2-40B4-BE49-F238E27FC236}">
                <a16:creationId xmlns:a16="http://schemas.microsoft.com/office/drawing/2014/main" id="{00903FD1-EB48-4F29-3478-531A44BA6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24" y="4249208"/>
            <a:ext cx="2201334" cy="2211917"/>
          </a:xfrm>
          <a:prstGeom prst="rect">
            <a:avLst/>
          </a:prstGeom>
        </p:spPr>
      </p:pic>
      <p:pic>
        <p:nvPicPr>
          <p:cNvPr id="5" name="Content Placeholder 4" descr="A screenshot of a map&#10;&#10;AI-generated content may be incorrect.">
            <a:extLst>
              <a:ext uri="{FF2B5EF4-FFF2-40B4-BE49-F238E27FC236}">
                <a16:creationId xmlns:a16="http://schemas.microsoft.com/office/drawing/2014/main" id="{EFD076D0-04F9-9989-FA48-06D889B010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0132" y="937269"/>
            <a:ext cx="8093418" cy="3842218"/>
          </a:xfrm>
        </p:spPr>
      </p:pic>
    </p:spTree>
    <p:extLst>
      <p:ext uri="{BB962C8B-B14F-4D97-AF65-F5344CB8AC3E}">
        <p14:creationId xmlns:p14="http://schemas.microsoft.com/office/powerpoint/2010/main" val="1366352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364C9-6C7A-E76D-1166-5F245FBD7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214"/>
            <a:ext cx="10515600" cy="914399"/>
          </a:xfrm>
        </p:spPr>
        <p:txBody>
          <a:bodyPr>
            <a:normAutofit/>
          </a:bodyPr>
          <a:lstStyle/>
          <a:p>
            <a:r>
              <a:rPr lang="en-US" sz="3200">
                <a:latin typeface="Calibri"/>
                <a:cs typeface="Calibri"/>
              </a:rPr>
              <a:t>For Chapter Leaders – State Fact Sheets</a:t>
            </a:r>
            <a:endParaRPr lang="en-US" sz="3200">
              <a:ea typeface="Calibri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C15F0D3-68AC-B64C-699D-A3BC5D5C17D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ea typeface="Calibri"/>
                <a:cs typeface="Calibri"/>
              </a:rPr>
              <a:t>Now available for 50 states + DC</a:t>
            </a:r>
          </a:p>
          <a:p>
            <a:r>
              <a:rPr lang="en-US" sz="2400">
                <a:ea typeface="Calibri"/>
                <a:cs typeface="Calibri"/>
              </a:rPr>
              <a:t>Featuring key data points that can be used in your advocacy</a:t>
            </a:r>
          </a:p>
          <a:p>
            <a:r>
              <a:rPr lang="en-US" sz="2400">
                <a:ea typeface="Calibri"/>
                <a:cs typeface="Calibri"/>
              </a:rPr>
              <a:t>Accompanying guidance document with additional information also posted on </a:t>
            </a:r>
            <a:r>
              <a:rPr lang="en-US" sz="2400" err="1">
                <a:ea typeface="Calibri"/>
                <a:cs typeface="Calibri"/>
              </a:rPr>
              <a:t>LeaderNet</a:t>
            </a:r>
            <a:endParaRPr lang="en-US" sz="2400">
              <a:ea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AD27CA-A69F-AF70-4364-B9D9DC47FB9F}"/>
              </a:ext>
            </a:extLst>
          </p:cNvPr>
          <p:cNvSpPr txBox="1"/>
          <p:nvPr/>
        </p:nvSpPr>
        <p:spPr>
          <a:xfrm>
            <a:off x="6099420" y="4634615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/>
                <a:cs typeface="Calibri"/>
              </a:rPr>
              <a:t>State Fact Sheets on </a:t>
            </a:r>
            <a:r>
              <a:rPr lang="en-US" sz="2400" err="1">
                <a:latin typeface="Calibri"/>
                <a:cs typeface="Calibri"/>
              </a:rPr>
              <a:t>LeaderNet</a:t>
            </a:r>
            <a:r>
              <a:rPr lang="en-US" sz="2400">
                <a:latin typeface="Calibri"/>
                <a:cs typeface="Calibri"/>
              </a:rPr>
              <a:t>:</a:t>
            </a:r>
            <a:endParaRPr lang="en-US"/>
          </a:p>
        </p:txBody>
      </p:sp>
      <p:pic>
        <p:nvPicPr>
          <p:cNvPr id="9" name="Picture 8" descr="A qr code with a dinosaur&#10;&#10;Description automatically generated">
            <a:extLst>
              <a:ext uri="{FF2B5EF4-FFF2-40B4-BE49-F238E27FC236}">
                <a16:creationId xmlns:a16="http://schemas.microsoft.com/office/drawing/2014/main" id="{A904CFDB-8F9E-62DF-5A48-CE091D916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239" y="4328726"/>
            <a:ext cx="2257683" cy="2267980"/>
          </a:xfrm>
          <a:prstGeom prst="rect">
            <a:avLst/>
          </a:prstGeom>
        </p:spPr>
      </p:pic>
      <p:pic>
        <p:nvPicPr>
          <p:cNvPr id="5" name="Content Placeholder 4" descr="A screenshot of a medical policy&#10;&#10;Description automatically generated">
            <a:extLst>
              <a:ext uri="{FF2B5EF4-FFF2-40B4-BE49-F238E27FC236}">
                <a16:creationId xmlns:a16="http://schemas.microsoft.com/office/drawing/2014/main" id="{A47F1942-6CDB-D23B-E48C-014128026C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56" r="262" b="234"/>
          <a:stretch/>
        </p:blipFill>
        <p:spPr>
          <a:xfrm>
            <a:off x="1126614" y="1057627"/>
            <a:ext cx="4268601" cy="5533083"/>
          </a:xfrm>
        </p:spPr>
      </p:pic>
    </p:spTree>
    <p:extLst>
      <p:ext uri="{BB962C8B-B14F-4D97-AF65-F5344CB8AC3E}">
        <p14:creationId xmlns:p14="http://schemas.microsoft.com/office/powerpoint/2010/main" val="3747179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90EBF-6FED-5954-69AD-C85C40F81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latin typeface="Calibri"/>
                <a:ea typeface="Calibri"/>
                <a:cs typeface="Calibri"/>
              </a:rPr>
              <a:t>Resources Overview</a:t>
            </a:r>
            <a:endParaRPr lang="en-US" sz="3600">
              <a:ea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6938F-2C36-AEE6-6B04-D949B8936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>
                <a:ea typeface="Calibri"/>
                <a:cs typeface="Calibri"/>
              </a:rPr>
              <a:t>For All ACP Members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sz="2600">
                <a:ea typeface="Calibri"/>
                <a:cs typeface="Calibri"/>
              </a:rPr>
              <a:t>New Home for the Advocates for Internal Medicine (AIM) Network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600">
                <a:ea typeface="Calibri"/>
                <a:cs typeface="Calibri"/>
              </a:rPr>
              <a:t>State Health Policy Toolkits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600">
                <a:ea typeface="Calibri"/>
                <a:cs typeface="Calibri"/>
              </a:rPr>
              <a:t>Advocacy Assistance Request Form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 sz="2800">
              <a:ea typeface="Calibri"/>
              <a:cs typeface="Calibri"/>
            </a:endParaRPr>
          </a:p>
          <a:p>
            <a:r>
              <a:rPr lang="en-US" sz="2800">
                <a:ea typeface="Calibri"/>
                <a:cs typeface="Calibri"/>
              </a:rPr>
              <a:t>For Chapter Leaders Only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600">
                <a:ea typeface="Calibri"/>
                <a:cs typeface="Calibri"/>
              </a:rPr>
              <a:t>State Health Policy Consultations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600">
                <a:ea typeface="Calibri"/>
                <a:cs typeface="Calibri"/>
              </a:rPr>
              <a:t>Grassroots Collaboration with ACP National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600">
                <a:ea typeface="Calibri"/>
                <a:cs typeface="Calibri"/>
              </a:rPr>
              <a:t>State Legislative Tracking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600">
                <a:ea typeface="Calibri"/>
                <a:cs typeface="Calibri"/>
              </a:rPr>
              <a:t>State Fact Sheets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251D2-AD21-8D6E-385B-0B12CD13CD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05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F67B8-9BF6-3879-7730-B38262FF60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600">
                <a:latin typeface="Calibri"/>
                <a:ea typeface="Calibri"/>
                <a:cs typeface="Calibri"/>
              </a:rPr>
              <a:t>Advocacy Resources for All ACP Members</a:t>
            </a:r>
            <a:endParaRPr lang="en-US" sz="5600">
              <a:ea typeface="Calibri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378CDA-5643-E061-1627-EBADE2845E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39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9D13B-C9A5-4420-7B28-AC6BECB80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2" y="126684"/>
            <a:ext cx="10515600" cy="914399"/>
          </a:xfrm>
        </p:spPr>
        <p:txBody>
          <a:bodyPr/>
          <a:lstStyle/>
          <a:p>
            <a:r>
              <a:rPr lang="en-US" sz="3200" dirty="0">
                <a:latin typeface="Calibri"/>
                <a:ea typeface="Calibri"/>
                <a:cs typeface="Calibri"/>
              </a:rPr>
              <a:t>New Home for AIM Network &amp; Current Alerts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F6B029-B5DB-0630-E0C8-86BFB986B9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4420FC-8CBB-FA89-5AA8-54716C846A0C}"/>
              </a:ext>
            </a:extLst>
          </p:cNvPr>
          <p:cNvSpPr txBox="1"/>
          <p:nvPr/>
        </p:nvSpPr>
        <p:spPr>
          <a:xfrm>
            <a:off x="9278690" y="2741896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/>
                <a:cs typeface="Calibri"/>
              </a:rPr>
              <a:t>Visit ACP's Legislative Action Center (LAC):</a:t>
            </a:r>
            <a:endParaRPr lang="en-US" sz="240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Content Placeholder 7" descr="A screenshot of a medical program&#10;&#10;AI-generated content may be incorrect.">
            <a:extLst>
              <a:ext uri="{FF2B5EF4-FFF2-40B4-BE49-F238E27FC236}">
                <a16:creationId xmlns:a16="http://schemas.microsoft.com/office/drawing/2014/main" id="{35B48E37-04E5-222F-C63C-6AB1A87454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343" y="889232"/>
            <a:ext cx="7273656" cy="5975389"/>
          </a:xfrm>
        </p:spPr>
      </p:pic>
      <p:pic>
        <p:nvPicPr>
          <p:cNvPr id="9" name="Picture 8" descr="A qr code with a dinosaur&#10;&#10;AI-generated content may be incorrect.">
            <a:extLst>
              <a:ext uri="{FF2B5EF4-FFF2-40B4-BE49-F238E27FC236}">
                <a16:creationId xmlns:a16="http://schemas.microsoft.com/office/drawing/2014/main" id="{A67579E6-8558-8BEF-3E33-F659071C3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9255" y="3889375"/>
            <a:ext cx="2482850" cy="250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56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6D31C-AB68-402F-9D72-35DAB3264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43DA5-3805-64E2-7FA8-E5CA2F4B3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2" y="126684"/>
            <a:ext cx="10515600" cy="914399"/>
          </a:xfrm>
        </p:spPr>
        <p:txBody>
          <a:bodyPr/>
          <a:lstStyle/>
          <a:p>
            <a:r>
              <a:rPr lang="en-US" sz="3200" dirty="0">
                <a:latin typeface="Calibri"/>
                <a:ea typeface="Calibri"/>
                <a:cs typeface="Calibri"/>
              </a:rPr>
              <a:t>ACP Members' Grassroots Activity in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C1FE9A-FB9B-8C36-C724-F50E2C1C9A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315A63-5D11-8E00-75CB-9C4C32D03AE5}"/>
              </a:ext>
            </a:extLst>
          </p:cNvPr>
          <p:cNvSpPr txBox="1"/>
          <p:nvPr/>
        </p:nvSpPr>
        <p:spPr>
          <a:xfrm>
            <a:off x="835730" y="1045176"/>
            <a:ext cx="4165600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Over 3,200 grassroots advocates took over 4,300 actions on ACP alerts</a:t>
            </a:r>
            <a:endParaRPr lang="en-US" sz="24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800100" lvl="1" indent="-342900">
              <a:buFont typeface="Courier New"/>
              <a:buChar char="o"/>
            </a:pPr>
            <a:r>
              <a:rPr lang="en-US" sz="2400" dirty="0">
                <a:latin typeface="Calibri"/>
                <a:ea typeface="Calibri"/>
                <a:cs typeface="Calibri"/>
              </a:rPr>
              <a:t>More than double the 2023 totals</a:t>
            </a:r>
            <a:endParaRPr lang="en-US" sz="24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Alerts with highest activity</a:t>
            </a:r>
            <a:endParaRPr lang="en-US" sz="24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800100" lvl="1" indent="-342900">
              <a:buFont typeface="Courier New"/>
              <a:buChar char="o"/>
            </a:pPr>
            <a:r>
              <a:rPr lang="en-US" sz="2400" dirty="0">
                <a:latin typeface="Calibri"/>
                <a:ea typeface="Calibri"/>
                <a:cs typeface="Calibri"/>
              </a:rPr>
              <a:t>Stop Medicare Physician Pay Cuts</a:t>
            </a:r>
            <a:endParaRPr lang="en-US" sz="24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800100" lvl="1" indent="-342900">
              <a:buFont typeface="Courier New"/>
              <a:buChar char="o"/>
            </a:pPr>
            <a:r>
              <a:rPr lang="en-US" sz="2400" dirty="0">
                <a:latin typeface="Calibri"/>
                <a:ea typeface="Calibri"/>
                <a:cs typeface="Calibri"/>
              </a:rPr>
              <a:t>Oppose the EDUCATE Act</a:t>
            </a:r>
            <a:endParaRPr lang="en-US" sz="24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800100" lvl="1" indent="-342900">
              <a:buFont typeface="Courier New"/>
              <a:buChar char="o"/>
            </a:pPr>
            <a:r>
              <a:rPr lang="en-US" sz="2400" dirty="0">
                <a:latin typeface="Calibri"/>
                <a:ea typeface="Calibri"/>
                <a:cs typeface="Calibri"/>
              </a:rPr>
              <a:t>August Recess Campaign</a:t>
            </a:r>
            <a:endParaRPr lang="en-US" sz="24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800100" lvl="1" indent="-342900">
              <a:buFont typeface="Courier New"/>
              <a:buChar char="o"/>
            </a:pPr>
            <a:endParaRPr lang="en-US" sz="24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indent="-342900">
              <a:buFont typeface="Arial"/>
              <a:buChar char="•"/>
            </a:pPr>
            <a:endParaRPr lang="en-US" sz="240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pic>
        <p:nvPicPr>
          <p:cNvPr id="8" name="Content Placeholder 7" descr="A map of the united states&#10;&#10;AI-generated content may be incorrect.">
            <a:extLst>
              <a:ext uri="{FF2B5EF4-FFF2-40B4-BE49-F238E27FC236}">
                <a16:creationId xmlns:a16="http://schemas.microsoft.com/office/drawing/2014/main" id="{0FAC9665-02DC-D53D-B2D7-AB96A6C0FB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3735" y="2729389"/>
            <a:ext cx="6506210" cy="4202430"/>
          </a:xfrm>
        </p:spPr>
      </p:pic>
      <p:pic>
        <p:nvPicPr>
          <p:cNvPr id="9" name="Picture 8" descr="A screenshot of a phone&#10;&#10;AI-generated content may be incorrect.">
            <a:extLst>
              <a:ext uri="{FF2B5EF4-FFF2-40B4-BE49-F238E27FC236}">
                <a16:creationId xmlns:a16="http://schemas.microsoft.com/office/drawing/2014/main" id="{CA61E85F-E3A7-9613-FFD6-19CC7B0F0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1940" y="128270"/>
            <a:ext cx="2179320" cy="310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85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A9C19-98A4-2245-F12C-EF0F8B65E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641" y="365126"/>
            <a:ext cx="10515600" cy="914399"/>
          </a:xfrm>
        </p:spPr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For all members – State Health Policy Toolkits</a:t>
            </a:r>
            <a:endParaRPr lang="en-US">
              <a:ea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9963A5-F144-C861-AC30-730A85ACDA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8B37093-76C6-D44B-148F-62C5FCC6A644}"/>
              </a:ext>
            </a:extLst>
          </p:cNvPr>
          <p:cNvSpPr txBox="1">
            <a:spLocks/>
          </p:cNvSpPr>
          <p:nvPr/>
        </p:nvSpPr>
        <p:spPr>
          <a:xfrm>
            <a:off x="793376" y="1369173"/>
            <a:ext cx="4173071" cy="513276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E66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E6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E6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E6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E6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ea typeface="Calibri"/>
                <a:cs typeface="Calibri"/>
              </a:rPr>
              <a:t>Available on </a:t>
            </a:r>
            <a:r>
              <a:rPr lang="en-US" sz="2400" dirty="0" err="1">
                <a:ea typeface="Calibri"/>
                <a:cs typeface="Calibri"/>
              </a:rPr>
              <a:t>ACPOnline</a:t>
            </a:r>
            <a:r>
              <a:rPr lang="en-US" sz="2400" dirty="0">
                <a:ea typeface="Calibri"/>
                <a:cs typeface="Calibri"/>
              </a:rPr>
              <a:t> Advocacy Page – State Health Policy</a:t>
            </a:r>
          </a:p>
          <a:p>
            <a:endParaRPr lang="en-US" sz="2400">
              <a:ea typeface="Calibri"/>
              <a:cs typeface="Calibri"/>
            </a:endParaRPr>
          </a:p>
          <a:p>
            <a:r>
              <a:rPr lang="en-US" sz="2400" dirty="0">
                <a:ea typeface="Calibri"/>
                <a:cs typeface="Calibri"/>
              </a:rPr>
              <a:t>12 toolkits currently posted on variety of policy issues</a:t>
            </a:r>
          </a:p>
          <a:p>
            <a:endParaRPr lang="en-US" sz="2400">
              <a:ea typeface="Calibri"/>
              <a:cs typeface="Calibri"/>
            </a:endParaRPr>
          </a:p>
          <a:p>
            <a:endParaRPr lang="en-US" sz="2400">
              <a:ea typeface="Calibri"/>
              <a:cs typeface="Calibri"/>
            </a:endParaRPr>
          </a:p>
          <a:p>
            <a:endParaRPr lang="en-US" sz="2400">
              <a:ea typeface="Calibri"/>
              <a:cs typeface="Calibri"/>
            </a:endParaRPr>
          </a:p>
          <a:p>
            <a:endParaRPr lang="en-US" sz="2400">
              <a:ea typeface="Calibri"/>
              <a:cs typeface="Calibri"/>
            </a:endParaRPr>
          </a:p>
          <a:p>
            <a:endParaRPr lang="en-US" sz="2400">
              <a:ea typeface="Calibri"/>
              <a:cs typeface="Calibri"/>
            </a:endParaRPr>
          </a:p>
          <a:p>
            <a:endParaRPr lang="en-US" sz="2400">
              <a:ea typeface="Calibri"/>
              <a:cs typeface="Calibri"/>
            </a:endParaRPr>
          </a:p>
          <a:p>
            <a:pPr marL="0" indent="0">
              <a:buNone/>
            </a:pPr>
            <a:endParaRPr lang="en-US" sz="2400">
              <a:ea typeface="Calibri"/>
              <a:cs typeface="Calibri"/>
            </a:endParaRPr>
          </a:p>
          <a:p>
            <a:pPr marL="0" indent="0">
              <a:buNone/>
            </a:pPr>
            <a:endParaRPr lang="en-US" sz="2400"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US" sz="2400" dirty="0">
                <a:ea typeface="Calibri"/>
                <a:cs typeface="Calibri"/>
              </a:rPr>
              <a:t>See toolkits on </a:t>
            </a:r>
            <a:r>
              <a:rPr lang="en-US" sz="2400" dirty="0" err="1">
                <a:ea typeface="Calibri"/>
                <a:cs typeface="Calibri"/>
              </a:rPr>
              <a:t>ACPOnline</a:t>
            </a:r>
            <a:endParaRPr lang="en-US" sz="2400" dirty="0">
              <a:ea typeface="Calibri"/>
              <a:cs typeface="Calibri"/>
            </a:endParaRPr>
          </a:p>
        </p:txBody>
      </p:sp>
      <p:pic>
        <p:nvPicPr>
          <p:cNvPr id="5" name="Picture 4" descr="A qr code with a dinosaur&#10;&#10;Description automatically generated">
            <a:extLst>
              <a:ext uri="{FF2B5EF4-FFF2-40B4-BE49-F238E27FC236}">
                <a16:creationId xmlns:a16="http://schemas.microsoft.com/office/drawing/2014/main" id="{E176D99C-9D7E-1FE2-F6A9-31A58EE25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3594287"/>
            <a:ext cx="2426074" cy="2403662"/>
          </a:xfrm>
          <a:prstGeom prst="rect">
            <a:avLst/>
          </a:prstGeom>
        </p:spPr>
      </p:pic>
      <p:pic>
        <p:nvPicPr>
          <p:cNvPr id="6" name="Picture 5" descr="A screenshot of a medical form&#10;&#10;AI-generated content may be incorrect.">
            <a:extLst>
              <a:ext uri="{FF2B5EF4-FFF2-40B4-BE49-F238E27FC236}">
                <a16:creationId xmlns:a16="http://schemas.microsoft.com/office/drawing/2014/main" id="{1D29B2A5-688E-14C7-A7F3-7AD52BF81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491" y="1282390"/>
            <a:ext cx="6696604" cy="536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11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A9C19-98A4-2245-F12C-EF0F8B65E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2" y="286685"/>
            <a:ext cx="10515600" cy="914399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/>
                <a:ea typeface="Calibri"/>
                <a:cs typeface="Calibri"/>
              </a:rPr>
              <a:t>For all members – Advocacy Assistance Request Form</a:t>
            </a:r>
            <a:endParaRPr lang="en-US" sz="3200">
              <a:ea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9963A5-F144-C861-AC30-730A85ACDA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8B37093-76C6-D44B-148F-62C5FCC6A644}"/>
              </a:ext>
            </a:extLst>
          </p:cNvPr>
          <p:cNvSpPr txBox="1">
            <a:spLocks/>
          </p:cNvSpPr>
          <p:nvPr/>
        </p:nvSpPr>
        <p:spPr>
          <a:xfrm>
            <a:off x="793376" y="1369173"/>
            <a:ext cx="7277099" cy="48974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E66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E6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E6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E6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E6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ea typeface="Calibri"/>
                <a:cs typeface="Calibri"/>
              </a:rPr>
              <a:t>ACP State Health Policy Staff</a:t>
            </a:r>
          </a:p>
          <a:p>
            <a:endParaRPr lang="en-US" sz="2400" dirty="0">
              <a:ea typeface="Calibri"/>
              <a:cs typeface="Calibri"/>
            </a:endParaRPr>
          </a:p>
          <a:p>
            <a:r>
              <a:rPr lang="en-US" sz="2400" dirty="0">
                <a:ea typeface="Calibri"/>
                <a:cs typeface="Calibri"/>
              </a:rPr>
              <a:t>Available on State Health Policy page on </a:t>
            </a:r>
            <a:r>
              <a:rPr lang="en-US" sz="2400" dirty="0" err="1">
                <a:ea typeface="Calibri"/>
                <a:cs typeface="Calibri"/>
              </a:rPr>
              <a:t>ACPOnline</a:t>
            </a:r>
          </a:p>
          <a:p>
            <a:endParaRPr lang="en-US" sz="2400" dirty="0">
              <a:ea typeface="Calibri"/>
              <a:cs typeface="Calibri"/>
            </a:endParaRPr>
          </a:p>
          <a:p>
            <a:endParaRPr lang="en-US" sz="2400" dirty="0">
              <a:ea typeface="Calibri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11D6D0-E8EF-EA8A-766C-CABD30D71AAE}"/>
              </a:ext>
            </a:extLst>
          </p:cNvPr>
          <p:cNvSpPr txBox="1"/>
          <p:nvPr/>
        </p:nvSpPr>
        <p:spPr>
          <a:xfrm>
            <a:off x="9104524" y="3258506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ea typeface="Calibri"/>
                <a:cs typeface="Calibri"/>
              </a:rPr>
              <a:t>Access the form on </a:t>
            </a:r>
            <a:r>
              <a:rPr lang="en-US" sz="2400" dirty="0" err="1">
                <a:ea typeface="Calibri"/>
                <a:cs typeface="Calibri"/>
              </a:rPr>
              <a:t>ACPOnline</a:t>
            </a:r>
            <a:r>
              <a:rPr lang="en-US" sz="2400" dirty="0">
                <a:ea typeface="Calibri"/>
                <a:cs typeface="Calibri"/>
              </a:rPr>
              <a:t>:</a:t>
            </a:r>
          </a:p>
        </p:txBody>
      </p:sp>
      <p:pic>
        <p:nvPicPr>
          <p:cNvPr id="5" name="Picture 4" descr="A screenshot of a health policy&#10;&#10;Description automatically generated">
            <a:extLst>
              <a:ext uri="{FF2B5EF4-FFF2-40B4-BE49-F238E27FC236}">
                <a16:creationId xmlns:a16="http://schemas.microsoft.com/office/drawing/2014/main" id="{EB6935B2-E314-CE7D-FB57-D42C786C5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265" y="2643532"/>
            <a:ext cx="7003676" cy="4025026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305EDDAA-FD52-165B-01C2-0AD16379A03D}"/>
              </a:ext>
            </a:extLst>
          </p:cNvPr>
          <p:cNvSpPr/>
          <p:nvPr/>
        </p:nvSpPr>
        <p:spPr>
          <a:xfrm>
            <a:off x="429355" y="6373015"/>
            <a:ext cx="725129" cy="29496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159F189-2630-2F31-D9AE-5F692163FC9E}"/>
              </a:ext>
            </a:extLst>
          </p:cNvPr>
          <p:cNvSpPr/>
          <p:nvPr/>
        </p:nvSpPr>
        <p:spPr>
          <a:xfrm rot="10800000">
            <a:off x="5058282" y="6376336"/>
            <a:ext cx="725129" cy="29496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Picture 9" descr="A qr code with a dinosaur&#10;&#10;Description automatically generated">
            <a:extLst>
              <a:ext uri="{FF2B5EF4-FFF2-40B4-BE49-F238E27FC236}">
                <a16:creationId xmlns:a16="http://schemas.microsoft.com/office/drawing/2014/main" id="{7BF70A4A-4BA1-620D-FC4F-0C46710AA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8080" y="4143374"/>
            <a:ext cx="2571751" cy="257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39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F67B8-9BF6-3879-7730-B38262FF60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600">
                <a:latin typeface="Calibri"/>
                <a:ea typeface="Calibri"/>
                <a:cs typeface="Calibri"/>
              </a:rPr>
              <a:t>Advocacy Resources for Chapter Leaders</a:t>
            </a:r>
            <a:endParaRPr lang="en-US" sz="5600">
              <a:ea typeface="Calibri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378CDA-5643-E061-1627-EBADE2845E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36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36775-03EA-44C5-813D-46CDA473B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347" y="264273"/>
            <a:ext cx="11669805" cy="914399"/>
          </a:xfrm>
        </p:spPr>
        <p:txBody>
          <a:bodyPr>
            <a:normAutofit fontScale="90000"/>
          </a:bodyPr>
          <a:lstStyle/>
          <a:p>
            <a:r>
              <a:rPr lang="en-US" sz="3600">
                <a:latin typeface="Calibri"/>
                <a:ea typeface="Calibri"/>
                <a:cs typeface="Calibri"/>
              </a:rPr>
              <a:t>For Chapter Leaders – Consultations with State Health Policy Staff </a:t>
            </a:r>
            <a:endParaRPr lang="en-US" sz="3600">
              <a:ea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4FFCF-2CA5-4D2F-918F-B81E991C7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9524"/>
            <a:ext cx="11099104" cy="52133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ea typeface="Calibri"/>
                <a:cs typeface="Calibri"/>
              </a:rPr>
              <a:t>ACP National's state health policy team is available to be booked for consultations to discuss policy issues in your state, advocacy strategies, and more</a:t>
            </a:r>
          </a:p>
          <a:p>
            <a:endParaRPr lang="en-US" sz="2400"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13533D-CD1B-FFA2-A05C-BDBA2EFE4CCC}"/>
              </a:ext>
            </a:extLst>
          </p:cNvPr>
          <p:cNvSpPr txBox="1"/>
          <p:nvPr/>
        </p:nvSpPr>
        <p:spPr>
          <a:xfrm>
            <a:off x="9317436" y="3258506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/>
                <a:ea typeface="Calibri"/>
                <a:cs typeface="Calibri"/>
              </a:rPr>
              <a:t>More information on </a:t>
            </a:r>
            <a:r>
              <a:rPr lang="en-US" sz="2400" err="1">
                <a:latin typeface="Calibri"/>
                <a:ea typeface="Calibri"/>
                <a:cs typeface="Calibri"/>
              </a:rPr>
              <a:t>LeaderNet</a:t>
            </a:r>
            <a:r>
              <a:rPr lang="en-US" sz="2400">
                <a:latin typeface="Calibri"/>
                <a:ea typeface="Calibri"/>
                <a:cs typeface="Calibri"/>
              </a:rPr>
              <a:t>:</a:t>
            </a:r>
            <a:endParaRPr lang="en-US" sz="240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qr code with a dinosaur&#10;&#10;Description automatically generated">
            <a:extLst>
              <a:ext uri="{FF2B5EF4-FFF2-40B4-BE49-F238E27FC236}">
                <a16:creationId xmlns:a16="http://schemas.microsoft.com/office/drawing/2014/main" id="{CE3532AD-5ECC-E485-7BAF-E11A1D8FA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936" y="4098471"/>
            <a:ext cx="2743200" cy="2743200"/>
          </a:xfrm>
          <a:prstGeom prst="rect">
            <a:avLst/>
          </a:prstGeom>
        </p:spPr>
      </p:pic>
      <p:pic>
        <p:nvPicPr>
          <p:cNvPr id="7" name="Picture 6" descr="A screenshot of a calendar&#10;&#10;AI-generated content may be incorrect.">
            <a:extLst>
              <a:ext uri="{FF2B5EF4-FFF2-40B4-BE49-F238E27FC236}">
                <a16:creationId xmlns:a16="http://schemas.microsoft.com/office/drawing/2014/main" id="{EF19A797-2789-EDF1-AA6A-007518C40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41" y="2382247"/>
            <a:ext cx="7536366" cy="395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19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Custom 1">
      <a:dk1>
        <a:srgbClr val="000000"/>
      </a:dk1>
      <a:lt1>
        <a:srgbClr val="FFFFFF"/>
      </a:lt1>
      <a:dk2>
        <a:srgbClr val="545454"/>
      </a:dk2>
      <a:lt2>
        <a:srgbClr val="C8C8C8"/>
      </a:lt2>
      <a:accent1>
        <a:srgbClr val="007E66"/>
      </a:accent1>
      <a:accent2>
        <a:srgbClr val="95509D"/>
      </a:accent2>
      <a:accent3>
        <a:srgbClr val="2EB135"/>
      </a:accent3>
      <a:accent4>
        <a:srgbClr val="FFC82E"/>
      </a:accent4>
      <a:accent5>
        <a:srgbClr val="00A0DE"/>
      </a:accent5>
      <a:accent6>
        <a:srgbClr val="8EDD00"/>
      </a:accent6>
      <a:hlink>
        <a:srgbClr val="00A0DE"/>
      </a:hlink>
      <a:folHlink>
        <a:srgbClr val="95509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 err="1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CP PowerPoint Template.potx" id="{87836B04-B43C-4560-B9A2-EC0F309E52F5}" vid="{48C64A7F-5165-4E2D-AAED-8E276F2A439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809CCBE0F7BF4E96538EEDD02756CE" ma:contentTypeVersion="17" ma:contentTypeDescription="Create a new document." ma:contentTypeScope="" ma:versionID="00a098de305642a50dbe6d576afb3ef1">
  <xsd:schema xmlns:xsd="http://www.w3.org/2001/XMLSchema" xmlns:xs="http://www.w3.org/2001/XMLSchema" xmlns:p="http://schemas.microsoft.com/office/2006/metadata/properties" xmlns:ns2="cd8bdb9e-9149-43ff-a64d-539024789793" xmlns:ns3="79350851-8c2b-403b-9bd2-948565db2f1b" targetNamespace="http://schemas.microsoft.com/office/2006/metadata/properties" ma:root="true" ma:fieldsID="5e73efe4679fd4b73006cdbea7e2e053" ns2:_="" ns3:_="">
    <xsd:import namespace="cd8bdb9e-9149-43ff-a64d-539024789793"/>
    <xsd:import namespace="79350851-8c2b-403b-9bd2-948565db2f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8bdb9e-9149-43ff-a64d-5390247897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f58e485-0d26-4f10-8645-ad2692e9af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50851-8c2b-403b-9bd2-948565db2f1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1e50671-4793-4701-9969-531d3dd5e177}" ma:internalName="TaxCatchAll" ma:showField="CatchAllData" ma:web="79350851-8c2b-403b-9bd2-948565db2f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d8bdb9e-9149-43ff-a64d-539024789793">
      <Terms xmlns="http://schemas.microsoft.com/office/infopath/2007/PartnerControls"/>
    </lcf76f155ced4ddcb4097134ff3c332f>
    <TaxCatchAll xmlns="79350851-8c2b-403b-9bd2-948565db2f1b" xsi:nil="true"/>
  </documentManagement>
</p:properties>
</file>

<file path=customXml/itemProps1.xml><?xml version="1.0" encoding="utf-8"?>
<ds:datastoreItem xmlns:ds="http://schemas.openxmlformats.org/officeDocument/2006/customXml" ds:itemID="{DF1D8493-206A-4144-A65B-8EEFBDE83C5F}"/>
</file>

<file path=customXml/itemProps2.xml><?xml version="1.0" encoding="utf-8"?>
<ds:datastoreItem xmlns:ds="http://schemas.openxmlformats.org/officeDocument/2006/customXml" ds:itemID="{0417D3E3-2DE4-4467-938D-726D05DD6732}"/>
</file>

<file path=customXml/itemProps3.xml><?xml version="1.0" encoding="utf-8"?>
<ds:datastoreItem xmlns:ds="http://schemas.openxmlformats.org/officeDocument/2006/customXml" ds:itemID="{3F0CA46F-8777-443B-9073-D4F37DBEAB6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354</Words>
  <Application>Microsoft Office PowerPoint</Application>
  <PresentationFormat>Widescreen</PresentationFormat>
  <Paragraphs>66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Courier New</vt:lpstr>
      <vt:lpstr>Courier New,monospace</vt:lpstr>
      <vt:lpstr>office theme</vt:lpstr>
      <vt:lpstr>Custom Design</vt:lpstr>
      <vt:lpstr>Enhancing your Advocacy with ACP Resources  Kory Stuer Associate, State Health Policy and Advocacy  State Health Policy Webinar February 12, 2025</vt:lpstr>
      <vt:lpstr>Resources Overview</vt:lpstr>
      <vt:lpstr>Advocacy Resources for All ACP Members</vt:lpstr>
      <vt:lpstr>New Home for AIM Network &amp; Current Alerts</vt:lpstr>
      <vt:lpstr>ACP Members' Grassroots Activity in 2024</vt:lpstr>
      <vt:lpstr>For all members – State Health Policy Toolkits</vt:lpstr>
      <vt:lpstr>For all members – Advocacy Assistance Request Form</vt:lpstr>
      <vt:lpstr>Advocacy Resources for Chapter Leaders</vt:lpstr>
      <vt:lpstr>For Chapter Leaders – Consultations with State Health Policy Staff </vt:lpstr>
      <vt:lpstr>For Chapter Leaders – Grassroots Collaboration with ACP National</vt:lpstr>
      <vt:lpstr>For Chapter Leaders – State Legislative Tracking</vt:lpstr>
      <vt:lpstr>For Chapter Leaders – State Fact Sheets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Shuan Tomlinson</cp:lastModifiedBy>
  <cp:revision>235</cp:revision>
  <dcterms:created xsi:type="dcterms:W3CDTF">2024-03-08T17:28:58Z</dcterms:created>
  <dcterms:modified xsi:type="dcterms:W3CDTF">2025-02-12T16:41:24Z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0x01010089809CCBE0F7BF4E96538EEDD02756CE</vt:lpwstr>
  </property>
</Properties>
</file>