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11"/>
  </p:notesMasterIdLst>
  <p:sldIdLst>
    <p:sldId id="256" r:id="rId2"/>
    <p:sldId id="263" r:id="rId3"/>
    <p:sldId id="258" r:id="rId4"/>
    <p:sldId id="259" r:id="rId5"/>
    <p:sldId id="260" r:id="rId6"/>
    <p:sldId id="264" r:id="rId7"/>
    <p:sldId id="262" r:id="rId8"/>
    <p:sldId id="266"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765" autoAdjust="0"/>
  </p:normalViewPr>
  <p:slideViewPr>
    <p:cSldViewPr snapToGrid="0">
      <p:cViewPr varScale="1">
        <p:scale>
          <a:sx n="46" d="100"/>
          <a:sy n="46" d="100"/>
        </p:scale>
        <p:origin x="144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F8C1F9-397D-4BB9-B5D4-7C4C343FF0D7}"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70D5FF3-9B89-4FFF-87BD-195102B49144}">
      <dgm:prSet/>
      <dgm:spPr/>
      <dgm:t>
        <a:bodyPr/>
        <a:lstStyle/>
        <a:p>
          <a:r>
            <a:rPr lang="en-US" dirty="0"/>
            <a:t>Join forces with others! Work with other specialties or the state medical association to </a:t>
          </a:r>
          <a:r>
            <a:rPr lang="en-US" b="0" i="0" dirty="0"/>
            <a:t>enhance reach and influence.</a:t>
          </a:r>
          <a:endParaRPr lang="en-US" dirty="0"/>
        </a:p>
      </dgm:t>
    </dgm:pt>
    <dgm:pt modelId="{57165A83-2C04-4F85-AA4F-1552C7F1E7F7}" type="parTrans" cxnId="{646F0D59-6829-401E-9D08-D35BD9B7DE7B}">
      <dgm:prSet/>
      <dgm:spPr/>
      <dgm:t>
        <a:bodyPr/>
        <a:lstStyle/>
        <a:p>
          <a:endParaRPr lang="en-US"/>
        </a:p>
      </dgm:t>
    </dgm:pt>
    <dgm:pt modelId="{865CC009-5ABF-483D-BF35-3B1737ECAC49}" type="sibTrans" cxnId="{646F0D59-6829-401E-9D08-D35BD9B7DE7B}">
      <dgm:prSet/>
      <dgm:spPr/>
      <dgm:t>
        <a:bodyPr/>
        <a:lstStyle/>
        <a:p>
          <a:endParaRPr lang="en-US"/>
        </a:p>
      </dgm:t>
    </dgm:pt>
    <dgm:pt modelId="{7C046ABC-1A6B-4527-8B66-81E12B3D642D}">
      <dgm:prSet/>
      <dgm:spPr/>
      <dgm:t>
        <a:bodyPr/>
        <a:lstStyle/>
        <a:p>
          <a:r>
            <a:rPr lang="en-US" b="0" i="0" dirty="0"/>
            <a:t>Strength in numbers elevates your voice and message!</a:t>
          </a:r>
        </a:p>
        <a:p>
          <a:r>
            <a:rPr lang="en-US" b="0" i="0" dirty="0"/>
            <a:t>Wear </a:t>
          </a:r>
          <a:r>
            <a:rPr lang="en-US" dirty="0"/>
            <a:t>white coats to make a big visual impact. </a:t>
          </a:r>
        </a:p>
      </dgm:t>
    </dgm:pt>
    <dgm:pt modelId="{27528CC8-7C57-4803-A033-F096709FC0DC}" type="parTrans" cxnId="{E3C7417A-AED7-41BE-A7EB-CB1BA114C434}">
      <dgm:prSet/>
      <dgm:spPr/>
      <dgm:t>
        <a:bodyPr/>
        <a:lstStyle/>
        <a:p>
          <a:endParaRPr lang="en-US"/>
        </a:p>
      </dgm:t>
    </dgm:pt>
    <dgm:pt modelId="{D91A86B4-9D31-49EE-8A2D-8B7F38598F42}" type="sibTrans" cxnId="{E3C7417A-AED7-41BE-A7EB-CB1BA114C434}">
      <dgm:prSet/>
      <dgm:spPr/>
      <dgm:t>
        <a:bodyPr/>
        <a:lstStyle/>
        <a:p>
          <a:endParaRPr lang="en-US"/>
        </a:p>
      </dgm:t>
    </dgm:pt>
    <dgm:pt modelId="{40682273-E0A2-414E-957A-5A5A82DC92C0}" type="pres">
      <dgm:prSet presAssocID="{B7F8C1F9-397D-4BB9-B5D4-7C4C343FF0D7}" presName="outerComposite" presStyleCnt="0">
        <dgm:presLayoutVars>
          <dgm:chMax val="5"/>
          <dgm:dir/>
          <dgm:resizeHandles val="exact"/>
        </dgm:presLayoutVars>
      </dgm:prSet>
      <dgm:spPr/>
    </dgm:pt>
    <dgm:pt modelId="{B2902CAB-54C9-406C-A4A1-9FDE3CE8039B}" type="pres">
      <dgm:prSet presAssocID="{B7F8C1F9-397D-4BB9-B5D4-7C4C343FF0D7}" presName="dummyMaxCanvas" presStyleCnt="0">
        <dgm:presLayoutVars/>
      </dgm:prSet>
      <dgm:spPr/>
    </dgm:pt>
    <dgm:pt modelId="{CC081DA8-6863-45FF-9E2A-F051999A6FB3}" type="pres">
      <dgm:prSet presAssocID="{B7F8C1F9-397D-4BB9-B5D4-7C4C343FF0D7}" presName="TwoNodes_1" presStyleLbl="node1" presStyleIdx="0" presStyleCnt="2">
        <dgm:presLayoutVars>
          <dgm:bulletEnabled val="1"/>
        </dgm:presLayoutVars>
      </dgm:prSet>
      <dgm:spPr/>
    </dgm:pt>
    <dgm:pt modelId="{645062E7-B74C-4C2D-A52C-CF6DAF48D283}" type="pres">
      <dgm:prSet presAssocID="{B7F8C1F9-397D-4BB9-B5D4-7C4C343FF0D7}" presName="TwoNodes_2" presStyleLbl="node1" presStyleIdx="1" presStyleCnt="2">
        <dgm:presLayoutVars>
          <dgm:bulletEnabled val="1"/>
        </dgm:presLayoutVars>
      </dgm:prSet>
      <dgm:spPr/>
    </dgm:pt>
    <dgm:pt modelId="{557E8CDE-A9A5-4A6D-B0C0-5288C3BD2467}" type="pres">
      <dgm:prSet presAssocID="{B7F8C1F9-397D-4BB9-B5D4-7C4C343FF0D7}" presName="TwoConn_1-2" presStyleLbl="fgAccFollowNode1" presStyleIdx="0" presStyleCnt="1">
        <dgm:presLayoutVars>
          <dgm:bulletEnabled val="1"/>
        </dgm:presLayoutVars>
      </dgm:prSet>
      <dgm:spPr/>
    </dgm:pt>
    <dgm:pt modelId="{D5F92509-5AC5-48FF-AF3A-1C68F492C586}" type="pres">
      <dgm:prSet presAssocID="{B7F8C1F9-397D-4BB9-B5D4-7C4C343FF0D7}" presName="TwoNodes_1_text" presStyleLbl="node1" presStyleIdx="1" presStyleCnt="2">
        <dgm:presLayoutVars>
          <dgm:bulletEnabled val="1"/>
        </dgm:presLayoutVars>
      </dgm:prSet>
      <dgm:spPr/>
    </dgm:pt>
    <dgm:pt modelId="{119B5BC0-4CCC-4351-8AB6-87A010FF30FF}" type="pres">
      <dgm:prSet presAssocID="{B7F8C1F9-397D-4BB9-B5D4-7C4C343FF0D7}" presName="TwoNodes_2_text" presStyleLbl="node1" presStyleIdx="1" presStyleCnt="2">
        <dgm:presLayoutVars>
          <dgm:bulletEnabled val="1"/>
        </dgm:presLayoutVars>
      </dgm:prSet>
      <dgm:spPr/>
    </dgm:pt>
  </dgm:ptLst>
  <dgm:cxnLst>
    <dgm:cxn modelId="{C9B8B738-4A04-42CA-B4CE-124BDA99BB86}" type="presOf" srcId="{B7F8C1F9-397D-4BB9-B5D4-7C4C343FF0D7}" destId="{40682273-E0A2-414E-957A-5A5A82DC92C0}" srcOrd="0" destOrd="0" presId="urn:microsoft.com/office/officeart/2005/8/layout/vProcess5"/>
    <dgm:cxn modelId="{646F0D59-6829-401E-9D08-D35BD9B7DE7B}" srcId="{B7F8C1F9-397D-4BB9-B5D4-7C4C343FF0D7}" destId="{170D5FF3-9B89-4FFF-87BD-195102B49144}" srcOrd="0" destOrd="0" parTransId="{57165A83-2C04-4F85-AA4F-1552C7F1E7F7}" sibTransId="{865CC009-5ABF-483D-BF35-3B1737ECAC49}"/>
    <dgm:cxn modelId="{E3C7417A-AED7-41BE-A7EB-CB1BA114C434}" srcId="{B7F8C1F9-397D-4BB9-B5D4-7C4C343FF0D7}" destId="{7C046ABC-1A6B-4527-8B66-81E12B3D642D}" srcOrd="1" destOrd="0" parTransId="{27528CC8-7C57-4803-A033-F096709FC0DC}" sibTransId="{D91A86B4-9D31-49EE-8A2D-8B7F38598F42}"/>
    <dgm:cxn modelId="{6B0C8F9D-12D7-4736-9198-C9481C6D6404}" type="presOf" srcId="{7C046ABC-1A6B-4527-8B66-81E12B3D642D}" destId="{645062E7-B74C-4C2D-A52C-CF6DAF48D283}" srcOrd="0" destOrd="0" presId="urn:microsoft.com/office/officeart/2005/8/layout/vProcess5"/>
    <dgm:cxn modelId="{B165CDAD-518D-40B7-8400-B93629E8FCD7}" type="presOf" srcId="{7C046ABC-1A6B-4527-8B66-81E12B3D642D}" destId="{119B5BC0-4CCC-4351-8AB6-87A010FF30FF}" srcOrd="1" destOrd="0" presId="urn:microsoft.com/office/officeart/2005/8/layout/vProcess5"/>
    <dgm:cxn modelId="{D90E5DBC-1393-474B-BA6B-BBF17A0B4F9B}" type="presOf" srcId="{865CC009-5ABF-483D-BF35-3B1737ECAC49}" destId="{557E8CDE-A9A5-4A6D-B0C0-5288C3BD2467}" srcOrd="0" destOrd="0" presId="urn:microsoft.com/office/officeart/2005/8/layout/vProcess5"/>
    <dgm:cxn modelId="{0A2C44DC-EA52-44AC-94ED-5A5D68E73C52}" type="presOf" srcId="{170D5FF3-9B89-4FFF-87BD-195102B49144}" destId="{CC081DA8-6863-45FF-9E2A-F051999A6FB3}" srcOrd="0" destOrd="0" presId="urn:microsoft.com/office/officeart/2005/8/layout/vProcess5"/>
    <dgm:cxn modelId="{5FC06EF6-B451-4D05-8923-616F903E6EBD}" type="presOf" srcId="{170D5FF3-9B89-4FFF-87BD-195102B49144}" destId="{D5F92509-5AC5-48FF-AF3A-1C68F492C586}" srcOrd="1" destOrd="0" presId="urn:microsoft.com/office/officeart/2005/8/layout/vProcess5"/>
    <dgm:cxn modelId="{C82463CA-A963-45C3-98C9-BCB72ABE4136}" type="presParOf" srcId="{40682273-E0A2-414E-957A-5A5A82DC92C0}" destId="{B2902CAB-54C9-406C-A4A1-9FDE3CE8039B}" srcOrd="0" destOrd="0" presId="urn:microsoft.com/office/officeart/2005/8/layout/vProcess5"/>
    <dgm:cxn modelId="{85FD6E0C-02DE-472B-B559-8419D249A8FF}" type="presParOf" srcId="{40682273-E0A2-414E-957A-5A5A82DC92C0}" destId="{CC081DA8-6863-45FF-9E2A-F051999A6FB3}" srcOrd="1" destOrd="0" presId="urn:microsoft.com/office/officeart/2005/8/layout/vProcess5"/>
    <dgm:cxn modelId="{8E766B52-D5D1-453A-BEC5-8BA44DC177EA}" type="presParOf" srcId="{40682273-E0A2-414E-957A-5A5A82DC92C0}" destId="{645062E7-B74C-4C2D-A52C-CF6DAF48D283}" srcOrd="2" destOrd="0" presId="urn:microsoft.com/office/officeart/2005/8/layout/vProcess5"/>
    <dgm:cxn modelId="{E18D197C-668B-4633-AFC6-106DA8661B44}" type="presParOf" srcId="{40682273-E0A2-414E-957A-5A5A82DC92C0}" destId="{557E8CDE-A9A5-4A6D-B0C0-5288C3BD2467}" srcOrd="3" destOrd="0" presId="urn:microsoft.com/office/officeart/2005/8/layout/vProcess5"/>
    <dgm:cxn modelId="{F71C0D33-75E2-4B28-B512-36CD29E0AD4C}" type="presParOf" srcId="{40682273-E0A2-414E-957A-5A5A82DC92C0}" destId="{D5F92509-5AC5-48FF-AF3A-1C68F492C586}" srcOrd="4" destOrd="0" presId="urn:microsoft.com/office/officeart/2005/8/layout/vProcess5"/>
    <dgm:cxn modelId="{F12B1FFA-3180-442E-8958-053EB3159700}" type="presParOf" srcId="{40682273-E0A2-414E-957A-5A5A82DC92C0}" destId="{119B5BC0-4CCC-4351-8AB6-87A010FF30FF}"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B0797-EAA5-42E2-AA11-6450F97C61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81EBA53-0A85-42D0-871C-598C72D802BB}">
      <dgm:prSet/>
      <dgm:spPr/>
      <dgm:t>
        <a:bodyPr/>
        <a:lstStyle/>
        <a:p>
          <a:pPr>
            <a:lnSpc>
              <a:spcPct val="100000"/>
            </a:lnSpc>
          </a:pPr>
          <a:r>
            <a:rPr lang="en-US" b="1" i="0" dirty="0"/>
            <a:t>Host an Issue Review Session:</a:t>
          </a:r>
          <a:r>
            <a:rPr lang="en-US" b="0" i="0" dirty="0"/>
            <a:t> </a:t>
          </a:r>
        </a:p>
        <a:p>
          <a:pPr>
            <a:lnSpc>
              <a:spcPct val="100000"/>
            </a:lnSpc>
          </a:pPr>
          <a:r>
            <a:rPr lang="en-US" b="0" i="0" dirty="0"/>
            <a:t>Brief participants on key issues to be discussed.</a:t>
          </a:r>
        </a:p>
        <a:p>
          <a:pPr>
            <a:lnSpc>
              <a:spcPct val="100000"/>
            </a:lnSpc>
          </a:pPr>
          <a:r>
            <a:rPr lang="en-US" b="0" i="0" dirty="0"/>
            <a:t>Utilize data and personal stories to highlight the importance of issues.</a:t>
          </a:r>
          <a:endParaRPr lang="en-US" dirty="0"/>
        </a:p>
      </dgm:t>
    </dgm:pt>
    <dgm:pt modelId="{093C7873-E582-4FCE-BCC3-1B37399A162D}" type="parTrans" cxnId="{35E10F65-3ECD-4B83-AE80-505BA14E106A}">
      <dgm:prSet/>
      <dgm:spPr/>
      <dgm:t>
        <a:bodyPr/>
        <a:lstStyle/>
        <a:p>
          <a:endParaRPr lang="en-US"/>
        </a:p>
      </dgm:t>
    </dgm:pt>
    <dgm:pt modelId="{811F3A6D-0C5F-4A24-BA95-A849C17EFEFF}" type="sibTrans" cxnId="{35E10F65-3ECD-4B83-AE80-505BA14E106A}">
      <dgm:prSet/>
      <dgm:spPr/>
      <dgm:t>
        <a:bodyPr/>
        <a:lstStyle/>
        <a:p>
          <a:endParaRPr lang="en-US"/>
        </a:p>
      </dgm:t>
    </dgm:pt>
    <dgm:pt modelId="{FA47107B-09DB-4CDC-A563-38A3ED8D8C06}">
      <dgm:prSet/>
      <dgm:spPr/>
      <dgm:t>
        <a:bodyPr/>
        <a:lstStyle/>
        <a:p>
          <a:pPr>
            <a:lnSpc>
              <a:spcPct val="100000"/>
            </a:lnSpc>
          </a:pPr>
          <a:r>
            <a:rPr lang="en-US" b="1" dirty="0"/>
            <a:t>Invite legislators to speak</a:t>
          </a:r>
        </a:p>
        <a:p>
          <a:pPr>
            <a:lnSpc>
              <a:spcPct val="100000"/>
            </a:lnSpc>
          </a:pPr>
          <a:r>
            <a:rPr lang="en-US" dirty="0"/>
            <a:t>Reach out to legislators to address the group. Make sure to contact any physicians in office. </a:t>
          </a:r>
        </a:p>
      </dgm:t>
    </dgm:pt>
    <dgm:pt modelId="{04DC6380-DF3F-40D7-9A5D-7F9392658FE7}" type="parTrans" cxnId="{B2428EE3-F715-465B-A5E3-A45EEB74B500}">
      <dgm:prSet/>
      <dgm:spPr/>
      <dgm:t>
        <a:bodyPr/>
        <a:lstStyle/>
        <a:p>
          <a:endParaRPr lang="en-US"/>
        </a:p>
      </dgm:t>
    </dgm:pt>
    <dgm:pt modelId="{4D77972D-B6E0-42B5-84B4-48334F414239}" type="sibTrans" cxnId="{B2428EE3-F715-465B-A5E3-A45EEB74B500}">
      <dgm:prSet/>
      <dgm:spPr/>
      <dgm:t>
        <a:bodyPr/>
        <a:lstStyle/>
        <a:p>
          <a:endParaRPr lang="en-US"/>
        </a:p>
      </dgm:t>
    </dgm:pt>
    <dgm:pt modelId="{3CE82F22-4144-44EE-89FB-88D20A57B173}">
      <dgm:prSet/>
      <dgm:spPr/>
      <dgm:t>
        <a:bodyPr/>
        <a:lstStyle/>
        <a:p>
          <a:pPr>
            <a:lnSpc>
              <a:spcPct val="100000"/>
            </a:lnSpc>
          </a:pPr>
          <a:r>
            <a:rPr lang="en-US" b="1" dirty="0"/>
            <a:t>Give advocacy tips to help them convey the message. </a:t>
          </a:r>
        </a:p>
        <a:p>
          <a:pPr>
            <a:lnSpc>
              <a:spcPct val="100000"/>
            </a:lnSpc>
          </a:pPr>
          <a:r>
            <a:rPr lang="en-US" b="0" i="0" dirty="0"/>
            <a:t>Share effective communication strategies and personal anecdotes.</a:t>
          </a:r>
        </a:p>
        <a:p>
          <a:pPr>
            <a:lnSpc>
              <a:spcPct val="100000"/>
            </a:lnSpc>
          </a:pPr>
          <a:r>
            <a:rPr lang="en-US" b="0" i="0" dirty="0"/>
            <a:t>Emphasize being concise, clear, and passionate.</a:t>
          </a:r>
          <a:endParaRPr lang="en-US" dirty="0"/>
        </a:p>
      </dgm:t>
    </dgm:pt>
    <dgm:pt modelId="{06CEEDD3-A3E2-4160-BA8D-A32491E8DC1A}" type="parTrans" cxnId="{72BF8F89-7FD0-4920-B780-46D4AA74BFA3}">
      <dgm:prSet/>
      <dgm:spPr/>
      <dgm:t>
        <a:bodyPr/>
        <a:lstStyle/>
        <a:p>
          <a:endParaRPr lang="en-US"/>
        </a:p>
      </dgm:t>
    </dgm:pt>
    <dgm:pt modelId="{6FE05CDB-75C9-44BC-8398-6F5D2880CC8E}" type="sibTrans" cxnId="{72BF8F89-7FD0-4920-B780-46D4AA74BFA3}">
      <dgm:prSet/>
      <dgm:spPr/>
      <dgm:t>
        <a:bodyPr/>
        <a:lstStyle/>
        <a:p>
          <a:endParaRPr lang="en-US"/>
        </a:p>
      </dgm:t>
    </dgm:pt>
    <dgm:pt modelId="{9552E325-D669-48C4-9039-8FE47DE124F2}" type="pres">
      <dgm:prSet presAssocID="{AF7B0797-EAA5-42E2-AA11-6450F97C61C6}" presName="root" presStyleCnt="0">
        <dgm:presLayoutVars>
          <dgm:dir/>
          <dgm:resizeHandles val="exact"/>
        </dgm:presLayoutVars>
      </dgm:prSet>
      <dgm:spPr/>
    </dgm:pt>
    <dgm:pt modelId="{8CBDB901-94E3-4A81-9941-F9DC01C2B1AA}" type="pres">
      <dgm:prSet presAssocID="{081EBA53-0A85-42D0-871C-598C72D802BB}" presName="compNode" presStyleCnt="0"/>
      <dgm:spPr/>
    </dgm:pt>
    <dgm:pt modelId="{420DDAE6-8B0E-4683-98A2-DF950FA346CE}" type="pres">
      <dgm:prSet presAssocID="{081EBA53-0A85-42D0-871C-598C72D802BB}" presName="bgRect" presStyleLbl="bgShp" presStyleIdx="0" presStyleCnt="3"/>
      <dgm:spPr/>
    </dgm:pt>
    <dgm:pt modelId="{880C976E-3CD4-4457-A6D7-62B19F98321A}" type="pres">
      <dgm:prSet presAssocID="{081EBA53-0A85-42D0-871C-598C72D802B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DC06CE81-6CFD-4936-907D-6682943DF270}" type="pres">
      <dgm:prSet presAssocID="{081EBA53-0A85-42D0-871C-598C72D802BB}" presName="spaceRect" presStyleCnt="0"/>
      <dgm:spPr/>
    </dgm:pt>
    <dgm:pt modelId="{A3EBB421-6AEA-4F83-ADA0-CBF1B2428B26}" type="pres">
      <dgm:prSet presAssocID="{081EBA53-0A85-42D0-871C-598C72D802BB}" presName="parTx" presStyleLbl="revTx" presStyleIdx="0" presStyleCnt="3">
        <dgm:presLayoutVars>
          <dgm:chMax val="0"/>
          <dgm:chPref val="0"/>
        </dgm:presLayoutVars>
      </dgm:prSet>
      <dgm:spPr/>
    </dgm:pt>
    <dgm:pt modelId="{696280F5-40B8-4584-B5EA-6D3D764922C5}" type="pres">
      <dgm:prSet presAssocID="{811F3A6D-0C5F-4A24-BA95-A849C17EFEFF}" presName="sibTrans" presStyleCnt="0"/>
      <dgm:spPr/>
    </dgm:pt>
    <dgm:pt modelId="{262958B0-48B6-408E-8D17-215C40F40BBD}" type="pres">
      <dgm:prSet presAssocID="{FA47107B-09DB-4CDC-A563-38A3ED8D8C06}" presName="compNode" presStyleCnt="0"/>
      <dgm:spPr/>
    </dgm:pt>
    <dgm:pt modelId="{5F786D2D-21CF-4BEC-A6F7-80E1B4A5A359}" type="pres">
      <dgm:prSet presAssocID="{FA47107B-09DB-4CDC-A563-38A3ED8D8C06}" presName="bgRect" presStyleLbl="bgShp" presStyleIdx="1" presStyleCnt="3"/>
      <dgm:spPr/>
    </dgm:pt>
    <dgm:pt modelId="{9EBB4E09-6AD1-4CC0-B007-358FE8EC8352}" type="pres">
      <dgm:prSet presAssocID="{FA47107B-09DB-4CDC-A563-38A3ED8D8C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7A9A8AE8-1799-4323-829B-A5DC9D42C35D}" type="pres">
      <dgm:prSet presAssocID="{FA47107B-09DB-4CDC-A563-38A3ED8D8C06}" presName="spaceRect" presStyleCnt="0"/>
      <dgm:spPr/>
    </dgm:pt>
    <dgm:pt modelId="{CB8B4826-DBF2-4D40-AB40-484AF16FBE97}" type="pres">
      <dgm:prSet presAssocID="{FA47107B-09DB-4CDC-A563-38A3ED8D8C06}" presName="parTx" presStyleLbl="revTx" presStyleIdx="1" presStyleCnt="3">
        <dgm:presLayoutVars>
          <dgm:chMax val="0"/>
          <dgm:chPref val="0"/>
        </dgm:presLayoutVars>
      </dgm:prSet>
      <dgm:spPr/>
    </dgm:pt>
    <dgm:pt modelId="{4F9297BB-9599-4962-807C-91E5478127BB}" type="pres">
      <dgm:prSet presAssocID="{4D77972D-B6E0-42B5-84B4-48334F414239}" presName="sibTrans" presStyleCnt="0"/>
      <dgm:spPr/>
    </dgm:pt>
    <dgm:pt modelId="{42234130-C448-4194-9910-2F57B492F766}" type="pres">
      <dgm:prSet presAssocID="{3CE82F22-4144-44EE-89FB-88D20A57B173}" presName="compNode" presStyleCnt="0"/>
      <dgm:spPr/>
    </dgm:pt>
    <dgm:pt modelId="{66BAD1DD-75B5-4403-8BD0-B2C72C0C3810}" type="pres">
      <dgm:prSet presAssocID="{3CE82F22-4144-44EE-89FB-88D20A57B173}" presName="bgRect" presStyleLbl="bgShp" presStyleIdx="2" presStyleCnt="3"/>
      <dgm:spPr/>
    </dgm:pt>
    <dgm:pt modelId="{FE5151BF-C356-434B-9339-AD1B857622BB}" type="pres">
      <dgm:prSet presAssocID="{3CE82F22-4144-44EE-89FB-88D20A57B17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F68FE34F-489F-4D82-9C7E-657BE7A15592}" type="pres">
      <dgm:prSet presAssocID="{3CE82F22-4144-44EE-89FB-88D20A57B173}" presName="spaceRect" presStyleCnt="0"/>
      <dgm:spPr/>
    </dgm:pt>
    <dgm:pt modelId="{735AE647-39C7-42E1-AD33-948446D711EA}" type="pres">
      <dgm:prSet presAssocID="{3CE82F22-4144-44EE-89FB-88D20A57B173}" presName="parTx" presStyleLbl="revTx" presStyleIdx="2" presStyleCnt="3">
        <dgm:presLayoutVars>
          <dgm:chMax val="0"/>
          <dgm:chPref val="0"/>
        </dgm:presLayoutVars>
      </dgm:prSet>
      <dgm:spPr/>
    </dgm:pt>
  </dgm:ptLst>
  <dgm:cxnLst>
    <dgm:cxn modelId="{1BFC3D44-C52B-49E4-9262-30F5DECFE03A}" type="presOf" srcId="{081EBA53-0A85-42D0-871C-598C72D802BB}" destId="{A3EBB421-6AEA-4F83-ADA0-CBF1B2428B26}" srcOrd="0" destOrd="0" presId="urn:microsoft.com/office/officeart/2018/2/layout/IconVerticalSolidList"/>
    <dgm:cxn modelId="{35E10F65-3ECD-4B83-AE80-505BA14E106A}" srcId="{AF7B0797-EAA5-42E2-AA11-6450F97C61C6}" destId="{081EBA53-0A85-42D0-871C-598C72D802BB}" srcOrd="0" destOrd="0" parTransId="{093C7873-E582-4FCE-BCC3-1B37399A162D}" sibTransId="{811F3A6D-0C5F-4A24-BA95-A849C17EFEFF}"/>
    <dgm:cxn modelId="{6E8D3148-C271-43D5-BF4A-B943EE02BFFE}" type="presOf" srcId="{AF7B0797-EAA5-42E2-AA11-6450F97C61C6}" destId="{9552E325-D669-48C4-9039-8FE47DE124F2}" srcOrd="0" destOrd="0" presId="urn:microsoft.com/office/officeart/2018/2/layout/IconVerticalSolidList"/>
    <dgm:cxn modelId="{72BF8F89-7FD0-4920-B780-46D4AA74BFA3}" srcId="{AF7B0797-EAA5-42E2-AA11-6450F97C61C6}" destId="{3CE82F22-4144-44EE-89FB-88D20A57B173}" srcOrd="2" destOrd="0" parTransId="{06CEEDD3-A3E2-4160-BA8D-A32491E8DC1A}" sibTransId="{6FE05CDB-75C9-44BC-8398-6F5D2880CC8E}"/>
    <dgm:cxn modelId="{115F8B96-3330-46E4-9701-08948D6322D9}" type="presOf" srcId="{FA47107B-09DB-4CDC-A563-38A3ED8D8C06}" destId="{CB8B4826-DBF2-4D40-AB40-484AF16FBE97}" srcOrd="0" destOrd="0" presId="urn:microsoft.com/office/officeart/2018/2/layout/IconVerticalSolidList"/>
    <dgm:cxn modelId="{B4416F9A-14D1-4AFF-B89C-AF41636E79E5}" type="presOf" srcId="{3CE82F22-4144-44EE-89FB-88D20A57B173}" destId="{735AE647-39C7-42E1-AD33-948446D711EA}" srcOrd="0" destOrd="0" presId="urn:microsoft.com/office/officeart/2018/2/layout/IconVerticalSolidList"/>
    <dgm:cxn modelId="{B2428EE3-F715-465B-A5E3-A45EEB74B500}" srcId="{AF7B0797-EAA5-42E2-AA11-6450F97C61C6}" destId="{FA47107B-09DB-4CDC-A563-38A3ED8D8C06}" srcOrd="1" destOrd="0" parTransId="{04DC6380-DF3F-40D7-9A5D-7F9392658FE7}" sibTransId="{4D77972D-B6E0-42B5-84B4-48334F414239}"/>
    <dgm:cxn modelId="{32AE03A9-2CE8-4BE4-8DCD-C998D2F89B94}" type="presParOf" srcId="{9552E325-D669-48C4-9039-8FE47DE124F2}" destId="{8CBDB901-94E3-4A81-9941-F9DC01C2B1AA}" srcOrd="0" destOrd="0" presId="urn:microsoft.com/office/officeart/2018/2/layout/IconVerticalSolidList"/>
    <dgm:cxn modelId="{8C82EA6A-BAD2-4710-9A03-FC6C0C4D06FA}" type="presParOf" srcId="{8CBDB901-94E3-4A81-9941-F9DC01C2B1AA}" destId="{420DDAE6-8B0E-4683-98A2-DF950FA346CE}" srcOrd="0" destOrd="0" presId="urn:microsoft.com/office/officeart/2018/2/layout/IconVerticalSolidList"/>
    <dgm:cxn modelId="{6D80F349-2636-4162-A65C-716722A3B814}" type="presParOf" srcId="{8CBDB901-94E3-4A81-9941-F9DC01C2B1AA}" destId="{880C976E-3CD4-4457-A6D7-62B19F98321A}" srcOrd="1" destOrd="0" presId="urn:microsoft.com/office/officeart/2018/2/layout/IconVerticalSolidList"/>
    <dgm:cxn modelId="{7563F518-3388-42E2-AA01-46BA102B37F2}" type="presParOf" srcId="{8CBDB901-94E3-4A81-9941-F9DC01C2B1AA}" destId="{DC06CE81-6CFD-4936-907D-6682943DF270}" srcOrd="2" destOrd="0" presId="urn:microsoft.com/office/officeart/2018/2/layout/IconVerticalSolidList"/>
    <dgm:cxn modelId="{AC353388-D324-4299-BFB3-943B59A07C44}" type="presParOf" srcId="{8CBDB901-94E3-4A81-9941-F9DC01C2B1AA}" destId="{A3EBB421-6AEA-4F83-ADA0-CBF1B2428B26}" srcOrd="3" destOrd="0" presId="urn:microsoft.com/office/officeart/2018/2/layout/IconVerticalSolidList"/>
    <dgm:cxn modelId="{BE14A5B8-3163-4D79-8E95-D36C53F900ED}" type="presParOf" srcId="{9552E325-D669-48C4-9039-8FE47DE124F2}" destId="{696280F5-40B8-4584-B5EA-6D3D764922C5}" srcOrd="1" destOrd="0" presId="urn:microsoft.com/office/officeart/2018/2/layout/IconVerticalSolidList"/>
    <dgm:cxn modelId="{B4CA4F52-8287-4D69-8219-4516B7BE6061}" type="presParOf" srcId="{9552E325-D669-48C4-9039-8FE47DE124F2}" destId="{262958B0-48B6-408E-8D17-215C40F40BBD}" srcOrd="2" destOrd="0" presId="urn:microsoft.com/office/officeart/2018/2/layout/IconVerticalSolidList"/>
    <dgm:cxn modelId="{B710AC7E-219E-4121-8100-4F4DCB3540C6}" type="presParOf" srcId="{262958B0-48B6-408E-8D17-215C40F40BBD}" destId="{5F786D2D-21CF-4BEC-A6F7-80E1B4A5A359}" srcOrd="0" destOrd="0" presId="urn:microsoft.com/office/officeart/2018/2/layout/IconVerticalSolidList"/>
    <dgm:cxn modelId="{8BEAE5E1-281A-4F65-AC88-331F742CF52A}" type="presParOf" srcId="{262958B0-48B6-408E-8D17-215C40F40BBD}" destId="{9EBB4E09-6AD1-4CC0-B007-358FE8EC8352}" srcOrd="1" destOrd="0" presId="urn:microsoft.com/office/officeart/2018/2/layout/IconVerticalSolidList"/>
    <dgm:cxn modelId="{73AD7468-1BBD-4B14-B3D7-0718C0E5DA69}" type="presParOf" srcId="{262958B0-48B6-408E-8D17-215C40F40BBD}" destId="{7A9A8AE8-1799-4323-829B-A5DC9D42C35D}" srcOrd="2" destOrd="0" presId="urn:microsoft.com/office/officeart/2018/2/layout/IconVerticalSolidList"/>
    <dgm:cxn modelId="{6E6C4DF0-81A8-4147-AA9D-7CEA8C89BA95}" type="presParOf" srcId="{262958B0-48B6-408E-8D17-215C40F40BBD}" destId="{CB8B4826-DBF2-4D40-AB40-484AF16FBE97}" srcOrd="3" destOrd="0" presId="urn:microsoft.com/office/officeart/2018/2/layout/IconVerticalSolidList"/>
    <dgm:cxn modelId="{F562931D-022D-4AE2-A16E-3A59DD967EA4}" type="presParOf" srcId="{9552E325-D669-48C4-9039-8FE47DE124F2}" destId="{4F9297BB-9599-4962-807C-91E5478127BB}" srcOrd="3" destOrd="0" presId="urn:microsoft.com/office/officeart/2018/2/layout/IconVerticalSolidList"/>
    <dgm:cxn modelId="{A3AB435D-2D70-4936-A5D3-B4EFE893902A}" type="presParOf" srcId="{9552E325-D669-48C4-9039-8FE47DE124F2}" destId="{42234130-C448-4194-9910-2F57B492F766}" srcOrd="4" destOrd="0" presId="urn:microsoft.com/office/officeart/2018/2/layout/IconVerticalSolidList"/>
    <dgm:cxn modelId="{A43574DE-2BBF-4C83-A2B9-CDA8D7EDBEB6}" type="presParOf" srcId="{42234130-C448-4194-9910-2F57B492F766}" destId="{66BAD1DD-75B5-4403-8BD0-B2C72C0C3810}" srcOrd="0" destOrd="0" presId="urn:microsoft.com/office/officeart/2018/2/layout/IconVerticalSolidList"/>
    <dgm:cxn modelId="{404F2401-3857-4231-8E5E-3D331AD450C8}" type="presParOf" srcId="{42234130-C448-4194-9910-2F57B492F766}" destId="{FE5151BF-C356-434B-9339-AD1B857622BB}" srcOrd="1" destOrd="0" presId="urn:microsoft.com/office/officeart/2018/2/layout/IconVerticalSolidList"/>
    <dgm:cxn modelId="{917F74E0-1817-46C1-A507-9F1D14080929}" type="presParOf" srcId="{42234130-C448-4194-9910-2F57B492F766}" destId="{F68FE34F-489F-4D82-9C7E-657BE7A15592}" srcOrd="2" destOrd="0" presId="urn:microsoft.com/office/officeart/2018/2/layout/IconVerticalSolidList"/>
    <dgm:cxn modelId="{ECE56A36-8AF2-47AA-8080-74D5EF511358}" type="presParOf" srcId="{42234130-C448-4194-9910-2F57B492F766}" destId="{735AE647-39C7-42E1-AD33-948446D711E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240DD-7EAC-4846-9A10-AD2531286C8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B3A815F-DECF-45B0-B581-C0881653BB39}">
      <dgm:prSet/>
      <dgm:spPr/>
      <dgm:t>
        <a:bodyPr/>
        <a:lstStyle/>
        <a:p>
          <a:r>
            <a:rPr lang="en-US" b="1" i="0" dirty="0"/>
            <a:t>Creating Teams:</a:t>
          </a:r>
          <a:r>
            <a:rPr lang="en-US" b="0" i="0" dirty="0"/>
            <a:t> </a:t>
          </a:r>
        </a:p>
        <a:p>
          <a:pPr>
            <a:buFont typeface="Arial" panose="020B0604020202020204" pitchFamily="34" charset="0"/>
            <a:buChar char="•"/>
          </a:pPr>
          <a:r>
            <a:rPr lang="en-US" b="0" i="0" dirty="0"/>
            <a:t>Organize participants into small teams to work together during visits.</a:t>
          </a:r>
        </a:p>
        <a:p>
          <a:pPr>
            <a:buFont typeface="Arial" panose="020B0604020202020204" pitchFamily="34" charset="0"/>
            <a:buChar char="•"/>
          </a:pPr>
          <a:r>
            <a:rPr lang="en-US" b="0" i="0" dirty="0"/>
            <a:t>Mix experienced advocates with first timers to guide and support.</a:t>
          </a:r>
          <a:endParaRPr lang="en-US" dirty="0"/>
        </a:p>
      </dgm:t>
    </dgm:pt>
    <dgm:pt modelId="{C9975F7C-EF58-47B6-98B6-85BCD315C0F6}" type="parTrans" cxnId="{BE161003-65D6-4C5E-AC72-1856BB09EA6A}">
      <dgm:prSet/>
      <dgm:spPr/>
      <dgm:t>
        <a:bodyPr/>
        <a:lstStyle/>
        <a:p>
          <a:endParaRPr lang="en-US"/>
        </a:p>
      </dgm:t>
    </dgm:pt>
    <dgm:pt modelId="{D140BAA5-4DCF-400E-8042-DFE06AD1421A}" type="sibTrans" cxnId="{BE161003-65D6-4C5E-AC72-1856BB09EA6A}">
      <dgm:prSet/>
      <dgm:spPr/>
      <dgm:t>
        <a:bodyPr/>
        <a:lstStyle/>
        <a:p>
          <a:endParaRPr lang="en-US"/>
        </a:p>
      </dgm:t>
    </dgm:pt>
    <dgm:pt modelId="{70C3D3C2-47B8-4430-BCED-3BCB668858FB}">
      <dgm:prSet/>
      <dgm:spPr/>
      <dgm:t>
        <a:bodyPr/>
        <a:lstStyle/>
        <a:p>
          <a:r>
            <a:rPr lang="en-US" b="1" i="0" dirty="0"/>
            <a:t>Encouraging Inclusion:</a:t>
          </a:r>
          <a:r>
            <a:rPr lang="en-US" b="0" i="0" dirty="0"/>
            <a:t> </a:t>
          </a:r>
        </a:p>
        <a:p>
          <a:pPr>
            <a:buFont typeface="Arial" panose="020B0604020202020204" pitchFamily="34" charset="0"/>
            <a:buChar char="•"/>
          </a:pPr>
          <a:r>
            <a:rPr lang="en-US" b="0" i="0" dirty="0"/>
            <a:t>Provide roles for residents/students to help build their confidence.</a:t>
          </a:r>
        </a:p>
        <a:p>
          <a:pPr>
            <a:buFont typeface="Arial" panose="020B0604020202020204" pitchFamily="34" charset="0"/>
            <a:buChar char="•"/>
          </a:pPr>
          <a:r>
            <a:rPr lang="en-US" b="0" i="0" dirty="0"/>
            <a:t>Empower every voice to feel valued within their teams.</a:t>
          </a:r>
          <a:endParaRPr lang="en-US" dirty="0"/>
        </a:p>
      </dgm:t>
    </dgm:pt>
    <dgm:pt modelId="{315CD545-1925-491F-BA9B-4E19343469E0}" type="parTrans" cxnId="{7B9E5A89-4903-491F-AEA9-8EA61EF3128F}">
      <dgm:prSet/>
      <dgm:spPr/>
      <dgm:t>
        <a:bodyPr/>
        <a:lstStyle/>
        <a:p>
          <a:endParaRPr lang="en-US"/>
        </a:p>
      </dgm:t>
    </dgm:pt>
    <dgm:pt modelId="{5FC96D0D-9DDD-4C5B-B149-36F57F80C1E9}" type="sibTrans" cxnId="{7B9E5A89-4903-491F-AEA9-8EA61EF3128F}">
      <dgm:prSet/>
      <dgm:spPr/>
      <dgm:t>
        <a:bodyPr/>
        <a:lstStyle/>
        <a:p>
          <a:endParaRPr lang="en-US"/>
        </a:p>
      </dgm:t>
    </dgm:pt>
    <dgm:pt modelId="{EBE5BAD7-941C-4522-B13D-880950CE9432}" type="pres">
      <dgm:prSet presAssocID="{052240DD-7EAC-4846-9A10-AD2531286C8F}" presName="linear" presStyleCnt="0">
        <dgm:presLayoutVars>
          <dgm:animLvl val="lvl"/>
          <dgm:resizeHandles val="exact"/>
        </dgm:presLayoutVars>
      </dgm:prSet>
      <dgm:spPr/>
    </dgm:pt>
    <dgm:pt modelId="{64A88DFB-11F5-4B4E-AB75-DDA46F9CDF65}" type="pres">
      <dgm:prSet presAssocID="{AB3A815F-DECF-45B0-B581-C0881653BB39}" presName="parentText" presStyleLbl="node1" presStyleIdx="0" presStyleCnt="2">
        <dgm:presLayoutVars>
          <dgm:chMax val="0"/>
          <dgm:bulletEnabled val="1"/>
        </dgm:presLayoutVars>
      </dgm:prSet>
      <dgm:spPr/>
    </dgm:pt>
    <dgm:pt modelId="{F33F1CBB-BDC1-4299-85D3-8D6BA965A672}" type="pres">
      <dgm:prSet presAssocID="{D140BAA5-4DCF-400E-8042-DFE06AD1421A}" presName="spacer" presStyleCnt="0"/>
      <dgm:spPr/>
    </dgm:pt>
    <dgm:pt modelId="{47A427BA-F51E-4113-83B6-CE029B25CE89}" type="pres">
      <dgm:prSet presAssocID="{70C3D3C2-47B8-4430-BCED-3BCB668858FB}" presName="parentText" presStyleLbl="node1" presStyleIdx="1" presStyleCnt="2">
        <dgm:presLayoutVars>
          <dgm:chMax val="0"/>
          <dgm:bulletEnabled val="1"/>
        </dgm:presLayoutVars>
      </dgm:prSet>
      <dgm:spPr/>
    </dgm:pt>
  </dgm:ptLst>
  <dgm:cxnLst>
    <dgm:cxn modelId="{E1BCC900-F99D-4F2C-8203-B4D34F6E0447}" type="presOf" srcId="{70C3D3C2-47B8-4430-BCED-3BCB668858FB}" destId="{47A427BA-F51E-4113-83B6-CE029B25CE89}" srcOrd="0" destOrd="0" presId="urn:microsoft.com/office/officeart/2005/8/layout/vList2"/>
    <dgm:cxn modelId="{BE161003-65D6-4C5E-AC72-1856BB09EA6A}" srcId="{052240DD-7EAC-4846-9A10-AD2531286C8F}" destId="{AB3A815F-DECF-45B0-B581-C0881653BB39}" srcOrd="0" destOrd="0" parTransId="{C9975F7C-EF58-47B6-98B6-85BCD315C0F6}" sibTransId="{D140BAA5-4DCF-400E-8042-DFE06AD1421A}"/>
    <dgm:cxn modelId="{7AFE8409-C479-4D76-85AA-4546728A9B2B}" type="presOf" srcId="{052240DD-7EAC-4846-9A10-AD2531286C8F}" destId="{EBE5BAD7-941C-4522-B13D-880950CE9432}" srcOrd="0" destOrd="0" presId="urn:microsoft.com/office/officeart/2005/8/layout/vList2"/>
    <dgm:cxn modelId="{7B9E5A89-4903-491F-AEA9-8EA61EF3128F}" srcId="{052240DD-7EAC-4846-9A10-AD2531286C8F}" destId="{70C3D3C2-47B8-4430-BCED-3BCB668858FB}" srcOrd="1" destOrd="0" parTransId="{315CD545-1925-491F-BA9B-4E19343469E0}" sibTransId="{5FC96D0D-9DDD-4C5B-B149-36F57F80C1E9}"/>
    <dgm:cxn modelId="{D71ECCE9-2910-4716-A16E-5BA60834288E}" type="presOf" srcId="{AB3A815F-DECF-45B0-B581-C0881653BB39}" destId="{64A88DFB-11F5-4B4E-AB75-DDA46F9CDF65}" srcOrd="0" destOrd="0" presId="urn:microsoft.com/office/officeart/2005/8/layout/vList2"/>
    <dgm:cxn modelId="{FA04DF20-B33B-4841-8C76-2B213EF935FF}" type="presParOf" srcId="{EBE5BAD7-941C-4522-B13D-880950CE9432}" destId="{64A88DFB-11F5-4B4E-AB75-DDA46F9CDF65}" srcOrd="0" destOrd="0" presId="urn:microsoft.com/office/officeart/2005/8/layout/vList2"/>
    <dgm:cxn modelId="{69124F1E-3F76-442B-B608-23FB44E0A398}" type="presParOf" srcId="{EBE5BAD7-941C-4522-B13D-880950CE9432}" destId="{F33F1CBB-BDC1-4299-85D3-8D6BA965A672}" srcOrd="1" destOrd="0" presId="urn:microsoft.com/office/officeart/2005/8/layout/vList2"/>
    <dgm:cxn modelId="{29D43A99-4387-45DE-AE21-7BCF1E2FA0B4}" type="presParOf" srcId="{EBE5BAD7-941C-4522-B13D-880950CE9432}" destId="{47A427BA-F51E-4113-83B6-CE029B25CE8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4BF8F2-1566-464D-9620-F1A1E2C4C45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378548E-323F-4034-B3D8-58CF7A97205F}">
      <dgm:prSet/>
      <dgm:spPr/>
      <dgm:t>
        <a:bodyPr/>
        <a:lstStyle/>
        <a:p>
          <a:r>
            <a:rPr lang="en-US" b="1" i="0"/>
            <a:t>Pros of Scheduling Visits:</a:t>
          </a:r>
          <a:r>
            <a:rPr lang="en-US" b="0" i="0"/>
            <a:t> </a:t>
          </a:r>
          <a:endParaRPr lang="en-US"/>
        </a:p>
      </dgm:t>
    </dgm:pt>
    <dgm:pt modelId="{D9482073-877A-4393-A1EB-D25FB5572BD4}" type="parTrans" cxnId="{51FD95E9-9E1C-4D91-92E9-9A970C291DD2}">
      <dgm:prSet/>
      <dgm:spPr/>
      <dgm:t>
        <a:bodyPr/>
        <a:lstStyle/>
        <a:p>
          <a:endParaRPr lang="en-US"/>
        </a:p>
      </dgm:t>
    </dgm:pt>
    <dgm:pt modelId="{7108A4FF-7C6B-462C-B996-CE2A44C8A989}" type="sibTrans" cxnId="{51FD95E9-9E1C-4D91-92E9-9A970C291DD2}">
      <dgm:prSet/>
      <dgm:spPr/>
      <dgm:t>
        <a:bodyPr/>
        <a:lstStyle/>
        <a:p>
          <a:endParaRPr lang="en-US"/>
        </a:p>
      </dgm:t>
    </dgm:pt>
    <dgm:pt modelId="{DF5B1945-5F5E-4AAB-B92A-A8EAE1E9F690}">
      <dgm:prSet/>
      <dgm:spPr/>
      <dgm:t>
        <a:bodyPr/>
        <a:lstStyle/>
        <a:p>
          <a:r>
            <a:rPr lang="en-US" b="0" i="0" dirty="0"/>
            <a:t>Ensures that participants meet with the appropriate legislators.</a:t>
          </a:r>
          <a:endParaRPr lang="en-US" dirty="0"/>
        </a:p>
      </dgm:t>
    </dgm:pt>
    <dgm:pt modelId="{91FD8B5F-2F23-489D-9C45-BC1C24AC7D1F}" type="parTrans" cxnId="{CFFCC24D-B4D6-4B44-BCC7-0D7D9F3A4B44}">
      <dgm:prSet/>
      <dgm:spPr/>
      <dgm:t>
        <a:bodyPr/>
        <a:lstStyle/>
        <a:p>
          <a:endParaRPr lang="en-US"/>
        </a:p>
      </dgm:t>
    </dgm:pt>
    <dgm:pt modelId="{F0451C0F-BF1A-4E04-AFB6-2078FA03665C}" type="sibTrans" cxnId="{CFFCC24D-B4D6-4B44-BCC7-0D7D9F3A4B44}">
      <dgm:prSet/>
      <dgm:spPr/>
      <dgm:t>
        <a:bodyPr/>
        <a:lstStyle/>
        <a:p>
          <a:endParaRPr lang="en-US"/>
        </a:p>
      </dgm:t>
    </dgm:pt>
    <dgm:pt modelId="{13C40B19-D68B-41A3-82AB-52EE53CC1B0A}">
      <dgm:prSet/>
      <dgm:spPr/>
      <dgm:t>
        <a:bodyPr/>
        <a:lstStyle/>
        <a:p>
          <a:r>
            <a:rPr lang="en-US" b="0" i="0"/>
            <a:t>Helps to maximize time and prepare for discussions.</a:t>
          </a:r>
          <a:endParaRPr lang="en-US"/>
        </a:p>
      </dgm:t>
    </dgm:pt>
    <dgm:pt modelId="{53DD5079-5EE4-43CE-8D58-CDDB40D389B1}" type="parTrans" cxnId="{B20EBB54-CD54-4365-ACCD-C57F44A6A63E}">
      <dgm:prSet/>
      <dgm:spPr/>
      <dgm:t>
        <a:bodyPr/>
        <a:lstStyle/>
        <a:p>
          <a:endParaRPr lang="en-US"/>
        </a:p>
      </dgm:t>
    </dgm:pt>
    <dgm:pt modelId="{D3952C60-84C2-4A0E-95BD-3244A6CA6854}" type="sibTrans" cxnId="{B20EBB54-CD54-4365-ACCD-C57F44A6A63E}">
      <dgm:prSet/>
      <dgm:spPr/>
      <dgm:t>
        <a:bodyPr/>
        <a:lstStyle/>
        <a:p>
          <a:endParaRPr lang="en-US"/>
        </a:p>
      </dgm:t>
    </dgm:pt>
    <dgm:pt modelId="{3F0235C6-D247-42B4-93AB-536160F9EC5A}">
      <dgm:prSet/>
      <dgm:spPr/>
      <dgm:t>
        <a:bodyPr/>
        <a:lstStyle/>
        <a:p>
          <a:r>
            <a:rPr lang="en-US" b="1" i="0"/>
            <a:t>Cons of Scheduling Visits:</a:t>
          </a:r>
          <a:r>
            <a:rPr lang="en-US" b="0" i="0"/>
            <a:t> </a:t>
          </a:r>
          <a:endParaRPr lang="en-US"/>
        </a:p>
      </dgm:t>
    </dgm:pt>
    <dgm:pt modelId="{6B5EC5C4-80AF-4139-9073-72B3F7687ACF}" type="parTrans" cxnId="{610673B7-A0D4-4A91-83C1-1D686E71A032}">
      <dgm:prSet/>
      <dgm:spPr/>
      <dgm:t>
        <a:bodyPr/>
        <a:lstStyle/>
        <a:p>
          <a:endParaRPr lang="en-US"/>
        </a:p>
      </dgm:t>
    </dgm:pt>
    <dgm:pt modelId="{D8A8FAAD-ADC9-445A-B3B1-5061B428E10A}" type="sibTrans" cxnId="{610673B7-A0D4-4A91-83C1-1D686E71A032}">
      <dgm:prSet/>
      <dgm:spPr/>
      <dgm:t>
        <a:bodyPr/>
        <a:lstStyle/>
        <a:p>
          <a:endParaRPr lang="en-US"/>
        </a:p>
      </dgm:t>
    </dgm:pt>
    <dgm:pt modelId="{DA354667-99D5-4C87-86AE-23A8F0B3437E}">
      <dgm:prSet/>
      <dgm:spPr/>
      <dgm:t>
        <a:bodyPr/>
        <a:lstStyle/>
        <a:p>
          <a:r>
            <a:rPr lang="en-US" b="0" i="0"/>
            <a:t>May limit spontaneous interactions that can foster connections.</a:t>
          </a:r>
          <a:endParaRPr lang="en-US"/>
        </a:p>
      </dgm:t>
    </dgm:pt>
    <dgm:pt modelId="{9806EE1C-3E2D-4553-A230-1A6C371CB552}" type="parTrans" cxnId="{9077E9CB-BBCA-449A-A4E7-C9AD7ABA153C}">
      <dgm:prSet/>
      <dgm:spPr/>
      <dgm:t>
        <a:bodyPr/>
        <a:lstStyle/>
        <a:p>
          <a:endParaRPr lang="en-US"/>
        </a:p>
      </dgm:t>
    </dgm:pt>
    <dgm:pt modelId="{17ACA190-910C-427F-B34D-A04B4073A482}" type="sibTrans" cxnId="{9077E9CB-BBCA-449A-A4E7-C9AD7ABA153C}">
      <dgm:prSet/>
      <dgm:spPr/>
      <dgm:t>
        <a:bodyPr/>
        <a:lstStyle/>
        <a:p>
          <a:endParaRPr lang="en-US"/>
        </a:p>
      </dgm:t>
    </dgm:pt>
    <dgm:pt modelId="{2947F116-0107-4A81-8F84-B8B4E2EF9475}">
      <dgm:prSet/>
      <dgm:spPr/>
      <dgm:t>
        <a:bodyPr/>
        <a:lstStyle/>
        <a:p>
          <a:r>
            <a:rPr lang="en-US" b="0" i="0"/>
            <a:t>Legislators may be busy or unavailable at scheduled times.</a:t>
          </a:r>
          <a:endParaRPr lang="en-US"/>
        </a:p>
      </dgm:t>
    </dgm:pt>
    <dgm:pt modelId="{D1A13581-A89B-4083-9233-3E3E84FCBBE5}" type="parTrans" cxnId="{7CF58533-4A17-4CA9-81D2-4698E384F6B9}">
      <dgm:prSet/>
      <dgm:spPr/>
      <dgm:t>
        <a:bodyPr/>
        <a:lstStyle/>
        <a:p>
          <a:endParaRPr lang="en-US"/>
        </a:p>
      </dgm:t>
    </dgm:pt>
    <dgm:pt modelId="{376B3891-A297-4DCA-B793-BD3C7A6B6E9F}" type="sibTrans" cxnId="{7CF58533-4A17-4CA9-81D2-4698E384F6B9}">
      <dgm:prSet/>
      <dgm:spPr/>
      <dgm:t>
        <a:bodyPr/>
        <a:lstStyle/>
        <a:p>
          <a:endParaRPr lang="en-US"/>
        </a:p>
      </dgm:t>
    </dgm:pt>
    <dgm:pt modelId="{222079A0-9F6C-4E57-AC41-E42C6EC4D22F}">
      <dgm:prSet/>
      <dgm:spPr/>
      <dgm:t>
        <a:bodyPr/>
        <a:lstStyle/>
        <a:p>
          <a:r>
            <a:rPr lang="en-US" b="1" i="0"/>
            <a:t>Best Practice:</a:t>
          </a:r>
          <a:r>
            <a:rPr lang="en-US" b="0" i="0"/>
            <a:t> </a:t>
          </a:r>
          <a:endParaRPr lang="en-US"/>
        </a:p>
      </dgm:t>
    </dgm:pt>
    <dgm:pt modelId="{6A94D790-9FA3-4A72-BA20-04042128EB32}" type="parTrans" cxnId="{D2A8402A-B7BD-419B-98FA-1C069CEB4953}">
      <dgm:prSet/>
      <dgm:spPr/>
      <dgm:t>
        <a:bodyPr/>
        <a:lstStyle/>
        <a:p>
          <a:endParaRPr lang="en-US"/>
        </a:p>
      </dgm:t>
    </dgm:pt>
    <dgm:pt modelId="{E11AC5F1-3901-434E-96B2-569D5083F2F7}" type="sibTrans" cxnId="{D2A8402A-B7BD-419B-98FA-1C069CEB4953}">
      <dgm:prSet/>
      <dgm:spPr/>
      <dgm:t>
        <a:bodyPr/>
        <a:lstStyle/>
        <a:p>
          <a:endParaRPr lang="en-US"/>
        </a:p>
      </dgm:t>
    </dgm:pt>
    <dgm:pt modelId="{B02A8893-1F09-4A89-87F2-65BF5FC9CD34}">
      <dgm:prSet/>
      <dgm:spPr/>
      <dgm:t>
        <a:bodyPr/>
        <a:lstStyle/>
        <a:p>
          <a:r>
            <a:rPr lang="en-US" b="0" i="0"/>
            <a:t>Have a flexible approach - prioritize key meetings and allow for walk-ins where possible.</a:t>
          </a:r>
          <a:endParaRPr lang="en-US"/>
        </a:p>
      </dgm:t>
    </dgm:pt>
    <dgm:pt modelId="{C946BEB8-0BA0-4255-9A74-6FF1592EAD5E}" type="parTrans" cxnId="{B23C448D-F7E8-4BA6-8276-71157AFAE0FD}">
      <dgm:prSet/>
      <dgm:spPr/>
      <dgm:t>
        <a:bodyPr/>
        <a:lstStyle/>
        <a:p>
          <a:endParaRPr lang="en-US"/>
        </a:p>
      </dgm:t>
    </dgm:pt>
    <dgm:pt modelId="{9F73C4E5-6ADD-4CCD-8D5D-6DA3550F5237}" type="sibTrans" cxnId="{B23C448D-F7E8-4BA6-8276-71157AFAE0FD}">
      <dgm:prSet/>
      <dgm:spPr/>
      <dgm:t>
        <a:bodyPr/>
        <a:lstStyle/>
        <a:p>
          <a:endParaRPr lang="en-US"/>
        </a:p>
      </dgm:t>
    </dgm:pt>
    <dgm:pt modelId="{55794D7C-4E5B-448E-BC80-3A516F29A7E0}" type="pres">
      <dgm:prSet presAssocID="{424BF8F2-1566-464D-9620-F1A1E2C4C451}" presName="linear" presStyleCnt="0">
        <dgm:presLayoutVars>
          <dgm:animLvl val="lvl"/>
          <dgm:resizeHandles val="exact"/>
        </dgm:presLayoutVars>
      </dgm:prSet>
      <dgm:spPr/>
    </dgm:pt>
    <dgm:pt modelId="{5B95FFA6-07D4-405E-B599-7DFC11A921C1}" type="pres">
      <dgm:prSet presAssocID="{8378548E-323F-4034-B3D8-58CF7A97205F}" presName="parentText" presStyleLbl="node1" presStyleIdx="0" presStyleCnt="3">
        <dgm:presLayoutVars>
          <dgm:chMax val="0"/>
          <dgm:bulletEnabled val="1"/>
        </dgm:presLayoutVars>
      </dgm:prSet>
      <dgm:spPr/>
    </dgm:pt>
    <dgm:pt modelId="{3F74C1CC-7443-4E4F-9364-EFC70610FA70}" type="pres">
      <dgm:prSet presAssocID="{8378548E-323F-4034-B3D8-58CF7A97205F}" presName="childText" presStyleLbl="revTx" presStyleIdx="0" presStyleCnt="3">
        <dgm:presLayoutVars>
          <dgm:bulletEnabled val="1"/>
        </dgm:presLayoutVars>
      </dgm:prSet>
      <dgm:spPr/>
    </dgm:pt>
    <dgm:pt modelId="{BA0984F9-C77D-48D0-94DE-A52A0F387DA1}" type="pres">
      <dgm:prSet presAssocID="{3F0235C6-D247-42B4-93AB-536160F9EC5A}" presName="parentText" presStyleLbl="node1" presStyleIdx="1" presStyleCnt="3">
        <dgm:presLayoutVars>
          <dgm:chMax val="0"/>
          <dgm:bulletEnabled val="1"/>
        </dgm:presLayoutVars>
      </dgm:prSet>
      <dgm:spPr/>
    </dgm:pt>
    <dgm:pt modelId="{6015FF18-5E1A-49BA-B0A8-7A9517DFCC83}" type="pres">
      <dgm:prSet presAssocID="{3F0235C6-D247-42B4-93AB-536160F9EC5A}" presName="childText" presStyleLbl="revTx" presStyleIdx="1" presStyleCnt="3">
        <dgm:presLayoutVars>
          <dgm:bulletEnabled val="1"/>
        </dgm:presLayoutVars>
      </dgm:prSet>
      <dgm:spPr/>
    </dgm:pt>
    <dgm:pt modelId="{C7E85B11-ABC1-40C2-BDAC-0DFA035D602E}" type="pres">
      <dgm:prSet presAssocID="{222079A0-9F6C-4E57-AC41-E42C6EC4D22F}" presName="parentText" presStyleLbl="node1" presStyleIdx="2" presStyleCnt="3">
        <dgm:presLayoutVars>
          <dgm:chMax val="0"/>
          <dgm:bulletEnabled val="1"/>
        </dgm:presLayoutVars>
      </dgm:prSet>
      <dgm:spPr/>
    </dgm:pt>
    <dgm:pt modelId="{A25C4E13-42B2-479F-9F36-5CD4749F4E1C}" type="pres">
      <dgm:prSet presAssocID="{222079A0-9F6C-4E57-AC41-E42C6EC4D22F}" presName="childText" presStyleLbl="revTx" presStyleIdx="2" presStyleCnt="3">
        <dgm:presLayoutVars>
          <dgm:bulletEnabled val="1"/>
        </dgm:presLayoutVars>
      </dgm:prSet>
      <dgm:spPr/>
    </dgm:pt>
  </dgm:ptLst>
  <dgm:cxnLst>
    <dgm:cxn modelId="{C589C021-AD18-4D71-8F7D-D0EB3745C60D}" type="presOf" srcId="{B02A8893-1F09-4A89-87F2-65BF5FC9CD34}" destId="{A25C4E13-42B2-479F-9F36-5CD4749F4E1C}" srcOrd="0" destOrd="0" presId="urn:microsoft.com/office/officeart/2005/8/layout/vList2"/>
    <dgm:cxn modelId="{D2A8402A-B7BD-419B-98FA-1C069CEB4953}" srcId="{424BF8F2-1566-464D-9620-F1A1E2C4C451}" destId="{222079A0-9F6C-4E57-AC41-E42C6EC4D22F}" srcOrd="2" destOrd="0" parTransId="{6A94D790-9FA3-4A72-BA20-04042128EB32}" sibTransId="{E11AC5F1-3901-434E-96B2-569D5083F2F7}"/>
    <dgm:cxn modelId="{7CF58533-4A17-4CA9-81D2-4698E384F6B9}" srcId="{3F0235C6-D247-42B4-93AB-536160F9EC5A}" destId="{2947F116-0107-4A81-8F84-B8B4E2EF9475}" srcOrd="1" destOrd="0" parTransId="{D1A13581-A89B-4083-9233-3E3E84FCBBE5}" sibTransId="{376B3891-A297-4DCA-B793-BD3C7A6B6E9F}"/>
    <dgm:cxn modelId="{BA8EDC68-3696-472B-BF8D-179EDCCCCF57}" type="presOf" srcId="{13C40B19-D68B-41A3-82AB-52EE53CC1B0A}" destId="{3F74C1CC-7443-4E4F-9364-EFC70610FA70}" srcOrd="0" destOrd="1" presId="urn:microsoft.com/office/officeart/2005/8/layout/vList2"/>
    <dgm:cxn modelId="{CFFCC24D-B4D6-4B44-BCC7-0D7D9F3A4B44}" srcId="{8378548E-323F-4034-B3D8-58CF7A97205F}" destId="{DF5B1945-5F5E-4AAB-B92A-A8EAE1E9F690}" srcOrd="0" destOrd="0" parTransId="{91FD8B5F-2F23-489D-9C45-BC1C24AC7D1F}" sibTransId="{F0451C0F-BF1A-4E04-AFB6-2078FA03665C}"/>
    <dgm:cxn modelId="{B20EBB54-CD54-4365-ACCD-C57F44A6A63E}" srcId="{8378548E-323F-4034-B3D8-58CF7A97205F}" destId="{13C40B19-D68B-41A3-82AB-52EE53CC1B0A}" srcOrd="1" destOrd="0" parTransId="{53DD5079-5EE4-43CE-8D58-CDDB40D389B1}" sibTransId="{D3952C60-84C2-4A0E-95BD-3244A6CA6854}"/>
    <dgm:cxn modelId="{B23C448D-F7E8-4BA6-8276-71157AFAE0FD}" srcId="{222079A0-9F6C-4E57-AC41-E42C6EC4D22F}" destId="{B02A8893-1F09-4A89-87F2-65BF5FC9CD34}" srcOrd="0" destOrd="0" parTransId="{C946BEB8-0BA0-4255-9A74-6FF1592EAD5E}" sibTransId="{9F73C4E5-6ADD-4CCD-8D5D-6DA3550F5237}"/>
    <dgm:cxn modelId="{635E9C9A-D6BF-4E31-B9F1-93344618E674}" type="presOf" srcId="{8378548E-323F-4034-B3D8-58CF7A97205F}" destId="{5B95FFA6-07D4-405E-B599-7DFC11A921C1}" srcOrd="0" destOrd="0" presId="urn:microsoft.com/office/officeart/2005/8/layout/vList2"/>
    <dgm:cxn modelId="{4503689B-F101-47E3-A869-EA8FBEBC48BB}" type="presOf" srcId="{2947F116-0107-4A81-8F84-B8B4E2EF9475}" destId="{6015FF18-5E1A-49BA-B0A8-7A9517DFCC83}" srcOrd="0" destOrd="1" presId="urn:microsoft.com/office/officeart/2005/8/layout/vList2"/>
    <dgm:cxn modelId="{8847B3A2-3365-4C6E-9CBE-90FB84AC69BC}" type="presOf" srcId="{424BF8F2-1566-464D-9620-F1A1E2C4C451}" destId="{55794D7C-4E5B-448E-BC80-3A516F29A7E0}" srcOrd="0" destOrd="0" presId="urn:microsoft.com/office/officeart/2005/8/layout/vList2"/>
    <dgm:cxn modelId="{610673B7-A0D4-4A91-83C1-1D686E71A032}" srcId="{424BF8F2-1566-464D-9620-F1A1E2C4C451}" destId="{3F0235C6-D247-42B4-93AB-536160F9EC5A}" srcOrd="1" destOrd="0" parTransId="{6B5EC5C4-80AF-4139-9073-72B3F7687ACF}" sibTransId="{D8A8FAAD-ADC9-445A-B3B1-5061B428E10A}"/>
    <dgm:cxn modelId="{9574B2C4-506B-4D3D-836F-A5E3D5F46C1D}" type="presOf" srcId="{3F0235C6-D247-42B4-93AB-536160F9EC5A}" destId="{BA0984F9-C77D-48D0-94DE-A52A0F387DA1}" srcOrd="0" destOrd="0" presId="urn:microsoft.com/office/officeart/2005/8/layout/vList2"/>
    <dgm:cxn modelId="{9077E9CB-BBCA-449A-A4E7-C9AD7ABA153C}" srcId="{3F0235C6-D247-42B4-93AB-536160F9EC5A}" destId="{DA354667-99D5-4C87-86AE-23A8F0B3437E}" srcOrd="0" destOrd="0" parTransId="{9806EE1C-3E2D-4553-A230-1A6C371CB552}" sibTransId="{17ACA190-910C-427F-B34D-A04B4073A482}"/>
    <dgm:cxn modelId="{2821B6E4-8054-41AB-BD8B-88A0B7F18E18}" type="presOf" srcId="{DF5B1945-5F5E-4AAB-B92A-A8EAE1E9F690}" destId="{3F74C1CC-7443-4E4F-9364-EFC70610FA70}" srcOrd="0" destOrd="0" presId="urn:microsoft.com/office/officeart/2005/8/layout/vList2"/>
    <dgm:cxn modelId="{51FD95E9-9E1C-4D91-92E9-9A970C291DD2}" srcId="{424BF8F2-1566-464D-9620-F1A1E2C4C451}" destId="{8378548E-323F-4034-B3D8-58CF7A97205F}" srcOrd="0" destOrd="0" parTransId="{D9482073-877A-4393-A1EB-D25FB5572BD4}" sibTransId="{7108A4FF-7C6B-462C-B996-CE2A44C8A989}"/>
    <dgm:cxn modelId="{E3D571ED-7C59-4DA8-8267-8B53813822C7}" type="presOf" srcId="{222079A0-9F6C-4E57-AC41-E42C6EC4D22F}" destId="{C7E85B11-ABC1-40C2-BDAC-0DFA035D602E}" srcOrd="0" destOrd="0" presId="urn:microsoft.com/office/officeart/2005/8/layout/vList2"/>
    <dgm:cxn modelId="{CBFCEAF5-D852-4B71-8A87-C61799E319CE}" type="presOf" srcId="{DA354667-99D5-4C87-86AE-23A8F0B3437E}" destId="{6015FF18-5E1A-49BA-B0A8-7A9517DFCC83}" srcOrd="0" destOrd="0" presId="urn:microsoft.com/office/officeart/2005/8/layout/vList2"/>
    <dgm:cxn modelId="{35B1629A-9279-4C0F-9A01-9AD43176231E}" type="presParOf" srcId="{55794D7C-4E5B-448E-BC80-3A516F29A7E0}" destId="{5B95FFA6-07D4-405E-B599-7DFC11A921C1}" srcOrd="0" destOrd="0" presId="urn:microsoft.com/office/officeart/2005/8/layout/vList2"/>
    <dgm:cxn modelId="{88B8D195-3E92-4EF7-A19D-CCAA8D5CF73F}" type="presParOf" srcId="{55794D7C-4E5B-448E-BC80-3A516F29A7E0}" destId="{3F74C1CC-7443-4E4F-9364-EFC70610FA70}" srcOrd="1" destOrd="0" presId="urn:microsoft.com/office/officeart/2005/8/layout/vList2"/>
    <dgm:cxn modelId="{2F740184-175C-4D3A-86D7-BC25688FEC5D}" type="presParOf" srcId="{55794D7C-4E5B-448E-BC80-3A516F29A7E0}" destId="{BA0984F9-C77D-48D0-94DE-A52A0F387DA1}" srcOrd="2" destOrd="0" presId="urn:microsoft.com/office/officeart/2005/8/layout/vList2"/>
    <dgm:cxn modelId="{E46FB1F2-0173-442E-BC57-54DBAA2189F5}" type="presParOf" srcId="{55794D7C-4E5B-448E-BC80-3A516F29A7E0}" destId="{6015FF18-5E1A-49BA-B0A8-7A9517DFCC83}" srcOrd="3" destOrd="0" presId="urn:microsoft.com/office/officeart/2005/8/layout/vList2"/>
    <dgm:cxn modelId="{4719CBCB-40E5-4F6F-BB87-80D9D174C408}" type="presParOf" srcId="{55794D7C-4E5B-448E-BC80-3A516F29A7E0}" destId="{C7E85B11-ABC1-40C2-BDAC-0DFA035D602E}" srcOrd="4" destOrd="0" presId="urn:microsoft.com/office/officeart/2005/8/layout/vList2"/>
    <dgm:cxn modelId="{8EB84684-82F2-4C7B-880A-A1594584DAB9}" type="presParOf" srcId="{55794D7C-4E5B-448E-BC80-3A516F29A7E0}" destId="{A25C4E13-42B2-479F-9F36-5CD4749F4E1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A49FEA-E9C6-45FC-BB23-85AA07DA494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19E1E42-F266-4970-8DD7-A2CA2DA7C38D}">
      <dgm:prSet/>
      <dgm:spPr>
        <a:solidFill>
          <a:schemeClr val="accent2"/>
        </a:solidFill>
      </dgm:spPr>
      <dgm:t>
        <a:bodyPr/>
        <a:lstStyle/>
        <a:p>
          <a:r>
            <a:rPr lang="en-US" b="1" i="0" dirty="0"/>
            <a:t>Creating Effective Handouts:</a:t>
          </a:r>
          <a:r>
            <a:rPr lang="en-US" b="0" i="0" dirty="0"/>
            <a:t> </a:t>
          </a:r>
        </a:p>
        <a:p>
          <a:pPr>
            <a:buFont typeface="Arial" panose="020B0604020202020204" pitchFamily="34" charset="0"/>
            <a:buChar char="•"/>
          </a:pPr>
          <a:r>
            <a:rPr lang="en-US" b="0" i="0" dirty="0"/>
            <a:t>Summarize key issues, proposed legislation, and calls to action.</a:t>
          </a:r>
        </a:p>
      </dgm:t>
    </dgm:pt>
    <dgm:pt modelId="{CDA3444E-03E7-4E81-B433-6B51960FD089}" type="parTrans" cxnId="{CB724B15-36F6-4F5E-BC16-894BB6923CF1}">
      <dgm:prSet/>
      <dgm:spPr/>
      <dgm:t>
        <a:bodyPr/>
        <a:lstStyle/>
        <a:p>
          <a:endParaRPr lang="en-US"/>
        </a:p>
      </dgm:t>
    </dgm:pt>
    <dgm:pt modelId="{E0CF43A8-CE2B-4A38-899F-E2C45D9A3270}" type="sibTrans" cxnId="{CB724B15-36F6-4F5E-BC16-894BB6923CF1}">
      <dgm:prSet/>
      <dgm:spPr/>
      <dgm:t>
        <a:bodyPr/>
        <a:lstStyle/>
        <a:p>
          <a:endParaRPr lang="en-US"/>
        </a:p>
      </dgm:t>
    </dgm:pt>
    <dgm:pt modelId="{B41BED91-3F69-49F0-A1DD-38EB80A5D33B}">
      <dgm:prSet/>
      <dgm:spPr>
        <a:solidFill>
          <a:schemeClr val="accent3"/>
        </a:solidFill>
      </dgm:spPr>
      <dgm:t>
        <a:bodyPr/>
        <a:lstStyle/>
        <a:p>
          <a:r>
            <a:rPr lang="en-US" b="1" i="0" dirty="0"/>
            <a:t>Visuals and Resources:</a:t>
          </a:r>
          <a:r>
            <a:rPr lang="en-US" b="0" i="0" dirty="0"/>
            <a:t> </a:t>
          </a:r>
        </a:p>
        <a:p>
          <a:pPr>
            <a:buFont typeface="Arial" panose="020B0604020202020204" pitchFamily="34" charset="0"/>
            <a:buChar char="•"/>
          </a:pPr>
          <a:r>
            <a:rPr lang="en-US" b="0" i="0" dirty="0"/>
            <a:t>Use visuals like charts/graphs to illustrate key points.</a:t>
          </a:r>
        </a:p>
        <a:p>
          <a:pPr>
            <a:buFont typeface="Arial" panose="020B0604020202020204" pitchFamily="34" charset="0"/>
            <a:buChar char="•"/>
          </a:pPr>
          <a:r>
            <a:rPr lang="en-US" b="0" i="0" dirty="0"/>
            <a:t>Include contact information for follow-up.</a:t>
          </a:r>
          <a:endParaRPr lang="en-US" dirty="0"/>
        </a:p>
      </dgm:t>
    </dgm:pt>
    <dgm:pt modelId="{C732B888-EC6F-4F17-8B19-3CF42362DEE6}" type="parTrans" cxnId="{BD3AA8A8-A5BB-4BE3-94DB-46BE8796925E}">
      <dgm:prSet/>
      <dgm:spPr/>
      <dgm:t>
        <a:bodyPr/>
        <a:lstStyle/>
        <a:p>
          <a:endParaRPr lang="en-US"/>
        </a:p>
      </dgm:t>
    </dgm:pt>
    <dgm:pt modelId="{252BCFA3-80AD-4D36-A99D-E9C3C88D74C9}" type="sibTrans" cxnId="{BD3AA8A8-A5BB-4BE3-94DB-46BE8796925E}">
      <dgm:prSet/>
      <dgm:spPr/>
      <dgm:t>
        <a:bodyPr/>
        <a:lstStyle/>
        <a:p>
          <a:endParaRPr lang="en-US"/>
        </a:p>
      </dgm:t>
    </dgm:pt>
    <dgm:pt modelId="{56D6F51A-0FB3-4BDA-BA48-A8E4ADA65DFB}" type="pres">
      <dgm:prSet presAssocID="{9EA49FEA-E9C6-45FC-BB23-85AA07DA4946}" presName="linear" presStyleCnt="0">
        <dgm:presLayoutVars>
          <dgm:animLvl val="lvl"/>
          <dgm:resizeHandles val="exact"/>
        </dgm:presLayoutVars>
      </dgm:prSet>
      <dgm:spPr/>
    </dgm:pt>
    <dgm:pt modelId="{1A44FD3C-9DD3-4D55-900E-428BB8EFAEF9}" type="pres">
      <dgm:prSet presAssocID="{419E1E42-F266-4970-8DD7-A2CA2DA7C38D}" presName="parentText" presStyleLbl="node1" presStyleIdx="0" presStyleCnt="2">
        <dgm:presLayoutVars>
          <dgm:chMax val="0"/>
          <dgm:bulletEnabled val="1"/>
        </dgm:presLayoutVars>
      </dgm:prSet>
      <dgm:spPr/>
    </dgm:pt>
    <dgm:pt modelId="{581999A0-8365-42D4-B36D-1619F0ECB97C}" type="pres">
      <dgm:prSet presAssocID="{E0CF43A8-CE2B-4A38-899F-E2C45D9A3270}" presName="spacer" presStyleCnt="0"/>
      <dgm:spPr/>
    </dgm:pt>
    <dgm:pt modelId="{5B5507D2-94C9-46CB-A9F9-D0F0FED0C309}" type="pres">
      <dgm:prSet presAssocID="{B41BED91-3F69-49F0-A1DD-38EB80A5D33B}" presName="parentText" presStyleLbl="node1" presStyleIdx="1" presStyleCnt="2">
        <dgm:presLayoutVars>
          <dgm:chMax val="0"/>
          <dgm:bulletEnabled val="1"/>
        </dgm:presLayoutVars>
      </dgm:prSet>
      <dgm:spPr/>
    </dgm:pt>
  </dgm:ptLst>
  <dgm:cxnLst>
    <dgm:cxn modelId="{CB724B15-36F6-4F5E-BC16-894BB6923CF1}" srcId="{9EA49FEA-E9C6-45FC-BB23-85AA07DA4946}" destId="{419E1E42-F266-4970-8DD7-A2CA2DA7C38D}" srcOrd="0" destOrd="0" parTransId="{CDA3444E-03E7-4E81-B433-6B51960FD089}" sibTransId="{E0CF43A8-CE2B-4A38-899F-E2C45D9A3270}"/>
    <dgm:cxn modelId="{962F8741-972C-442B-B655-55E2E8373485}" type="presOf" srcId="{9EA49FEA-E9C6-45FC-BB23-85AA07DA4946}" destId="{56D6F51A-0FB3-4BDA-BA48-A8E4ADA65DFB}" srcOrd="0" destOrd="0" presId="urn:microsoft.com/office/officeart/2005/8/layout/vList2"/>
    <dgm:cxn modelId="{BD3AA8A8-A5BB-4BE3-94DB-46BE8796925E}" srcId="{9EA49FEA-E9C6-45FC-BB23-85AA07DA4946}" destId="{B41BED91-3F69-49F0-A1DD-38EB80A5D33B}" srcOrd="1" destOrd="0" parTransId="{C732B888-EC6F-4F17-8B19-3CF42362DEE6}" sibTransId="{252BCFA3-80AD-4D36-A99D-E9C3C88D74C9}"/>
    <dgm:cxn modelId="{4B592AEA-17EF-4DAE-AB75-CB4A922DA1F7}" type="presOf" srcId="{419E1E42-F266-4970-8DD7-A2CA2DA7C38D}" destId="{1A44FD3C-9DD3-4D55-900E-428BB8EFAEF9}" srcOrd="0" destOrd="0" presId="urn:microsoft.com/office/officeart/2005/8/layout/vList2"/>
    <dgm:cxn modelId="{07EC36FE-5137-46F7-8F9D-9422A98A2524}" type="presOf" srcId="{B41BED91-3F69-49F0-A1DD-38EB80A5D33B}" destId="{5B5507D2-94C9-46CB-A9F9-D0F0FED0C309}" srcOrd="0" destOrd="0" presId="urn:microsoft.com/office/officeart/2005/8/layout/vList2"/>
    <dgm:cxn modelId="{A851F905-85F1-442C-A41C-EB509162953E}" type="presParOf" srcId="{56D6F51A-0FB3-4BDA-BA48-A8E4ADA65DFB}" destId="{1A44FD3C-9DD3-4D55-900E-428BB8EFAEF9}" srcOrd="0" destOrd="0" presId="urn:microsoft.com/office/officeart/2005/8/layout/vList2"/>
    <dgm:cxn modelId="{84ABCB31-9596-4259-9BA6-ECAEE7157B97}" type="presParOf" srcId="{56D6F51A-0FB3-4BDA-BA48-A8E4ADA65DFB}" destId="{581999A0-8365-42D4-B36D-1619F0ECB97C}" srcOrd="1" destOrd="0" presId="urn:microsoft.com/office/officeart/2005/8/layout/vList2"/>
    <dgm:cxn modelId="{AE7ABB36-1AC9-43B9-9FA9-1D459B2BA65E}" type="presParOf" srcId="{56D6F51A-0FB3-4BDA-BA48-A8E4ADA65DFB}" destId="{5B5507D2-94C9-46CB-A9F9-D0F0FED0C30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81DA8-6863-45FF-9E2A-F051999A6FB3}">
      <dsp:nvSpPr>
        <dsp:cNvPr id="0" name=""/>
        <dsp:cNvSpPr/>
      </dsp:nvSpPr>
      <dsp:spPr>
        <a:xfrm>
          <a:off x="0" y="0"/>
          <a:ext cx="8391763" cy="170886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Join forces with others! Work with other specialties or the state medical association to </a:t>
          </a:r>
          <a:r>
            <a:rPr lang="en-US" sz="2300" b="0" i="0" kern="1200" dirty="0"/>
            <a:t>enhance reach and influence.</a:t>
          </a:r>
          <a:endParaRPr lang="en-US" sz="2300" kern="1200" dirty="0"/>
        </a:p>
      </dsp:txBody>
      <dsp:txXfrm>
        <a:off x="50051" y="50051"/>
        <a:ext cx="6625522" cy="1608759"/>
      </dsp:txXfrm>
    </dsp:sp>
    <dsp:sp modelId="{645062E7-B74C-4C2D-A52C-CF6DAF48D283}">
      <dsp:nvSpPr>
        <dsp:cNvPr id="0" name=""/>
        <dsp:cNvSpPr/>
      </dsp:nvSpPr>
      <dsp:spPr>
        <a:xfrm>
          <a:off x="1480899" y="2088607"/>
          <a:ext cx="8391763" cy="1708861"/>
        </a:xfrm>
        <a:prstGeom prst="roundRect">
          <a:avLst>
            <a:gd name="adj" fmla="val 10000"/>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i="0" kern="1200" dirty="0"/>
            <a:t>Strength in numbers elevates your voice and message!</a:t>
          </a:r>
        </a:p>
        <a:p>
          <a:pPr marL="0" lvl="0" indent="0" algn="l" defTabSz="1022350">
            <a:lnSpc>
              <a:spcPct val="90000"/>
            </a:lnSpc>
            <a:spcBef>
              <a:spcPct val="0"/>
            </a:spcBef>
            <a:spcAft>
              <a:spcPct val="35000"/>
            </a:spcAft>
            <a:buNone/>
          </a:pPr>
          <a:r>
            <a:rPr lang="en-US" sz="2300" b="0" i="0" kern="1200" dirty="0"/>
            <a:t>Wear </a:t>
          </a:r>
          <a:r>
            <a:rPr lang="en-US" sz="2300" kern="1200" dirty="0"/>
            <a:t>white coats to make a big visual impact. </a:t>
          </a:r>
        </a:p>
      </dsp:txBody>
      <dsp:txXfrm>
        <a:off x="1530950" y="2138658"/>
        <a:ext cx="5700002" cy="1608759"/>
      </dsp:txXfrm>
    </dsp:sp>
    <dsp:sp modelId="{557E8CDE-A9A5-4A6D-B0C0-5288C3BD2467}">
      <dsp:nvSpPr>
        <dsp:cNvPr id="0" name=""/>
        <dsp:cNvSpPr/>
      </dsp:nvSpPr>
      <dsp:spPr>
        <a:xfrm>
          <a:off x="7281003" y="1343354"/>
          <a:ext cx="1110759" cy="1110759"/>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30924" y="1343354"/>
        <a:ext cx="610917" cy="835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DDAE6-8B0E-4683-98A2-DF950FA346CE}">
      <dsp:nvSpPr>
        <dsp:cNvPr id="0" name=""/>
        <dsp:cNvSpPr/>
      </dsp:nvSpPr>
      <dsp:spPr>
        <a:xfrm>
          <a:off x="0" y="632"/>
          <a:ext cx="6451943" cy="148096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0C976E-3CD4-4457-A6D7-62B19F98321A}">
      <dsp:nvSpPr>
        <dsp:cNvPr id="0" name=""/>
        <dsp:cNvSpPr/>
      </dsp:nvSpPr>
      <dsp:spPr>
        <a:xfrm>
          <a:off x="447992" y="333850"/>
          <a:ext cx="814531" cy="814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EBB421-6AEA-4F83-ADA0-CBF1B2428B26}">
      <dsp:nvSpPr>
        <dsp:cNvPr id="0" name=""/>
        <dsp:cNvSpPr/>
      </dsp:nvSpPr>
      <dsp:spPr>
        <a:xfrm>
          <a:off x="1710516" y="632"/>
          <a:ext cx="4741426" cy="148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36" tIns="156736" rIns="156736" bIns="156736" numCol="1" spcCol="1270" anchor="ctr" anchorCtr="0">
          <a:noAutofit/>
        </a:bodyPr>
        <a:lstStyle/>
        <a:p>
          <a:pPr marL="0" lvl="0" indent="0" algn="l" defTabSz="622300">
            <a:lnSpc>
              <a:spcPct val="100000"/>
            </a:lnSpc>
            <a:spcBef>
              <a:spcPct val="0"/>
            </a:spcBef>
            <a:spcAft>
              <a:spcPct val="35000"/>
            </a:spcAft>
            <a:buNone/>
          </a:pPr>
          <a:r>
            <a:rPr lang="en-US" sz="1400" b="1" i="0" kern="1200" dirty="0"/>
            <a:t>Host an Issue Review Session:</a:t>
          </a:r>
          <a:r>
            <a:rPr lang="en-US" sz="1400" b="0" i="0" kern="1200" dirty="0"/>
            <a:t> </a:t>
          </a:r>
        </a:p>
        <a:p>
          <a:pPr marL="0" lvl="0" indent="0" algn="l" defTabSz="622300">
            <a:lnSpc>
              <a:spcPct val="100000"/>
            </a:lnSpc>
            <a:spcBef>
              <a:spcPct val="0"/>
            </a:spcBef>
            <a:spcAft>
              <a:spcPct val="35000"/>
            </a:spcAft>
            <a:buNone/>
          </a:pPr>
          <a:r>
            <a:rPr lang="en-US" sz="1400" b="0" i="0" kern="1200" dirty="0"/>
            <a:t>Brief participants on key issues to be discussed.</a:t>
          </a:r>
        </a:p>
        <a:p>
          <a:pPr marL="0" lvl="0" indent="0" algn="l" defTabSz="622300">
            <a:lnSpc>
              <a:spcPct val="100000"/>
            </a:lnSpc>
            <a:spcBef>
              <a:spcPct val="0"/>
            </a:spcBef>
            <a:spcAft>
              <a:spcPct val="35000"/>
            </a:spcAft>
            <a:buNone/>
          </a:pPr>
          <a:r>
            <a:rPr lang="en-US" sz="1400" b="0" i="0" kern="1200" dirty="0"/>
            <a:t>Utilize data and personal stories to highlight the importance of issues.</a:t>
          </a:r>
          <a:endParaRPr lang="en-US" sz="1400" kern="1200" dirty="0"/>
        </a:p>
      </dsp:txBody>
      <dsp:txXfrm>
        <a:off x="1710516" y="632"/>
        <a:ext cx="4741426" cy="1480966"/>
      </dsp:txXfrm>
    </dsp:sp>
    <dsp:sp modelId="{5F786D2D-21CF-4BEC-A6F7-80E1B4A5A359}">
      <dsp:nvSpPr>
        <dsp:cNvPr id="0" name=""/>
        <dsp:cNvSpPr/>
      </dsp:nvSpPr>
      <dsp:spPr>
        <a:xfrm>
          <a:off x="0" y="1851840"/>
          <a:ext cx="6451943" cy="148096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BB4E09-6AD1-4CC0-B007-358FE8EC8352}">
      <dsp:nvSpPr>
        <dsp:cNvPr id="0" name=""/>
        <dsp:cNvSpPr/>
      </dsp:nvSpPr>
      <dsp:spPr>
        <a:xfrm>
          <a:off x="447992" y="2185058"/>
          <a:ext cx="814531" cy="814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8B4826-DBF2-4D40-AB40-484AF16FBE97}">
      <dsp:nvSpPr>
        <dsp:cNvPr id="0" name=""/>
        <dsp:cNvSpPr/>
      </dsp:nvSpPr>
      <dsp:spPr>
        <a:xfrm>
          <a:off x="1710516" y="1851840"/>
          <a:ext cx="4741426" cy="148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36" tIns="156736" rIns="156736" bIns="156736" numCol="1" spcCol="1270" anchor="ctr" anchorCtr="0">
          <a:noAutofit/>
        </a:bodyPr>
        <a:lstStyle/>
        <a:p>
          <a:pPr marL="0" lvl="0" indent="0" algn="l" defTabSz="622300">
            <a:lnSpc>
              <a:spcPct val="100000"/>
            </a:lnSpc>
            <a:spcBef>
              <a:spcPct val="0"/>
            </a:spcBef>
            <a:spcAft>
              <a:spcPct val="35000"/>
            </a:spcAft>
            <a:buNone/>
          </a:pPr>
          <a:r>
            <a:rPr lang="en-US" sz="1400" b="1" kern="1200" dirty="0"/>
            <a:t>Invite legislators to speak</a:t>
          </a:r>
        </a:p>
        <a:p>
          <a:pPr marL="0" lvl="0" indent="0" algn="l" defTabSz="622300">
            <a:lnSpc>
              <a:spcPct val="100000"/>
            </a:lnSpc>
            <a:spcBef>
              <a:spcPct val="0"/>
            </a:spcBef>
            <a:spcAft>
              <a:spcPct val="35000"/>
            </a:spcAft>
            <a:buNone/>
          </a:pPr>
          <a:r>
            <a:rPr lang="en-US" sz="1400" kern="1200" dirty="0"/>
            <a:t>Reach out to legislators to address the group. Make sure to contact any physicians in office. </a:t>
          </a:r>
        </a:p>
      </dsp:txBody>
      <dsp:txXfrm>
        <a:off x="1710516" y="1851840"/>
        <a:ext cx="4741426" cy="1480966"/>
      </dsp:txXfrm>
    </dsp:sp>
    <dsp:sp modelId="{66BAD1DD-75B5-4403-8BD0-B2C72C0C3810}">
      <dsp:nvSpPr>
        <dsp:cNvPr id="0" name=""/>
        <dsp:cNvSpPr/>
      </dsp:nvSpPr>
      <dsp:spPr>
        <a:xfrm>
          <a:off x="0" y="3703048"/>
          <a:ext cx="6451943" cy="148096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5151BF-C356-434B-9339-AD1B857622BB}">
      <dsp:nvSpPr>
        <dsp:cNvPr id="0" name=""/>
        <dsp:cNvSpPr/>
      </dsp:nvSpPr>
      <dsp:spPr>
        <a:xfrm>
          <a:off x="447992" y="4036266"/>
          <a:ext cx="814531" cy="8145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5AE647-39C7-42E1-AD33-948446D711EA}">
      <dsp:nvSpPr>
        <dsp:cNvPr id="0" name=""/>
        <dsp:cNvSpPr/>
      </dsp:nvSpPr>
      <dsp:spPr>
        <a:xfrm>
          <a:off x="1710516" y="3703048"/>
          <a:ext cx="4741426" cy="1480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736" tIns="156736" rIns="156736" bIns="156736" numCol="1" spcCol="1270" anchor="ctr" anchorCtr="0">
          <a:noAutofit/>
        </a:bodyPr>
        <a:lstStyle/>
        <a:p>
          <a:pPr marL="0" lvl="0" indent="0" algn="l" defTabSz="622300">
            <a:lnSpc>
              <a:spcPct val="100000"/>
            </a:lnSpc>
            <a:spcBef>
              <a:spcPct val="0"/>
            </a:spcBef>
            <a:spcAft>
              <a:spcPct val="35000"/>
            </a:spcAft>
            <a:buNone/>
          </a:pPr>
          <a:r>
            <a:rPr lang="en-US" sz="1400" b="1" kern="1200" dirty="0"/>
            <a:t>Give advocacy tips to help them convey the message. </a:t>
          </a:r>
        </a:p>
        <a:p>
          <a:pPr marL="0" lvl="0" indent="0" algn="l" defTabSz="622300">
            <a:lnSpc>
              <a:spcPct val="100000"/>
            </a:lnSpc>
            <a:spcBef>
              <a:spcPct val="0"/>
            </a:spcBef>
            <a:spcAft>
              <a:spcPct val="35000"/>
            </a:spcAft>
            <a:buNone/>
          </a:pPr>
          <a:r>
            <a:rPr lang="en-US" sz="1400" b="0" i="0" kern="1200" dirty="0"/>
            <a:t>Share effective communication strategies and personal anecdotes.</a:t>
          </a:r>
        </a:p>
        <a:p>
          <a:pPr marL="0" lvl="0" indent="0" algn="l" defTabSz="622300">
            <a:lnSpc>
              <a:spcPct val="100000"/>
            </a:lnSpc>
            <a:spcBef>
              <a:spcPct val="0"/>
            </a:spcBef>
            <a:spcAft>
              <a:spcPct val="35000"/>
            </a:spcAft>
            <a:buNone/>
          </a:pPr>
          <a:r>
            <a:rPr lang="en-US" sz="1400" b="0" i="0" kern="1200" dirty="0"/>
            <a:t>Emphasize being concise, clear, and passionate.</a:t>
          </a:r>
          <a:endParaRPr lang="en-US" sz="1400" kern="1200" dirty="0"/>
        </a:p>
      </dsp:txBody>
      <dsp:txXfrm>
        <a:off x="1710516" y="3703048"/>
        <a:ext cx="4741426" cy="1480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88DFB-11F5-4B4E-AB75-DDA46F9CDF65}">
      <dsp:nvSpPr>
        <dsp:cNvPr id="0" name=""/>
        <dsp:cNvSpPr/>
      </dsp:nvSpPr>
      <dsp:spPr>
        <a:xfrm>
          <a:off x="0" y="40103"/>
          <a:ext cx="6451943" cy="21621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Creating Teams:</a:t>
          </a:r>
          <a:r>
            <a:rPr lang="en-US" sz="2200" b="0" i="0" kern="1200" dirty="0"/>
            <a:t> </a:t>
          </a:r>
        </a:p>
        <a:p>
          <a:pPr marL="0" lvl="0" indent="0" algn="l" defTabSz="977900">
            <a:lnSpc>
              <a:spcPct val="90000"/>
            </a:lnSpc>
            <a:spcBef>
              <a:spcPct val="0"/>
            </a:spcBef>
            <a:spcAft>
              <a:spcPct val="35000"/>
            </a:spcAft>
            <a:buFont typeface="Arial" panose="020B0604020202020204" pitchFamily="34" charset="0"/>
            <a:buNone/>
          </a:pPr>
          <a:r>
            <a:rPr lang="en-US" sz="2200" b="0" i="0" kern="1200" dirty="0"/>
            <a:t>Organize participants into small teams to work together during visits.</a:t>
          </a:r>
        </a:p>
        <a:p>
          <a:pPr marL="0" lvl="0" indent="0" algn="l" defTabSz="977900">
            <a:lnSpc>
              <a:spcPct val="90000"/>
            </a:lnSpc>
            <a:spcBef>
              <a:spcPct val="0"/>
            </a:spcBef>
            <a:spcAft>
              <a:spcPct val="35000"/>
            </a:spcAft>
            <a:buFont typeface="Arial" panose="020B0604020202020204" pitchFamily="34" charset="0"/>
            <a:buNone/>
          </a:pPr>
          <a:r>
            <a:rPr lang="en-US" sz="2200" b="0" i="0" kern="1200" dirty="0"/>
            <a:t>Mix experienced advocates with first timers to guide and support.</a:t>
          </a:r>
          <a:endParaRPr lang="en-US" sz="2200" kern="1200" dirty="0"/>
        </a:p>
      </dsp:txBody>
      <dsp:txXfrm>
        <a:off x="105548" y="145651"/>
        <a:ext cx="6240847" cy="1951064"/>
      </dsp:txXfrm>
    </dsp:sp>
    <dsp:sp modelId="{47A427BA-F51E-4113-83B6-CE029B25CE89}">
      <dsp:nvSpPr>
        <dsp:cNvPr id="0" name=""/>
        <dsp:cNvSpPr/>
      </dsp:nvSpPr>
      <dsp:spPr>
        <a:xfrm>
          <a:off x="0" y="2265623"/>
          <a:ext cx="6451943" cy="2162160"/>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Encouraging Inclusion:</a:t>
          </a:r>
          <a:r>
            <a:rPr lang="en-US" sz="2200" b="0" i="0" kern="1200" dirty="0"/>
            <a:t> </a:t>
          </a:r>
        </a:p>
        <a:p>
          <a:pPr marL="0" lvl="0" indent="0" algn="l" defTabSz="977900">
            <a:lnSpc>
              <a:spcPct val="90000"/>
            </a:lnSpc>
            <a:spcBef>
              <a:spcPct val="0"/>
            </a:spcBef>
            <a:spcAft>
              <a:spcPct val="35000"/>
            </a:spcAft>
            <a:buFont typeface="Arial" panose="020B0604020202020204" pitchFamily="34" charset="0"/>
            <a:buNone/>
          </a:pPr>
          <a:r>
            <a:rPr lang="en-US" sz="2200" b="0" i="0" kern="1200" dirty="0"/>
            <a:t>Provide roles for residents/students to help build their confidence.</a:t>
          </a:r>
        </a:p>
        <a:p>
          <a:pPr marL="0" lvl="0" indent="0" algn="l" defTabSz="977900">
            <a:lnSpc>
              <a:spcPct val="90000"/>
            </a:lnSpc>
            <a:spcBef>
              <a:spcPct val="0"/>
            </a:spcBef>
            <a:spcAft>
              <a:spcPct val="35000"/>
            </a:spcAft>
            <a:buFont typeface="Arial" panose="020B0604020202020204" pitchFamily="34" charset="0"/>
            <a:buNone/>
          </a:pPr>
          <a:r>
            <a:rPr lang="en-US" sz="2200" b="0" i="0" kern="1200" dirty="0"/>
            <a:t>Empower every voice to feel valued within their teams.</a:t>
          </a:r>
          <a:endParaRPr lang="en-US" sz="2200" kern="1200" dirty="0"/>
        </a:p>
      </dsp:txBody>
      <dsp:txXfrm>
        <a:off x="105548" y="2371171"/>
        <a:ext cx="6240847" cy="19510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5FFA6-07D4-405E-B599-7DFC11A921C1}">
      <dsp:nvSpPr>
        <dsp:cNvPr id="0" name=""/>
        <dsp:cNvSpPr/>
      </dsp:nvSpPr>
      <dsp:spPr>
        <a:xfrm>
          <a:off x="0" y="153323"/>
          <a:ext cx="6451943" cy="57563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a:t>Pros of Scheduling Visits:</a:t>
          </a:r>
          <a:r>
            <a:rPr lang="en-US" sz="2400" b="0" i="0" kern="1200"/>
            <a:t> </a:t>
          </a:r>
          <a:endParaRPr lang="en-US" sz="2400" kern="1200"/>
        </a:p>
      </dsp:txBody>
      <dsp:txXfrm>
        <a:off x="28100" y="181423"/>
        <a:ext cx="6395743" cy="519439"/>
      </dsp:txXfrm>
    </dsp:sp>
    <dsp:sp modelId="{3F74C1CC-7443-4E4F-9364-EFC70610FA70}">
      <dsp:nvSpPr>
        <dsp:cNvPr id="0" name=""/>
        <dsp:cNvSpPr/>
      </dsp:nvSpPr>
      <dsp:spPr>
        <a:xfrm>
          <a:off x="0" y="728963"/>
          <a:ext cx="645194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dirty="0"/>
            <a:t>Ensures that participants meet with the appropriate legislators.</a:t>
          </a:r>
          <a:endParaRPr lang="en-US" sz="1900" kern="1200" dirty="0"/>
        </a:p>
        <a:p>
          <a:pPr marL="171450" lvl="1" indent="-171450" algn="l" defTabSz="844550">
            <a:lnSpc>
              <a:spcPct val="90000"/>
            </a:lnSpc>
            <a:spcBef>
              <a:spcPct val="0"/>
            </a:spcBef>
            <a:spcAft>
              <a:spcPct val="20000"/>
            </a:spcAft>
            <a:buChar char="•"/>
          </a:pPr>
          <a:r>
            <a:rPr lang="en-US" sz="1900" b="0" i="0" kern="1200"/>
            <a:t>Helps to maximize time and prepare for discussions.</a:t>
          </a:r>
          <a:endParaRPr lang="en-US" sz="1900" kern="1200"/>
        </a:p>
      </dsp:txBody>
      <dsp:txXfrm>
        <a:off x="0" y="728963"/>
        <a:ext cx="6451943" cy="919080"/>
      </dsp:txXfrm>
    </dsp:sp>
    <dsp:sp modelId="{BA0984F9-C77D-48D0-94DE-A52A0F387DA1}">
      <dsp:nvSpPr>
        <dsp:cNvPr id="0" name=""/>
        <dsp:cNvSpPr/>
      </dsp:nvSpPr>
      <dsp:spPr>
        <a:xfrm>
          <a:off x="0" y="1648043"/>
          <a:ext cx="6451943" cy="575639"/>
        </a:xfrm>
        <a:prstGeom prst="roundRect">
          <a:avLst/>
        </a:prstGeom>
        <a:solidFill>
          <a:schemeClr val="accent2">
            <a:hueOff val="-661686"/>
            <a:satOff val="746"/>
            <a:lumOff val="176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a:t>Cons of Scheduling Visits:</a:t>
          </a:r>
          <a:r>
            <a:rPr lang="en-US" sz="2400" b="0" i="0" kern="1200"/>
            <a:t> </a:t>
          </a:r>
          <a:endParaRPr lang="en-US" sz="2400" kern="1200"/>
        </a:p>
      </dsp:txBody>
      <dsp:txXfrm>
        <a:off x="28100" y="1676143"/>
        <a:ext cx="6395743" cy="519439"/>
      </dsp:txXfrm>
    </dsp:sp>
    <dsp:sp modelId="{6015FF18-5E1A-49BA-B0A8-7A9517DFCC83}">
      <dsp:nvSpPr>
        <dsp:cNvPr id="0" name=""/>
        <dsp:cNvSpPr/>
      </dsp:nvSpPr>
      <dsp:spPr>
        <a:xfrm>
          <a:off x="0" y="2223683"/>
          <a:ext cx="6451943"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May limit spontaneous interactions that can foster connections.</a:t>
          </a:r>
          <a:endParaRPr lang="en-US" sz="1900" kern="1200"/>
        </a:p>
        <a:p>
          <a:pPr marL="171450" lvl="1" indent="-171450" algn="l" defTabSz="844550">
            <a:lnSpc>
              <a:spcPct val="90000"/>
            </a:lnSpc>
            <a:spcBef>
              <a:spcPct val="0"/>
            </a:spcBef>
            <a:spcAft>
              <a:spcPct val="20000"/>
            </a:spcAft>
            <a:buChar char="•"/>
          </a:pPr>
          <a:r>
            <a:rPr lang="en-US" sz="1900" b="0" i="0" kern="1200"/>
            <a:t>Legislators may be busy or unavailable at scheduled times.</a:t>
          </a:r>
          <a:endParaRPr lang="en-US" sz="1900" kern="1200"/>
        </a:p>
      </dsp:txBody>
      <dsp:txXfrm>
        <a:off x="0" y="2223683"/>
        <a:ext cx="6451943" cy="919080"/>
      </dsp:txXfrm>
    </dsp:sp>
    <dsp:sp modelId="{C7E85B11-ABC1-40C2-BDAC-0DFA035D602E}">
      <dsp:nvSpPr>
        <dsp:cNvPr id="0" name=""/>
        <dsp:cNvSpPr/>
      </dsp:nvSpPr>
      <dsp:spPr>
        <a:xfrm>
          <a:off x="0" y="3142763"/>
          <a:ext cx="6451943" cy="575639"/>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a:t>Best Practice:</a:t>
          </a:r>
          <a:r>
            <a:rPr lang="en-US" sz="2400" b="0" i="0" kern="1200"/>
            <a:t> </a:t>
          </a:r>
          <a:endParaRPr lang="en-US" sz="2400" kern="1200"/>
        </a:p>
      </dsp:txBody>
      <dsp:txXfrm>
        <a:off x="28100" y="3170863"/>
        <a:ext cx="6395743" cy="519439"/>
      </dsp:txXfrm>
    </dsp:sp>
    <dsp:sp modelId="{A25C4E13-42B2-479F-9F36-5CD4749F4E1C}">
      <dsp:nvSpPr>
        <dsp:cNvPr id="0" name=""/>
        <dsp:cNvSpPr/>
      </dsp:nvSpPr>
      <dsp:spPr>
        <a:xfrm>
          <a:off x="0" y="3718403"/>
          <a:ext cx="6451943"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9"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a:t>Have a flexible approach - prioritize key meetings and allow for walk-ins where possible.</a:t>
          </a:r>
          <a:endParaRPr lang="en-US" sz="1900" kern="1200"/>
        </a:p>
      </dsp:txBody>
      <dsp:txXfrm>
        <a:off x="0" y="3718403"/>
        <a:ext cx="6451943" cy="596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4FD3C-9DD3-4D55-900E-428BB8EFAEF9}">
      <dsp:nvSpPr>
        <dsp:cNvPr id="0" name=""/>
        <dsp:cNvSpPr/>
      </dsp:nvSpPr>
      <dsp:spPr>
        <a:xfrm>
          <a:off x="0" y="21473"/>
          <a:ext cx="6451943" cy="2175030"/>
        </a:xfrm>
        <a:prstGeom prst="roundRect">
          <a:avLst/>
        </a:prstGeom>
        <a:solidFill>
          <a:schemeClr val="accent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dirty="0"/>
            <a:t>Creating Effective Handouts:</a:t>
          </a:r>
          <a:r>
            <a:rPr lang="en-US" sz="2600" b="0" i="0" kern="1200" dirty="0"/>
            <a:t> </a:t>
          </a:r>
        </a:p>
        <a:p>
          <a:pPr marL="0" lvl="0" indent="0" algn="l" defTabSz="1155700">
            <a:lnSpc>
              <a:spcPct val="90000"/>
            </a:lnSpc>
            <a:spcBef>
              <a:spcPct val="0"/>
            </a:spcBef>
            <a:spcAft>
              <a:spcPct val="35000"/>
            </a:spcAft>
            <a:buFont typeface="Arial" panose="020B0604020202020204" pitchFamily="34" charset="0"/>
            <a:buNone/>
          </a:pPr>
          <a:r>
            <a:rPr lang="en-US" sz="2600" b="0" i="0" kern="1200" dirty="0"/>
            <a:t>Summarize key issues, proposed legislation, and calls to action.</a:t>
          </a:r>
        </a:p>
      </dsp:txBody>
      <dsp:txXfrm>
        <a:off x="106176" y="127649"/>
        <a:ext cx="6239591" cy="1962678"/>
      </dsp:txXfrm>
    </dsp:sp>
    <dsp:sp modelId="{5B5507D2-94C9-46CB-A9F9-D0F0FED0C309}">
      <dsp:nvSpPr>
        <dsp:cNvPr id="0" name=""/>
        <dsp:cNvSpPr/>
      </dsp:nvSpPr>
      <dsp:spPr>
        <a:xfrm>
          <a:off x="0" y="2271383"/>
          <a:ext cx="6451943" cy="2175030"/>
        </a:xfrm>
        <a:prstGeom prst="roundRect">
          <a:avLst/>
        </a:prstGeom>
        <a:solidFill>
          <a:schemeClr val="accent3"/>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i="0" kern="1200" dirty="0"/>
            <a:t>Visuals and Resources:</a:t>
          </a:r>
          <a:r>
            <a:rPr lang="en-US" sz="2600" b="0" i="0" kern="1200" dirty="0"/>
            <a:t> </a:t>
          </a:r>
        </a:p>
        <a:p>
          <a:pPr marL="0" lvl="0" indent="0" algn="l" defTabSz="1155700">
            <a:lnSpc>
              <a:spcPct val="90000"/>
            </a:lnSpc>
            <a:spcBef>
              <a:spcPct val="0"/>
            </a:spcBef>
            <a:spcAft>
              <a:spcPct val="35000"/>
            </a:spcAft>
            <a:buFont typeface="Arial" panose="020B0604020202020204" pitchFamily="34" charset="0"/>
            <a:buNone/>
          </a:pPr>
          <a:r>
            <a:rPr lang="en-US" sz="2600" b="0" i="0" kern="1200" dirty="0"/>
            <a:t>Use visuals like charts/graphs to illustrate key points.</a:t>
          </a:r>
        </a:p>
        <a:p>
          <a:pPr marL="0" lvl="0" indent="0" algn="l" defTabSz="1155700">
            <a:lnSpc>
              <a:spcPct val="90000"/>
            </a:lnSpc>
            <a:spcBef>
              <a:spcPct val="0"/>
            </a:spcBef>
            <a:spcAft>
              <a:spcPct val="35000"/>
            </a:spcAft>
            <a:buFont typeface="Arial" panose="020B0604020202020204" pitchFamily="34" charset="0"/>
            <a:buNone/>
          </a:pPr>
          <a:r>
            <a:rPr lang="en-US" sz="2600" b="0" i="0" kern="1200" dirty="0"/>
            <a:t>Include contact information for follow-up.</a:t>
          </a:r>
          <a:endParaRPr lang="en-US" sz="2600" kern="1200" dirty="0"/>
        </a:p>
      </dsp:txBody>
      <dsp:txXfrm>
        <a:off x="106176" y="2377559"/>
        <a:ext cx="6239591" cy="196267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8EFFC-419E-4A1F-8649-66D3A73220F9}"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AEB85-E11F-4749-AA8D-72A0D71FF859}" type="slidenum">
              <a:rPr lang="en-US" smtClean="0"/>
              <a:t>‹#›</a:t>
            </a:fld>
            <a:endParaRPr lang="en-US"/>
          </a:p>
        </p:txBody>
      </p:sp>
    </p:spTree>
    <p:extLst>
      <p:ext uri="{BB962C8B-B14F-4D97-AF65-F5344CB8AC3E}">
        <p14:creationId xmlns:p14="http://schemas.microsoft.com/office/powerpoint/2010/main" val="12865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EARLY so that residency programs, medical schools and working colleagues can arrange their schedule.  Try and anticipate what the legislators are doing. </a:t>
            </a:r>
          </a:p>
          <a:p>
            <a:r>
              <a:rPr lang="en-US" dirty="0"/>
              <a:t>Use a carrot to try get people interested. </a:t>
            </a:r>
          </a:p>
          <a:p>
            <a:r>
              <a:rPr lang="en-US" dirty="0"/>
              <a:t>Engage your HPPC and decide on your issues</a:t>
            </a:r>
          </a:p>
          <a:p>
            <a:r>
              <a:rPr lang="en-US" dirty="0"/>
              <a:t>Send out invite for people to put on their </a:t>
            </a:r>
            <a:r>
              <a:rPr lang="en-US"/>
              <a:t>calanders</a:t>
            </a:r>
            <a:endParaRPr lang="en-US" dirty="0"/>
          </a:p>
        </p:txBody>
      </p:sp>
      <p:sp>
        <p:nvSpPr>
          <p:cNvPr id="4" name="Slide Number Placeholder 3"/>
          <p:cNvSpPr>
            <a:spLocks noGrp="1"/>
          </p:cNvSpPr>
          <p:nvPr>
            <p:ph type="sldNum" sz="quarter" idx="5"/>
          </p:nvPr>
        </p:nvSpPr>
        <p:spPr/>
        <p:txBody>
          <a:bodyPr/>
          <a:lstStyle/>
          <a:p>
            <a:fld id="{243AEB85-E11F-4749-AA8D-72A0D71FF859}" type="slidenum">
              <a:rPr lang="en-US" smtClean="0"/>
              <a:t>2</a:t>
            </a:fld>
            <a:endParaRPr lang="en-US"/>
          </a:p>
        </p:txBody>
      </p:sp>
    </p:spTree>
    <p:extLst>
      <p:ext uri="{BB962C8B-B14F-4D97-AF65-F5344CB8AC3E}">
        <p14:creationId xmlns:p14="http://schemas.microsoft.com/office/powerpoint/2010/main" val="24748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Partnering with local chapters that may have similar issues. </a:t>
            </a:r>
            <a:r>
              <a:rPr lang="en-US" dirty="0" err="1"/>
              <a:t>Eg</a:t>
            </a:r>
            <a:r>
              <a:rPr lang="en-US" dirty="0"/>
              <a:t> we partner with MOCEP (MO College Emergency Physicians) not only to have increased numbers but to also use their resources.  MOCPE does have a _lobbyist_ and she gave us an amazing presentation of behind the scenes and more insight into bills that are worth looking into that may already have traction.  Also, some insight into the state representatives and how they “lean”.   We also collaborated with MSMA and attended a webinar where they discussed bills that were on the floor that were important to them.  MSMA also has a legislative report that is very helpful if you have members that are also part of MSMA and can have that insight.  Use ACP advocacy toolkits</a:t>
            </a:r>
          </a:p>
        </p:txBody>
      </p:sp>
      <p:sp>
        <p:nvSpPr>
          <p:cNvPr id="4" name="Slide Number Placeholder 3"/>
          <p:cNvSpPr>
            <a:spLocks noGrp="1"/>
          </p:cNvSpPr>
          <p:nvPr>
            <p:ph type="sldNum" sz="quarter" idx="5"/>
          </p:nvPr>
        </p:nvSpPr>
        <p:spPr/>
        <p:txBody>
          <a:bodyPr/>
          <a:lstStyle/>
          <a:p>
            <a:fld id="{243AEB85-E11F-4749-AA8D-72A0D71FF859}" type="slidenum">
              <a:rPr lang="en-US" smtClean="0"/>
              <a:t>3</a:t>
            </a:fld>
            <a:endParaRPr lang="en-US"/>
          </a:p>
        </p:txBody>
      </p:sp>
    </p:spTree>
    <p:extLst>
      <p:ext uri="{BB962C8B-B14F-4D97-AF65-F5344CB8AC3E}">
        <p14:creationId xmlns:p14="http://schemas.microsoft.com/office/powerpoint/2010/main" val="417731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organized</a:t>
            </a:r>
          </a:p>
          <a:p>
            <a:pPr algn="l">
              <a:lnSpc>
                <a:spcPts val="2100"/>
              </a:lnSpc>
            </a:pPr>
            <a:r>
              <a:rPr lang="en-US" b="0" i="0" dirty="0">
                <a:solidFill>
                  <a:srgbClr val="1F1F1F"/>
                </a:solidFill>
                <a:effectLst/>
                <a:latin typeface="Google Sans"/>
              </a:rPr>
              <a:t>Speaking roles tomorrow</a:t>
            </a:r>
          </a:p>
          <a:p>
            <a:pPr algn="l" fontAlgn="b">
              <a:lnSpc>
                <a:spcPts val="1350"/>
              </a:lnSpc>
            </a:pPr>
            <a:r>
              <a:rPr lang="en-US" b="0" i="0" dirty="0">
                <a:solidFill>
                  <a:srgbClr val="222222"/>
                </a:solidFill>
                <a:effectLst/>
                <a:latin typeface="Google Sans"/>
              </a:rPr>
              <a:t>HPPC</a:t>
            </a:r>
          </a:p>
          <a:p>
            <a:pPr algn="l" fontAlgn="b">
              <a:lnSpc>
                <a:spcPts val="1350"/>
              </a:lnSpc>
            </a:pPr>
            <a:r>
              <a:rPr lang="en-US" b="0" i="0" dirty="0">
                <a:solidFill>
                  <a:srgbClr val="222222"/>
                </a:solidFill>
                <a:effectLst/>
                <a:latin typeface="Google Sans"/>
              </a:rPr>
              <a:t>Search for all messages with label HPPC</a:t>
            </a:r>
          </a:p>
          <a:p>
            <a:pPr algn="l" fontAlgn="b">
              <a:lnSpc>
                <a:spcPts val="1350"/>
              </a:lnSpc>
            </a:pPr>
            <a:r>
              <a:rPr lang="en-US" b="0" i="0" dirty="0">
                <a:solidFill>
                  <a:srgbClr val="222222"/>
                </a:solidFill>
                <a:effectLst/>
                <a:latin typeface="Google Sans"/>
              </a:rPr>
              <a:t>Remove label HPPC from this conversation</a:t>
            </a:r>
          </a:p>
          <a:p>
            <a:pPr algn="l" fontAlgn="t">
              <a:lnSpc>
                <a:spcPts val="1500"/>
              </a:lnSpc>
            </a:pPr>
            <a:r>
              <a:rPr lang="en-US" b="1" i="0" dirty="0">
                <a:solidFill>
                  <a:srgbClr val="1F1F1F"/>
                </a:solidFill>
                <a:effectLst/>
                <a:latin typeface="Google Sans"/>
              </a:rPr>
              <a:t>Missouri ACP</a:t>
            </a:r>
            <a:r>
              <a:rPr lang="en-US" b="1" i="0" dirty="0">
                <a:solidFill>
                  <a:srgbClr val="5F6368"/>
                </a:solidFill>
                <a:effectLst/>
                <a:latin typeface="Google Sans"/>
              </a:rPr>
              <a:t> </a:t>
            </a:r>
            <a:r>
              <a:rPr lang="en-US" b="1" i="0" dirty="0">
                <a:solidFill>
                  <a:srgbClr val="5E5E5E"/>
                </a:solidFill>
                <a:effectLst/>
                <a:latin typeface="Google Sans"/>
              </a:rPr>
              <a:t>&lt;acpmissouri@gmail.com&gt;</a:t>
            </a:r>
            <a:endParaRPr lang="en-US" b="1" i="0" dirty="0">
              <a:solidFill>
                <a:srgbClr val="5F6368"/>
              </a:solidFill>
              <a:effectLst/>
              <a:latin typeface="Google Sans"/>
            </a:endParaRPr>
          </a:p>
          <a:p>
            <a:pPr algn="r" fontAlgn="t">
              <a:lnSpc>
                <a:spcPts val="1500"/>
              </a:lnSpc>
            </a:pPr>
            <a:r>
              <a:rPr lang="en-US" b="0" i="0" dirty="0">
                <a:solidFill>
                  <a:srgbClr val="5E5E5E"/>
                </a:solidFill>
                <a:effectLst/>
                <a:latin typeface="Google Sans"/>
              </a:rPr>
              <a:t>Tue, Feb 27, 8:18 AM</a:t>
            </a:r>
            <a:endParaRPr lang="en-US" b="0" i="0" dirty="0">
              <a:solidFill>
                <a:srgbClr val="222222"/>
              </a:solidFill>
              <a:effectLst/>
              <a:latin typeface="Google Sans"/>
            </a:endParaRPr>
          </a:p>
          <a:p>
            <a:pPr algn="l">
              <a:lnSpc>
                <a:spcPts val="1500"/>
              </a:lnSpc>
            </a:pPr>
            <a:r>
              <a:rPr lang="en-US" b="0" i="0" dirty="0">
                <a:solidFill>
                  <a:srgbClr val="5E5E5E"/>
                </a:solidFill>
                <a:effectLst/>
                <a:latin typeface="Google Sans"/>
              </a:rPr>
              <a:t>to me, Joanne, Ernie</a:t>
            </a:r>
            <a:endParaRPr lang="en-US" b="0" i="0" dirty="0">
              <a:solidFill>
                <a:srgbClr val="222222"/>
              </a:solidFill>
              <a:effectLst/>
              <a:latin typeface="Google Sans"/>
            </a:endParaRPr>
          </a:p>
          <a:p>
            <a:pPr algn="l" rtl="0">
              <a:spcBef>
                <a:spcPts val="600"/>
              </a:spcBef>
            </a:pPr>
            <a:r>
              <a:rPr lang="en-US" b="0" i="0" dirty="0">
                <a:solidFill>
                  <a:srgbClr val="222222"/>
                </a:solidFill>
                <a:effectLst/>
                <a:latin typeface="Arial" panose="020B0604020202020204" pitchFamily="34" charset="0"/>
              </a:rPr>
              <a:t>The MOCEP lobbyist will be there tomorrow, and will talk about the session overall, and the bills they are working on (many overlap with ACP's priorities too). She likely will not mention the Gold Card Prior Auth issue because PA doesn't impact EDs (it does in the grand scheme of things with hospital admissions and boarding issues, but not directly). Would any of you be comfortable to talk about the Gold Card PA bill(s)?</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rtl="0">
              <a:spcBef>
                <a:spcPts val="600"/>
              </a:spcBef>
            </a:pPr>
            <a:r>
              <a:rPr lang="en-US" b="0" i="0" dirty="0">
                <a:solidFill>
                  <a:srgbClr val="222222"/>
                </a:solidFill>
                <a:effectLst/>
                <a:latin typeface="Arial" panose="020B0604020202020204" pitchFamily="34" charset="0"/>
              </a:rPr>
              <a:t>Dr. Fairchild and Dr. </a:t>
            </a:r>
            <a:r>
              <a:rPr lang="en-US" b="0" i="0" dirty="0" err="1">
                <a:solidFill>
                  <a:srgbClr val="222222"/>
                </a:solidFill>
                <a:effectLst/>
                <a:latin typeface="Arial" panose="020B0604020202020204" pitchFamily="34" charset="0"/>
              </a:rPr>
              <a:t>Bausano</a:t>
            </a:r>
            <a:r>
              <a:rPr lang="en-US" b="0" i="0" dirty="0">
                <a:solidFill>
                  <a:srgbClr val="222222"/>
                </a:solidFill>
                <a:effectLst/>
                <a:latin typeface="Arial" panose="020B0604020202020204" pitchFamily="34" charset="0"/>
              </a:rPr>
              <a:t> (MOCEP President) will do the introductions tomorrow (I have prepared notes for this). Last year we had an ACP person </a:t>
            </a:r>
            <a:r>
              <a:rPr lang="en-US" b="0" i="0" u="sng" dirty="0">
                <a:solidFill>
                  <a:srgbClr val="222222"/>
                </a:solidFill>
                <a:effectLst/>
                <a:latin typeface="Arial" panose="020B0604020202020204" pitchFamily="34" charset="0"/>
              </a:rPr>
              <a:t>talk about effective advocacy</a:t>
            </a:r>
            <a:r>
              <a:rPr lang="en-US" b="0" i="0" dirty="0">
                <a:solidFill>
                  <a:srgbClr val="222222"/>
                </a:solidFill>
                <a:effectLst/>
                <a:latin typeface="Arial" panose="020B0604020202020204" pitchFamily="34" charset="0"/>
              </a:rPr>
              <a:t>, so I have asked some MOCEP people to do it this year, so we can alternate. Feel free to add anything you feel they may miss as I don't prepare anything for this talk, </a:t>
            </a:r>
            <a:r>
              <a:rPr lang="en-US" b="0" i="0" u="sng" dirty="0">
                <a:solidFill>
                  <a:srgbClr val="222222"/>
                </a:solidFill>
                <a:effectLst/>
                <a:latin typeface="Arial" panose="020B0604020202020204" pitchFamily="34" charset="0"/>
              </a:rPr>
              <a:t>I select a person who I know has experience with it and let them give their thoughts. Every person does it a little differently and I think this prevents it from getting too dry for those who come year after year.</a:t>
            </a:r>
          </a:p>
          <a:p>
            <a:pPr algn="l" rtl="0">
              <a:spcBef>
                <a:spcPts val="600"/>
              </a:spcBef>
            </a:pP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rtl="0">
              <a:spcBef>
                <a:spcPts val="600"/>
              </a:spcBef>
            </a:pPr>
            <a:r>
              <a:rPr lang="en-US" b="0" i="0" dirty="0">
                <a:solidFill>
                  <a:srgbClr val="222222"/>
                </a:solidFill>
                <a:effectLst/>
                <a:latin typeface="Arial" panose="020B0604020202020204" pitchFamily="34" charset="0"/>
              </a:rPr>
              <a:t>I look forward to seeing you all tomorrow! </a:t>
            </a:r>
          </a:p>
          <a:p>
            <a:r>
              <a:rPr lang="en-US" dirty="0"/>
              <a:t>Have a script </a:t>
            </a:r>
            <a:r>
              <a:rPr lang="en-US" dirty="0" err="1"/>
              <a:t>prepard</a:t>
            </a:r>
            <a:r>
              <a:rPr lang="en-US" dirty="0"/>
              <a:t>. </a:t>
            </a:r>
          </a:p>
        </p:txBody>
      </p:sp>
      <p:sp>
        <p:nvSpPr>
          <p:cNvPr id="4" name="Slide Number Placeholder 3"/>
          <p:cNvSpPr>
            <a:spLocks noGrp="1"/>
          </p:cNvSpPr>
          <p:nvPr>
            <p:ph type="sldNum" sz="quarter" idx="5"/>
          </p:nvPr>
        </p:nvSpPr>
        <p:spPr/>
        <p:txBody>
          <a:bodyPr/>
          <a:lstStyle/>
          <a:p>
            <a:fld id="{243AEB85-E11F-4749-AA8D-72A0D71FF859}" type="slidenum">
              <a:rPr lang="en-US" smtClean="0"/>
              <a:t>4</a:t>
            </a:fld>
            <a:endParaRPr lang="en-US"/>
          </a:p>
        </p:txBody>
      </p:sp>
    </p:spTree>
    <p:extLst>
      <p:ext uri="{BB962C8B-B14F-4D97-AF65-F5344CB8AC3E}">
        <p14:creationId xmlns:p14="http://schemas.microsoft.com/office/powerpoint/2010/main" val="69846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HPPC review these as often have good tips for improvement</a:t>
            </a:r>
          </a:p>
          <a:p>
            <a:r>
              <a:rPr lang="en-US" dirty="0"/>
              <a:t>Decide if you want to do color </a:t>
            </a:r>
          </a:p>
          <a:p>
            <a:r>
              <a:rPr lang="en-US" dirty="0"/>
              <a:t>Maybe have some fun swag</a:t>
            </a:r>
          </a:p>
          <a:p>
            <a:r>
              <a:rPr lang="en-US" dirty="0"/>
              <a:t>Take your business cards. </a:t>
            </a:r>
          </a:p>
        </p:txBody>
      </p:sp>
      <p:sp>
        <p:nvSpPr>
          <p:cNvPr id="4" name="Slide Number Placeholder 3"/>
          <p:cNvSpPr>
            <a:spLocks noGrp="1"/>
          </p:cNvSpPr>
          <p:nvPr>
            <p:ph type="sldNum" sz="quarter" idx="5"/>
          </p:nvPr>
        </p:nvSpPr>
        <p:spPr/>
        <p:txBody>
          <a:bodyPr/>
          <a:lstStyle/>
          <a:p>
            <a:fld id="{243AEB85-E11F-4749-AA8D-72A0D71FF859}" type="slidenum">
              <a:rPr lang="en-US" smtClean="0"/>
              <a:t>8</a:t>
            </a:fld>
            <a:endParaRPr lang="en-US"/>
          </a:p>
        </p:txBody>
      </p:sp>
    </p:spTree>
    <p:extLst>
      <p:ext uri="{BB962C8B-B14F-4D97-AF65-F5344CB8AC3E}">
        <p14:creationId xmlns:p14="http://schemas.microsoft.com/office/powerpoint/2010/main" val="335163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71ECB4A-FF8C-474A-A064-9ED421C0C707}" type="datetimeFigureOut">
              <a:rPr lang="en-US" smtClean="0"/>
              <a:t>11/11/2024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F23E8EC-A907-43C5-8362-67C63F8F23A1}"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160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ECB4A-FF8C-474A-A064-9ED421C0C70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3972743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ECB4A-FF8C-474A-A064-9ED421C0C70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209821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ECB4A-FF8C-474A-A064-9ED421C0C70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2051377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ECB4A-FF8C-474A-A064-9ED421C0C707}"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23E8EC-A907-43C5-8362-67C63F8F23A1}"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45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ECB4A-FF8C-474A-A064-9ED421C0C70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255097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1ECB4A-FF8C-474A-A064-9ED421C0C707}" type="datetimeFigureOut">
              <a:rPr lang="en-US" smtClean="0"/>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87466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1ECB4A-FF8C-474A-A064-9ED421C0C707}" type="datetimeFigureOut">
              <a:rPr lang="en-US" smtClean="0"/>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107292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ECB4A-FF8C-474A-A064-9ED421C0C707}" type="datetimeFigureOut">
              <a:rPr lang="en-US" smtClean="0"/>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377189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ECB4A-FF8C-474A-A064-9ED421C0C70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3499959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ECB4A-FF8C-474A-A064-9ED421C0C707}" type="datetimeFigureOut">
              <a:rPr lang="en-US" smtClean="0"/>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23E8EC-A907-43C5-8362-67C63F8F23A1}" type="slidenum">
              <a:rPr lang="en-US" smtClean="0"/>
              <a:t>‹#›</a:t>
            </a:fld>
            <a:endParaRPr lang="en-US"/>
          </a:p>
        </p:txBody>
      </p:sp>
    </p:spTree>
    <p:extLst>
      <p:ext uri="{BB962C8B-B14F-4D97-AF65-F5344CB8AC3E}">
        <p14:creationId xmlns:p14="http://schemas.microsoft.com/office/powerpoint/2010/main" val="241966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71ECB4A-FF8C-474A-A064-9ED421C0C707}" type="datetimeFigureOut">
              <a:rPr lang="en-US" smtClean="0"/>
              <a:t>11/11/2024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F23E8EC-A907-43C5-8362-67C63F8F23A1}" type="slidenum">
              <a:rPr lang="en-US" smtClean="0"/>
              <a:t>‹#›</a:t>
            </a:fld>
            <a:endParaRPr lang="en-US"/>
          </a:p>
        </p:txBody>
      </p:sp>
    </p:spTree>
    <p:extLst>
      <p:ext uri="{BB962C8B-B14F-4D97-AF65-F5344CB8AC3E}">
        <p14:creationId xmlns:p14="http://schemas.microsoft.com/office/powerpoint/2010/main" val="123151387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A1D28865-DAC3-4EAC-B42B-184C35CF4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tx1">
              <a:lumMod val="85000"/>
              <a:lumOff val="1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4" name="Picture 13" descr="A large stone building with columns and a dome&#10;&#10;Description automatically generated">
            <a:extLst>
              <a:ext uri="{FF2B5EF4-FFF2-40B4-BE49-F238E27FC236}">
                <a16:creationId xmlns:a16="http://schemas.microsoft.com/office/drawing/2014/main" id="{85115A42-F166-30F4-9334-2F022E909E09}"/>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t="12536" r="1" b="19463"/>
          <a:stretch/>
        </p:blipFill>
        <p:spPr>
          <a:xfrm>
            <a:off x="231140" y="246888"/>
            <a:ext cx="11732261" cy="6382512"/>
          </a:xfrm>
          <a:prstGeom prst="rect">
            <a:avLst/>
          </a:prstGeom>
        </p:spPr>
      </p:pic>
      <p:cxnSp>
        <p:nvCxnSpPr>
          <p:cNvPr id="51" name="Straight Connector 50">
            <a:extLst>
              <a:ext uri="{FF2B5EF4-FFF2-40B4-BE49-F238E27FC236}">
                <a16:creationId xmlns:a16="http://schemas.microsoft.com/office/drawing/2014/main" id="{07145BC3-9603-4ECC-912F-3BF8A00927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0D8C3D8-FEE7-F254-FB4D-DBE1D6CFCB10}"/>
              </a:ext>
            </a:extLst>
          </p:cNvPr>
          <p:cNvSpPr>
            <a:spLocks noGrp="1"/>
          </p:cNvSpPr>
          <p:nvPr>
            <p:ph type="ctrTitle"/>
          </p:nvPr>
        </p:nvSpPr>
        <p:spPr>
          <a:xfrm>
            <a:off x="1109980" y="882376"/>
            <a:ext cx="9966960" cy="2926080"/>
          </a:xfrm>
        </p:spPr>
        <p:txBody>
          <a:bodyPr>
            <a:normAutofit/>
          </a:bodyPr>
          <a:lstStyle/>
          <a:p>
            <a:r>
              <a:rPr lang="en-US"/>
              <a:t>Hosting a State Advocacy Day </a:t>
            </a:r>
          </a:p>
        </p:txBody>
      </p:sp>
      <p:sp>
        <p:nvSpPr>
          <p:cNvPr id="3" name="Subtitle 2">
            <a:extLst>
              <a:ext uri="{FF2B5EF4-FFF2-40B4-BE49-F238E27FC236}">
                <a16:creationId xmlns:a16="http://schemas.microsoft.com/office/drawing/2014/main" id="{521D81AB-D505-D603-05BC-445D04E0B253}"/>
              </a:ext>
            </a:extLst>
          </p:cNvPr>
          <p:cNvSpPr>
            <a:spLocks noGrp="1"/>
          </p:cNvSpPr>
          <p:nvPr>
            <p:ph type="subTitle" idx="1"/>
          </p:nvPr>
        </p:nvSpPr>
        <p:spPr>
          <a:xfrm>
            <a:off x="1709530" y="3869634"/>
            <a:ext cx="8767860" cy="1388165"/>
          </a:xfrm>
        </p:spPr>
        <p:txBody>
          <a:bodyPr>
            <a:normAutofit/>
          </a:bodyPr>
          <a:lstStyle/>
          <a:p>
            <a:r>
              <a:rPr lang="en-US" b="0" i="0">
                <a:effectLst/>
                <a:latin typeface="Times New Roman" panose="02020603050405020304" pitchFamily="18" charset="0"/>
              </a:rPr>
              <a:t>Jacqueline Fairchild, MD, FACP, Governor, Missouri Chapter</a:t>
            </a:r>
            <a:endParaRPr lang="en-US"/>
          </a:p>
        </p:txBody>
      </p:sp>
    </p:spTree>
    <p:extLst>
      <p:ext uri="{BB962C8B-B14F-4D97-AF65-F5344CB8AC3E}">
        <p14:creationId xmlns:p14="http://schemas.microsoft.com/office/powerpoint/2010/main" val="134615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4FEE-D9C6-08E3-46E1-024B540171F1}"/>
              </a:ext>
            </a:extLst>
          </p:cNvPr>
          <p:cNvSpPr>
            <a:spLocks noGrp="1"/>
          </p:cNvSpPr>
          <p:nvPr>
            <p:ph type="title"/>
          </p:nvPr>
        </p:nvSpPr>
        <p:spPr>
          <a:xfrm>
            <a:off x="6106704" y="609600"/>
            <a:ext cx="5364444" cy="1356360"/>
          </a:xfrm>
        </p:spPr>
        <p:txBody>
          <a:bodyPr>
            <a:normAutofit/>
          </a:bodyPr>
          <a:lstStyle/>
          <a:p>
            <a:r>
              <a:rPr lang="en-US" dirty="0"/>
              <a:t>Planning 	</a:t>
            </a:r>
          </a:p>
        </p:txBody>
      </p:sp>
      <p:pic>
        <p:nvPicPr>
          <p:cNvPr id="7" name="Graphic 6" descr="Monthly calendar">
            <a:extLst>
              <a:ext uri="{FF2B5EF4-FFF2-40B4-BE49-F238E27FC236}">
                <a16:creationId xmlns:a16="http://schemas.microsoft.com/office/drawing/2014/main" id="{1D180BCE-EEB1-D70C-6DC8-37EC09E882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2064" y="1131152"/>
            <a:ext cx="4593715" cy="4593715"/>
          </a:xfrm>
          <a:prstGeom prst="rect">
            <a:avLst/>
          </a:prstGeom>
        </p:spPr>
      </p:pic>
      <p:sp>
        <p:nvSpPr>
          <p:cNvPr id="3" name="Content Placeholder 2">
            <a:extLst>
              <a:ext uri="{FF2B5EF4-FFF2-40B4-BE49-F238E27FC236}">
                <a16:creationId xmlns:a16="http://schemas.microsoft.com/office/drawing/2014/main" id="{15D8140C-7F40-5501-E9DB-18BD95E69380}"/>
              </a:ext>
            </a:extLst>
          </p:cNvPr>
          <p:cNvSpPr>
            <a:spLocks noGrp="1"/>
          </p:cNvSpPr>
          <p:nvPr>
            <p:ph idx="1"/>
          </p:nvPr>
        </p:nvSpPr>
        <p:spPr>
          <a:xfrm>
            <a:off x="6106703" y="2057400"/>
            <a:ext cx="5364444" cy="4038600"/>
          </a:xfrm>
        </p:spPr>
        <p:txBody>
          <a:bodyPr>
            <a:normAutofit fontScale="92500" lnSpcReduction="10000"/>
          </a:bodyPr>
          <a:lstStyle/>
          <a:p>
            <a:r>
              <a:rPr lang="en-US" dirty="0">
                <a:solidFill>
                  <a:schemeClr val="accent2"/>
                </a:solidFill>
              </a:rPr>
              <a:t>Having proactive, knowledgeable chair/co-chair is VERY helpful.</a:t>
            </a:r>
          </a:p>
          <a:p>
            <a:r>
              <a:rPr lang="en-US" dirty="0">
                <a:solidFill>
                  <a:schemeClr val="accent2"/>
                </a:solidFill>
              </a:rPr>
              <a:t>Have your Executive Director help you!</a:t>
            </a:r>
          </a:p>
          <a:p>
            <a:r>
              <a:rPr lang="en-US" dirty="0">
                <a:solidFill>
                  <a:schemeClr val="accent2"/>
                </a:solidFill>
              </a:rPr>
              <a:t>Consider the legislative schedule when selecting the date, </a:t>
            </a:r>
            <a:r>
              <a:rPr lang="en-US" dirty="0">
                <a:solidFill>
                  <a:schemeClr val="accent2"/>
                </a:solidFill>
                <a:latin typeface="Atkinson Hyperlegible"/>
              </a:rPr>
              <a:t>c</a:t>
            </a:r>
            <a:r>
              <a:rPr lang="en-US" b="0" i="0" dirty="0">
                <a:solidFill>
                  <a:schemeClr val="accent2"/>
                </a:solidFill>
                <a:effectLst/>
                <a:latin typeface="Atkinson Hyperlegible"/>
              </a:rPr>
              <a:t>heck for significant legislative deadlines or events that could impact attendance.</a:t>
            </a:r>
            <a:endParaRPr lang="en-US" dirty="0">
              <a:solidFill>
                <a:schemeClr val="accent2"/>
              </a:solidFill>
            </a:endParaRPr>
          </a:p>
          <a:p>
            <a:r>
              <a:rPr lang="en-US" b="0" i="0" dirty="0">
                <a:solidFill>
                  <a:schemeClr val="accent2"/>
                </a:solidFill>
                <a:effectLst/>
                <a:latin typeface="Atkinson Hyperlegible"/>
              </a:rPr>
              <a:t>Choose a date that allows for maximum participation.</a:t>
            </a:r>
          </a:p>
          <a:p>
            <a:r>
              <a:rPr lang="en-US" dirty="0">
                <a:solidFill>
                  <a:schemeClr val="accent2"/>
                </a:solidFill>
                <a:latin typeface="Atkinson Hyperlegible"/>
              </a:rPr>
              <a:t>Logistics – select a venue and gather materials (AV, refreshments, etc.) Consider the weather and time of year (usually winter…)</a:t>
            </a:r>
            <a:endParaRPr lang="en-US" dirty="0">
              <a:solidFill>
                <a:schemeClr val="accent2"/>
              </a:solidFill>
            </a:endParaRPr>
          </a:p>
          <a:p>
            <a:endParaRPr lang="en-US" dirty="0">
              <a:solidFill>
                <a:schemeClr val="accent2"/>
              </a:solidFill>
            </a:endParaRPr>
          </a:p>
        </p:txBody>
      </p:sp>
      <p:sp>
        <p:nvSpPr>
          <p:cNvPr id="6" name="TextBox 5">
            <a:extLst>
              <a:ext uri="{FF2B5EF4-FFF2-40B4-BE49-F238E27FC236}">
                <a16:creationId xmlns:a16="http://schemas.microsoft.com/office/drawing/2014/main" id="{9E57FE0D-2E08-6F23-667D-8BD0995A6E2B}"/>
              </a:ext>
            </a:extLst>
          </p:cNvPr>
          <p:cNvSpPr txBox="1"/>
          <p:nvPr/>
        </p:nvSpPr>
        <p:spPr>
          <a:xfrm>
            <a:off x="540790" y="695739"/>
            <a:ext cx="11131826" cy="5029200"/>
          </a:xfrm>
          <a:prstGeom prst="rect">
            <a:avLst/>
          </a:prstGeom>
          <a:solidFill>
            <a:schemeClr val="bg1"/>
          </a:solidFill>
        </p:spPr>
        <p:txBody>
          <a:bodyPr wrap="square" rtlCol="0">
            <a:spAutoFit/>
          </a:bodyPr>
          <a:lstStyle/>
          <a:p>
            <a:pPr algn="l"/>
            <a:r>
              <a:rPr lang="en-US" b="0" i="0" dirty="0">
                <a:solidFill>
                  <a:srgbClr val="222222"/>
                </a:solidFill>
                <a:effectLst/>
                <a:latin typeface="Arial" panose="020B0604020202020204" pitchFamily="34" charset="0"/>
              </a:rPr>
              <a:t>We received an email from SLU's residency program stating they would like to send their residents to Advocacy Day in 2024, but need to know the date very soon as they will need to close the clinic. I think it would be great for us to move forward on selecting a date now instead of this fall.</a:t>
            </a:r>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I talked with the MOCEP lobbyist and she thinks we should try for a Wednesday for our 2024 date as this may lead to better meetings with the legislators. There is no guarantee, but she said leadership would be the same next year as this year and they would likely keep a similar schedule, so Wednesday would be better. I think we should keep it as the last Wednesday in February, which would be Feb. 28. Are you okay with us selecting a date now, and will that date work?</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Thanks,</a:t>
            </a:r>
          </a:p>
          <a:p>
            <a:endParaRPr lang="en-US" dirty="0"/>
          </a:p>
        </p:txBody>
      </p:sp>
      <p:pic>
        <p:nvPicPr>
          <p:cNvPr id="10" name="Picture 9">
            <a:extLst>
              <a:ext uri="{FF2B5EF4-FFF2-40B4-BE49-F238E27FC236}">
                <a16:creationId xmlns:a16="http://schemas.microsoft.com/office/drawing/2014/main" id="{B787294F-533F-DC04-0E18-7B3BC0B3E90B}"/>
              </a:ext>
            </a:extLst>
          </p:cNvPr>
          <p:cNvPicPr>
            <a:picLocks noChangeAspect="1"/>
          </p:cNvPicPr>
          <p:nvPr/>
        </p:nvPicPr>
        <p:blipFill>
          <a:blip r:embed="rId5"/>
          <a:stretch>
            <a:fillRect/>
          </a:stretch>
        </p:blipFill>
        <p:spPr>
          <a:xfrm>
            <a:off x="4036647" y="2254195"/>
            <a:ext cx="4848935" cy="524301"/>
          </a:xfrm>
          <a:prstGeom prst="rect">
            <a:avLst/>
          </a:prstGeom>
        </p:spPr>
      </p:pic>
      <p:pic>
        <p:nvPicPr>
          <p:cNvPr id="12" name="Picture 11">
            <a:extLst>
              <a:ext uri="{FF2B5EF4-FFF2-40B4-BE49-F238E27FC236}">
                <a16:creationId xmlns:a16="http://schemas.microsoft.com/office/drawing/2014/main" id="{9639CE94-31B0-32B7-C3AC-90741292F1FE}"/>
              </a:ext>
            </a:extLst>
          </p:cNvPr>
          <p:cNvPicPr>
            <a:picLocks noChangeAspect="1"/>
          </p:cNvPicPr>
          <p:nvPr/>
        </p:nvPicPr>
        <p:blipFill>
          <a:blip r:embed="rId6"/>
          <a:stretch>
            <a:fillRect/>
          </a:stretch>
        </p:blipFill>
        <p:spPr>
          <a:xfrm>
            <a:off x="3229805" y="3637723"/>
            <a:ext cx="8275885" cy="2344640"/>
          </a:xfrm>
          <a:prstGeom prst="rect">
            <a:avLst/>
          </a:prstGeom>
        </p:spPr>
      </p:pic>
      <p:sp>
        <p:nvSpPr>
          <p:cNvPr id="13" name="Oval 12">
            <a:extLst>
              <a:ext uri="{FF2B5EF4-FFF2-40B4-BE49-F238E27FC236}">
                <a16:creationId xmlns:a16="http://schemas.microsoft.com/office/drawing/2014/main" id="{68CBFE7A-9918-13C8-75CA-A520DDB31FCE}"/>
              </a:ext>
            </a:extLst>
          </p:cNvPr>
          <p:cNvSpPr/>
          <p:nvPr/>
        </p:nvSpPr>
        <p:spPr>
          <a:xfrm>
            <a:off x="6788425" y="951174"/>
            <a:ext cx="3677478" cy="46713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chemeClr val="bg1"/>
              </a:solidFill>
            </a:endParaRPr>
          </a:p>
        </p:txBody>
      </p:sp>
      <p:cxnSp>
        <p:nvCxnSpPr>
          <p:cNvPr id="15" name="Straight Connector 14">
            <a:extLst>
              <a:ext uri="{FF2B5EF4-FFF2-40B4-BE49-F238E27FC236}">
                <a16:creationId xmlns:a16="http://schemas.microsoft.com/office/drawing/2014/main" id="{0FA48EA2-D400-646C-7531-3BF19806973A}"/>
              </a:ext>
            </a:extLst>
          </p:cNvPr>
          <p:cNvCxnSpPr/>
          <p:nvPr/>
        </p:nvCxnSpPr>
        <p:spPr>
          <a:xfrm>
            <a:off x="6788425" y="4601818"/>
            <a:ext cx="43334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6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E2CDA-A6FD-A9F2-1629-2326BF6477A4}"/>
              </a:ext>
            </a:extLst>
          </p:cNvPr>
          <p:cNvSpPr>
            <a:spLocks noGrp="1"/>
          </p:cNvSpPr>
          <p:nvPr>
            <p:ph type="title"/>
          </p:nvPr>
        </p:nvSpPr>
        <p:spPr>
          <a:xfrm>
            <a:off x="1143000" y="609600"/>
            <a:ext cx="9875520" cy="1356360"/>
          </a:xfrm>
        </p:spPr>
        <p:txBody>
          <a:bodyPr>
            <a:normAutofit/>
          </a:bodyPr>
          <a:lstStyle/>
          <a:p>
            <a:r>
              <a:rPr lang="en-US"/>
              <a:t>Collaborating </a:t>
            </a:r>
            <a:endParaRPr lang="en-US" dirty="0"/>
          </a:p>
        </p:txBody>
      </p:sp>
      <p:graphicFrame>
        <p:nvGraphicFramePr>
          <p:cNvPr id="5" name="Content Placeholder 2">
            <a:extLst>
              <a:ext uri="{FF2B5EF4-FFF2-40B4-BE49-F238E27FC236}">
                <a16:creationId xmlns:a16="http://schemas.microsoft.com/office/drawing/2014/main" id="{BE6D40B6-F40F-1513-8F1E-216AC44EC1AC}"/>
              </a:ext>
            </a:extLst>
          </p:cNvPr>
          <p:cNvGraphicFramePr>
            <a:graphicFrameLocks noGrp="1"/>
          </p:cNvGraphicFramePr>
          <p:nvPr>
            <p:ph idx="1"/>
            <p:extLst>
              <p:ext uri="{D42A27DB-BD31-4B8C-83A1-F6EECF244321}">
                <p14:modId xmlns:p14="http://schemas.microsoft.com/office/powerpoint/2010/main" val="3176054378"/>
              </p:ext>
            </p:extLst>
          </p:nvPr>
        </p:nvGraphicFramePr>
        <p:xfrm>
          <a:off x="1143000" y="2298530"/>
          <a:ext cx="9872663" cy="3797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CD6BB372-D80F-34BB-A829-E582232E178B}"/>
              </a:ext>
            </a:extLst>
          </p:cNvPr>
          <p:cNvPicPr>
            <a:picLocks noChangeAspect="1"/>
          </p:cNvPicPr>
          <p:nvPr/>
        </p:nvPicPr>
        <p:blipFill>
          <a:blip r:embed="rId8"/>
          <a:stretch>
            <a:fillRect/>
          </a:stretch>
        </p:blipFill>
        <p:spPr>
          <a:xfrm>
            <a:off x="8955157" y="375003"/>
            <a:ext cx="2838434" cy="2535574"/>
          </a:xfrm>
          <a:prstGeom prst="rect">
            <a:avLst/>
          </a:prstGeom>
        </p:spPr>
      </p:pic>
      <p:pic>
        <p:nvPicPr>
          <p:cNvPr id="7" name="Picture 6">
            <a:extLst>
              <a:ext uri="{FF2B5EF4-FFF2-40B4-BE49-F238E27FC236}">
                <a16:creationId xmlns:a16="http://schemas.microsoft.com/office/drawing/2014/main" id="{6DBE4247-A896-8821-FED3-58B54772F55A}"/>
              </a:ext>
            </a:extLst>
          </p:cNvPr>
          <p:cNvPicPr>
            <a:picLocks noChangeAspect="1"/>
          </p:cNvPicPr>
          <p:nvPr/>
        </p:nvPicPr>
        <p:blipFill>
          <a:blip r:embed="rId9"/>
          <a:srcRect t="3570" b="33704"/>
          <a:stretch/>
        </p:blipFill>
        <p:spPr>
          <a:xfrm>
            <a:off x="5117893" y="609601"/>
            <a:ext cx="6675698" cy="1209368"/>
          </a:xfrm>
          <a:prstGeom prst="rect">
            <a:avLst/>
          </a:prstGeom>
        </p:spPr>
      </p:pic>
      <p:pic>
        <p:nvPicPr>
          <p:cNvPr id="4" name="Picture 3">
            <a:extLst>
              <a:ext uri="{FF2B5EF4-FFF2-40B4-BE49-F238E27FC236}">
                <a16:creationId xmlns:a16="http://schemas.microsoft.com/office/drawing/2014/main" id="{338E60DE-2711-DAAB-8F3C-6FA28DF0ACD3}"/>
              </a:ext>
            </a:extLst>
          </p:cNvPr>
          <p:cNvPicPr>
            <a:picLocks noChangeAspect="1"/>
          </p:cNvPicPr>
          <p:nvPr/>
        </p:nvPicPr>
        <p:blipFill>
          <a:blip r:embed="rId10"/>
          <a:stretch>
            <a:fillRect/>
          </a:stretch>
        </p:blipFill>
        <p:spPr>
          <a:xfrm>
            <a:off x="475763" y="2084439"/>
            <a:ext cx="11240474" cy="4163961"/>
          </a:xfrm>
          <a:prstGeom prst="rect">
            <a:avLst/>
          </a:prstGeom>
        </p:spPr>
      </p:pic>
      <p:sp>
        <p:nvSpPr>
          <p:cNvPr id="10" name="TextBox 9">
            <a:extLst>
              <a:ext uri="{FF2B5EF4-FFF2-40B4-BE49-F238E27FC236}">
                <a16:creationId xmlns:a16="http://schemas.microsoft.com/office/drawing/2014/main" id="{D16A327F-1EAF-9279-2D8C-BD96F8D1B1DD}"/>
              </a:ext>
            </a:extLst>
          </p:cNvPr>
          <p:cNvSpPr txBox="1"/>
          <p:nvPr/>
        </p:nvSpPr>
        <p:spPr>
          <a:xfrm>
            <a:off x="475763" y="366295"/>
            <a:ext cx="11317828" cy="5577840"/>
          </a:xfrm>
          <a:prstGeom prst="rect">
            <a:avLst/>
          </a:prstGeom>
          <a:solidFill>
            <a:schemeClr val="bg1"/>
          </a:solidFill>
        </p:spPr>
        <p:txBody>
          <a:bodyPr wrap="square" rtlCol="0">
            <a:spAutoFit/>
          </a:bodyPr>
          <a:lstStyle/>
          <a:p>
            <a:r>
              <a:rPr lang="en-US" sz="5400" dirty="0"/>
              <a:t>Don’t forget your own HPPC – they should be the ones leading the charge!</a:t>
            </a:r>
          </a:p>
        </p:txBody>
      </p:sp>
    </p:spTree>
    <p:extLst>
      <p:ext uri="{BB962C8B-B14F-4D97-AF65-F5344CB8AC3E}">
        <p14:creationId xmlns:p14="http://schemas.microsoft.com/office/powerpoint/2010/main" val="383092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4FA9F-D2BB-7C4F-5439-4967D6A2DFB9}"/>
              </a:ext>
            </a:extLst>
          </p:cNvPr>
          <p:cNvSpPr>
            <a:spLocks noGrp="1"/>
          </p:cNvSpPr>
          <p:nvPr>
            <p:ph type="title"/>
          </p:nvPr>
        </p:nvSpPr>
        <p:spPr>
          <a:xfrm>
            <a:off x="653145" y="609599"/>
            <a:ext cx="3364378" cy="2521227"/>
          </a:xfrm>
        </p:spPr>
        <p:txBody>
          <a:bodyPr>
            <a:normAutofit/>
          </a:bodyPr>
          <a:lstStyle/>
          <a:p>
            <a:r>
              <a:rPr lang="en-US" sz="4800" dirty="0"/>
              <a:t>Setting Up the Day </a:t>
            </a:r>
          </a:p>
        </p:txBody>
      </p:sp>
      <p:graphicFrame>
        <p:nvGraphicFramePr>
          <p:cNvPr id="7" name="Content Placeholder 2">
            <a:extLst>
              <a:ext uri="{FF2B5EF4-FFF2-40B4-BE49-F238E27FC236}">
                <a16:creationId xmlns:a16="http://schemas.microsoft.com/office/drawing/2014/main" id="{7DD2EC5E-A060-E2C6-ED5C-990B97BDCA26}"/>
              </a:ext>
            </a:extLst>
          </p:cNvPr>
          <p:cNvGraphicFramePr>
            <a:graphicFrameLocks noGrp="1"/>
          </p:cNvGraphicFramePr>
          <p:nvPr>
            <p:ph idx="1"/>
            <p:extLst>
              <p:ext uri="{D42A27DB-BD31-4B8C-83A1-F6EECF244321}">
                <p14:modId xmlns:p14="http://schemas.microsoft.com/office/powerpoint/2010/main" val="2950355622"/>
              </p:ext>
            </p:extLst>
          </p:nvPr>
        </p:nvGraphicFramePr>
        <p:xfrm>
          <a:off x="4545013" y="795528"/>
          <a:ext cx="6451943" cy="5184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085FE1BE-3390-D2D9-0E2E-70AB6610048B}"/>
              </a:ext>
            </a:extLst>
          </p:cNvPr>
          <p:cNvPicPr>
            <a:picLocks noChangeAspect="1"/>
          </p:cNvPicPr>
          <p:nvPr/>
        </p:nvPicPr>
        <p:blipFill>
          <a:blip r:embed="rId8"/>
          <a:stretch>
            <a:fillRect/>
          </a:stretch>
        </p:blipFill>
        <p:spPr>
          <a:xfrm>
            <a:off x="1195044" y="3308339"/>
            <a:ext cx="2438611" cy="3025402"/>
          </a:xfrm>
          <a:prstGeom prst="rect">
            <a:avLst/>
          </a:prstGeom>
        </p:spPr>
      </p:pic>
    </p:spTree>
    <p:extLst>
      <p:ext uri="{BB962C8B-B14F-4D97-AF65-F5344CB8AC3E}">
        <p14:creationId xmlns:p14="http://schemas.microsoft.com/office/powerpoint/2010/main" val="335882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1B72-82D8-D1E5-F7F3-726D9875198E}"/>
              </a:ext>
            </a:extLst>
          </p:cNvPr>
          <p:cNvSpPr>
            <a:spLocks noGrp="1"/>
          </p:cNvSpPr>
          <p:nvPr>
            <p:ph type="title"/>
          </p:nvPr>
        </p:nvSpPr>
        <p:spPr>
          <a:xfrm>
            <a:off x="1032569" y="440634"/>
            <a:ext cx="3364378" cy="3276601"/>
          </a:xfrm>
        </p:spPr>
        <p:txBody>
          <a:bodyPr>
            <a:normAutofit/>
          </a:bodyPr>
          <a:lstStyle/>
          <a:p>
            <a:r>
              <a:rPr lang="en-US" sz="4800" dirty="0"/>
              <a:t>Create Teams  </a:t>
            </a:r>
          </a:p>
        </p:txBody>
      </p:sp>
      <p:graphicFrame>
        <p:nvGraphicFramePr>
          <p:cNvPr id="5" name="Content Placeholder 2">
            <a:extLst>
              <a:ext uri="{FF2B5EF4-FFF2-40B4-BE49-F238E27FC236}">
                <a16:creationId xmlns:a16="http://schemas.microsoft.com/office/drawing/2014/main" id="{38C9E28D-B2FA-2198-0152-12D7B825DBDA}"/>
              </a:ext>
            </a:extLst>
          </p:cNvPr>
          <p:cNvGraphicFramePr>
            <a:graphicFrameLocks noGrp="1"/>
          </p:cNvGraphicFramePr>
          <p:nvPr>
            <p:ph idx="1"/>
            <p:extLst>
              <p:ext uri="{D42A27DB-BD31-4B8C-83A1-F6EECF244321}">
                <p14:modId xmlns:p14="http://schemas.microsoft.com/office/powerpoint/2010/main" val="3724260704"/>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78B4E6F7-D739-76FF-66B0-10ECCBF5A013}"/>
              </a:ext>
            </a:extLst>
          </p:cNvPr>
          <p:cNvPicPr>
            <a:picLocks noChangeAspect="1"/>
          </p:cNvPicPr>
          <p:nvPr/>
        </p:nvPicPr>
        <p:blipFill>
          <a:blip r:embed="rId7"/>
          <a:stretch>
            <a:fillRect/>
          </a:stretch>
        </p:blipFill>
        <p:spPr>
          <a:xfrm>
            <a:off x="1032569" y="3184896"/>
            <a:ext cx="2453853" cy="3063505"/>
          </a:xfrm>
          <a:prstGeom prst="rect">
            <a:avLst/>
          </a:prstGeom>
          <a:ln w="28575">
            <a:solidFill>
              <a:schemeClr val="accent1"/>
            </a:solidFill>
          </a:ln>
        </p:spPr>
      </p:pic>
    </p:spTree>
    <p:extLst>
      <p:ext uri="{BB962C8B-B14F-4D97-AF65-F5344CB8AC3E}">
        <p14:creationId xmlns:p14="http://schemas.microsoft.com/office/powerpoint/2010/main" val="717985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13DC9-26A4-268F-B67E-9422871AD468}"/>
              </a:ext>
            </a:extLst>
          </p:cNvPr>
          <p:cNvSpPr>
            <a:spLocks noGrp="1"/>
          </p:cNvSpPr>
          <p:nvPr>
            <p:ph type="title"/>
          </p:nvPr>
        </p:nvSpPr>
        <p:spPr>
          <a:xfrm>
            <a:off x="653145" y="609599"/>
            <a:ext cx="3364378" cy="5606143"/>
          </a:xfrm>
        </p:spPr>
        <p:txBody>
          <a:bodyPr>
            <a:normAutofit/>
          </a:bodyPr>
          <a:lstStyle/>
          <a:p>
            <a:r>
              <a:rPr lang="en-US" sz="4800"/>
              <a:t>To schedule or not to schedule…. </a:t>
            </a:r>
          </a:p>
        </p:txBody>
      </p:sp>
      <p:graphicFrame>
        <p:nvGraphicFramePr>
          <p:cNvPr id="5" name="Content Placeholder 2">
            <a:extLst>
              <a:ext uri="{FF2B5EF4-FFF2-40B4-BE49-F238E27FC236}">
                <a16:creationId xmlns:a16="http://schemas.microsoft.com/office/drawing/2014/main" id="{1426EC54-817C-49DF-35EB-D743F4025E30}"/>
              </a:ext>
            </a:extLst>
          </p:cNvPr>
          <p:cNvGraphicFramePr>
            <a:graphicFrameLocks noGrp="1"/>
          </p:cNvGraphicFramePr>
          <p:nvPr>
            <p:ph idx="1"/>
            <p:extLst>
              <p:ext uri="{D42A27DB-BD31-4B8C-83A1-F6EECF244321}">
                <p14:modId xmlns:p14="http://schemas.microsoft.com/office/powerpoint/2010/main" val="1313468702"/>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655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1FD14-FCE4-F04F-F98C-5F0708F32B44}"/>
              </a:ext>
            </a:extLst>
          </p:cNvPr>
          <p:cNvSpPr>
            <a:spLocks noGrp="1"/>
          </p:cNvSpPr>
          <p:nvPr>
            <p:ph type="title"/>
          </p:nvPr>
        </p:nvSpPr>
        <p:spPr>
          <a:xfrm>
            <a:off x="653145" y="609599"/>
            <a:ext cx="3364378" cy="5606143"/>
          </a:xfrm>
        </p:spPr>
        <p:txBody>
          <a:bodyPr>
            <a:normAutofit/>
          </a:bodyPr>
          <a:lstStyle/>
          <a:p>
            <a:r>
              <a:rPr lang="en-US" sz="3700"/>
              <a:t>Handouts/Leave behinds </a:t>
            </a:r>
          </a:p>
        </p:txBody>
      </p:sp>
      <p:graphicFrame>
        <p:nvGraphicFramePr>
          <p:cNvPr id="5" name="Content Placeholder 2">
            <a:extLst>
              <a:ext uri="{FF2B5EF4-FFF2-40B4-BE49-F238E27FC236}">
                <a16:creationId xmlns:a16="http://schemas.microsoft.com/office/drawing/2014/main" id="{E093EAB1-4AC8-4F6F-6FD1-C3060EDAC7FA}"/>
              </a:ext>
            </a:extLst>
          </p:cNvPr>
          <p:cNvGraphicFramePr>
            <a:graphicFrameLocks noGrp="1"/>
          </p:cNvGraphicFramePr>
          <p:nvPr>
            <p:ph idx="1"/>
            <p:extLst>
              <p:ext uri="{D42A27DB-BD31-4B8C-83A1-F6EECF244321}">
                <p14:modId xmlns:p14="http://schemas.microsoft.com/office/powerpoint/2010/main" val="2230902223"/>
              </p:ext>
            </p:extLst>
          </p:nvPr>
        </p:nvGraphicFramePr>
        <p:xfrm>
          <a:off x="4545013" y="1199858"/>
          <a:ext cx="6451943" cy="446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38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9AD39DF8-670D-1DF3-C487-6976F3C57A47}"/>
              </a:ext>
            </a:extLst>
          </p:cNvPr>
          <p:cNvGraphicFramePr>
            <a:graphicFrameLocks noChangeAspect="1"/>
          </p:cNvGraphicFramePr>
          <p:nvPr>
            <p:extLst>
              <p:ext uri="{D42A27DB-BD31-4B8C-83A1-F6EECF244321}">
                <p14:modId xmlns:p14="http://schemas.microsoft.com/office/powerpoint/2010/main" val="3155995953"/>
              </p:ext>
            </p:extLst>
          </p:nvPr>
        </p:nvGraphicFramePr>
        <p:xfrm>
          <a:off x="537147" y="320040"/>
          <a:ext cx="4830381" cy="6251836"/>
        </p:xfrm>
        <a:graphic>
          <a:graphicData uri="http://schemas.openxmlformats.org/presentationml/2006/ole">
            <mc:AlternateContent xmlns:mc="http://schemas.openxmlformats.org/markup-compatibility/2006">
              <mc:Choice xmlns:v="urn:schemas-microsoft-com:vml" Requires="v">
                <p:oleObj name="PDF Document" r:id="rId3" imgW="5829120" imgH="7543800" progId="PowerPDF.Document">
                  <p:embed/>
                </p:oleObj>
              </mc:Choice>
              <mc:Fallback>
                <p:oleObj name="PDF Document" r:id="rId3" imgW="5829120" imgH="7543800" progId="PowerPDF.Document">
                  <p:embed/>
                  <p:pic>
                    <p:nvPicPr>
                      <p:cNvPr id="0" name=""/>
                      <p:cNvPicPr/>
                      <p:nvPr/>
                    </p:nvPicPr>
                    <p:blipFill>
                      <a:blip r:embed="rId4"/>
                      <a:stretch>
                        <a:fillRect/>
                      </a:stretch>
                    </p:blipFill>
                    <p:spPr>
                      <a:xfrm>
                        <a:off x="537147" y="320040"/>
                        <a:ext cx="4830381" cy="6251836"/>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98F9EAC-7E9B-4E7C-C438-2190FFC2A966}"/>
              </a:ext>
            </a:extLst>
          </p:cNvPr>
          <p:cNvGraphicFramePr>
            <a:graphicFrameLocks noChangeAspect="1"/>
          </p:cNvGraphicFramePr>
          <p:nvPr>
            <p:extLst>
              <p:ext uri="{D42A27DB-BD31-4B8C-83A1-F6EECF244321}">
                <p14:modId xmlns:p14="http://schemas.microsoft.com/office/powerpoint/2010/main" val="572478237"/>
              </p:ext>
            </p:extLst>
          </p:nvPr>
        </p:nvGraphicFramePr>
        <p:xfrm>
          <a:off x="6360477" y="257002"/>
          <a:ext cx="4830381" cy="6251834"/>
        </p:xfrm>
        <a:graphic>
          <a:graphicData uri="http://schemas.openxmlformats.org/presentationml/2006/ole">
            <mc:AlternateContent xmlns:mc="http://schemas.openxmlformats.org/markup-compatibility/2006">
              <mc:Choice xmlns:v="urn:schemas-microsoft-com:vml" Requires="v">
                <p:oleObj name="PDF Document" r:id="rId5" imgW="5829120" imgH="7543800" progId="PowerPDF.Document">
                  <p:embed/>
                </p:oleObj>
              </mc:Choice>
              <mc:Fallback>
                <p:oleObj name="PDF Document" r:id="rId5" imgW="5829120" imgH="7543800" progId="PowerPDF.Document">
                  <p:embed/>
                  <p:pic>
                    <p:nvPicPr>
                      <p:cNvPr id="0" name=""/>
                      <p:cNvPicPr/>
                      <p:nvPr/>
                    </p:nvPicPr>
                    <p:blipFill>
                      <a:blip r:embed="rId6"/>
                      <a:stretch>
                        <a:fillRect/>
                      </a:stretch>
                    </p:blipFill>
                    <p:spPr>
                      <a:xfrm>
                        <a:off x="6360477" y="257002"/>
                        <a:ext cx="4830381" cy="6251834"/>
                      </a:xfrm>
                      <a:prstGeom prst="rect">
                        <a:avLst/>
                      </a:prstGeom>
                    </p:spPr>
                  </p:pic>
                </p:oleObj>
              </mc:Fallback>
            </mc:AlternateContent>
          </a:graphicData>
        </a:graphic>
      </p:graphicFrame>
    </p:spTree>
    <p:extLst>
      <p:ext uri="{BB962C8B-B14F-4D97-AF65-F5344CB8AC3E}">
        <p14:creationId xmlns:p14="http://schemas.microsoft.com/office/powerpoint/2010/main" val="3870009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6C0DD7BF-8F3D-4D34-A37A-85563D3D6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A82C64D9-D855-4343-BB40-3E465EFFA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1" name="Straight Connector 50">
            <a:extLst>
              <a:ext uri="{FF2B5EF4-FFF2-40B4-BE49-F238E27FC236}">
                <a16:creationId xmlns:a16="http://schemas.microsoft.com/office/drawing/2014/main" id="{106D061A-80BB-4A08-8350-176FFFDCC32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E4854CA-3484-4D7A-830B-B7CCA3703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53" name="Rectangle 52">
            <a:extLst>
              <a:ext uri="{FF2B5EF4-FFF2-40B4-BE49-F238E27FC236}">
                <a16:creationId xmlns:a16="http://schemas.microsoft.com/office/drawing/2014/main" id="{85873B29-00C9-4A09-9A38-04659945E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54" name="Straight Connector 53">
            <a:extLst>
              <a:ext uri="{FF2B5EF4-FFF2-40B4-BE49-F238E27FC236}">
                <a16:creationId xmlns:a16="http://schemas.microsoft.com/office/drawing/2014/main" id="{D773D8F8-52A0-4637-B217-CEED549DF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8F11886E-162A-4B03-9FF2-6853869C89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7446FD7-1C47-679D-7AB0-F55498FDE7DF}"/>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5600" b="1" cap="all">
                <a:solidFill>
                  <a:srgbClr val="FFFFFF"/>
                </a:solidFill>
              </a:rPr>
              <a:t>Questions? </a:t>
            </a:r>
          </a:p>
        </p:txBody>
      </p:sp>
      <p:pic>
        <p:nvPicPr>
          <p:cNvPr id="5" name="Content Placeholder 4" descr="A group of people in white coats&#10;&#10;Description automatically generated">
            <a:extLst>
              <a:ext uri="{FF2B5EF4-FFF2-40B4-BE49-F238E27FC236}">
                <a16:creationId xmlns:a16="http://schemas.microsoft.com/office/drawing/2014/main" id="{B84F9950-CFF7-54CD-01D6-DA051A76648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6068" b="-3"/>
          <a:stretch/>
        </p:blipFill>
        <p:spPr>
          <a:xfrm rot="5400000">
            <a:off x="598587" y="1131152"/>
            <a:ext cx="5140669" cy="4593715"/>
          </a:xfrm>
          <a:prstGeom prst="rect">
            <a:avLst/>
          </a:prstGeom>
        </p:spPr>
      </p:pic>
    </p:spTree>
    <p:extLst>
      <p:ext uri="{BB962C8B-B14F-4D97-AF65-F5344CB8AC3E}">
        <p14:creationId xmlns:p14="http://schemas.microsoft.com/office/powerpoint/2010/main" val="1905665480"/>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7" ma:contentTypeDescription="Create a new document." ma:contentTypeScope="" ma:versionID="00a098de305642a50dbe6d576afb3ef1">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5e73efe4679fd4b73006cdbea7e2e053"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Props1.xml><?xml version="1.0" encoding="utf-8"?>
<ds:datastoreItem xmlns:ds="http://schemas.openxmlformats.org/officeDocument/2006/customXml" ds:itemID="{8FA24032-3F22-41D4-935F-E05F61FB6F51}"/>
</file>

<file path=customXml/itemProps2.xml><?xml version="1.0" encoding="utf-8"?>
<ds:datastoreItem xmlns:ds="http://schemas.openxmlformats.org/officeDocument/2006/customXml" ds:itemID="{FA97B00A-C17C-48EC-B821-0765BA38594B}"/>
</file>

<file path=customXml/itemProps3.xml><?xml version="1.0" encoding="utf-8"?>
<ds:datastoreItem xmlns:ds="http://schemas.openxmlformats.org/officeDocument/2006/customXml" ds:itemID="{4AEDC310-94EB-4434-81BF-5B4BF8C061D1}"/>
</file>

<file path=docProps/app.xml><?xml version="1.0" encoding="utf-8"?>
<Properties xmlns="http://schemas.openxmlformats.org/officeDocument/2006/extended-properties" xmlns:vt="http://schemas.openxmlformats.org/officeDocument/2006/docPropsVTypes">
  <Template>Ion Boardroom</Template>
  <TotalTime>235</TotalTime>
  <Words>1034</Words>
  <Application>Microsoft Office PowerPoint</Application>
  <PresentationFormat>Widescreen</PresentationFormat>
  <Paragraphs>75</Paragraphs>
  <Slides>9</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7" baseType="lpstr">
      <vt:lpstr>Aptos</vt:lpstr>
      <vt:lpstr>Arial</vt:lpstr>
      <vt:lpstr>Atkinson Hyperlegible</vt:lpstr>
      <vt:lpstr>Corbel</vt:lpstr>
      <vt:lpstr>Google Sans</vt:lpstr>
      <vt:lpstr>Times New Roman</vt:lpstr>
      <vt:lpstr>Basis</vt:lpstr>
      <vt:lpstr>PDF Document</vt:lpstr>
      <vt:lpstr>Hosting a State Advocacy Day </vt:lpstr>
      <vt:lpstr>Planning  </vt:lpstr>
      <vt:lpstr>Collaborating </vt:lpstr>
      <vt:lpstr>Setting Up the Day </vt:lpstr>
      <vt:lpstr>Create Teams  </vt:lpstr>
      <vt:lpstr>To schedule or not to schedule…. </vt:lpstr>
      <vt:lpstr>Handouts/Leave behinds </vt:lpstr>
      <vt:lpstr>PowerPoint Presentation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Jennifer Richards</dc:creator>
  <cp:lastModifiedBy>Shuan Tomlinson</cp:lastModifiedBy>
  <cp:revision>8</cp:revision>
  <dcterms:created xsi:type="dcterms:W3CDTF">2024-11-06T17:12:04Z</dcterms:created>
  <dcterms:modified xsi:type="dcterms:W3CDTF">2024-11-11T17:47:04Z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