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5"/>
  </p:notesMasterIdLst>
  <p:sldIdLst>
    <p:sldId id="2511" r:id="rId5"/>
    <p:sldId id="2145705710" r:id="rId6"/>
    <p:sldId id="2516" r:id="rId7"/>
    <p:sldId id="2145705706" r:id="rId8"/>
    <p:sldId id="2145705718" r:id="rId9"/>
    <p:sldId id="2734" r:id="rId10"/>
    <p:sldId id="2145705714" r:id="rId11"/>
    <p:sldId id="2145705711" r:id="rId12"/>
    <p:sldId id="2145705713" r:id="rId13"/>
    <p:sldId id="2145705715" r:id="rId14"/>
    <p:sldId id="2145705716" r:id="rId15"/>
    <p:sldId id="2145705719" r:id="rId16"/>
    <p:sldId id="2145705717" r:id="rId17"/>
    <p:sldId id="2145705635" r:id="rId18"/>
    <p:sldId id="772" r:id="rId19"/>
    <p:sldId id="945" r:id="rId20"/>
    <p:sldId id="2145705703" r:id="rId21"/>
    <p:sldId id="2515" r:id="rId22"/>
    <p:sldId id="999" r:id="rId23"/>
    <p:sldId id="2145705730" r:id="rId24"/>
    <p:sldId id="2145705707" r:id="rId25"/>
    <p:sldId id="2145705722" r:id="rId26"/>
    <p:sldId id="2145705720" r:id="rId27"/>
    <p:sldId id="2145705721" r:id="rId28"/>
    <p:sldId id="848" r:id="rId29"/>
    <p:sldId id="2145705724" r:id="rId30"/>
    <p:sldId id="991" r:id="rId31"/>
    <p:sldId id="2145705725" r:id="rId32"/>
    <p:sldId id="992" r:id="rId33"/>
    <p:sldId id="993" r:id="rId34"/>
    <p:sldId id="1001" r:id="rId35"/>
    <p:sldId id="995" r:id="rId36"/>
    <p:sldId id="988" r:id="rId37"/>
    <p:sldId id="989" r:id="rId38"/>
    <p:sldId id="2145705727" r:id="rId39"/>
    <p:sldId id="2145705726" r:id="rId40"/>
    <p:sldId id="2145705728" r:id="rId41"/>
    <p:sldId id="2145705731" r:id="rId42"/>
    <p:sldId id="2145705732" r:id="rId43"/>
    <p:sldId id="214570570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A35D6-85DE-664D-A498-1976F6522356}" v="242" dt="2025-02-12T19:55:31.446"/>
    <p1510:client id="{B7878BA7-DC0A-4169-8422-1093F3D405C2}" v="1" dt="2025-02-12T21:36:08.79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66759748651403"/>
          <c:y val="3.848524075865236E-2"/>
          <c:w val="0.8423065247320749"/>
          <c:h val="0.92302951848269532"/>
        </c:manualLayout>
      </c:layout>
      <c:barChart>
        <c:barDir val="bar"/>
        <c:grouping val="clustered"/>
        <c:varyColors val="0"/>
        <c:ser>
          <c:idx val="0"/>
          <c:order val="0"/>
          <c:spPr>
            <a:solidFill>
              <a:schemeClr val="accent1">
                <a:lumMod val="75000"/>
              </a:schemeClr>
            </a:solidFill>
            <a:ln>
              <a:noFill/>
            </a:ln>
            <a:effectLst/>
          </c:spPr>
          <c:invertIfNegative val="0"/>
          <c:dLbls>
            <c:dLbl>
              <c:idx val="0"/>
              <c:layout>
                <c:manualLayout>
                  <c:x val="1.2557487908625669E-2"/>
                  <c:y val="3.9445844892725939E-3"/>
                </c:manualLayout>
              </c:layout>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50-4789-9D12-8F6321F6ACBA}"/>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Sheet1!$A$5:$A$7</c:f>
              <c:strCache>
                <c:ptCount val="3"/>
                <c:pt idx="0">
                  <c:v>Trump (45)</c:v>
                </c:pt>
                <c:pt idx="1">
                  <c:v>Biden</c:v>
                </c:pt>
                <c:pt idx="2">
                  <c:v>Trump (47)</c:v>
                </c:pt>
              </c:strCache>
            </c:strRef>
          </c:cat>
          <c:val>
            <c:numRef>
              <c:f>Sheet1!$B$5:$B$7</c:f>
              <c:numCache>
                <c:formatCode>General</c:formatCode>
                <c:ptCount val="3"/>
                <c:pt idx="0">
                  <c:v>1</c:v>
                </c:pt>
                <c:pt idx="1">
                  <c:v>9</c:v>
                </c:pt>
                <c:pt idx="2">
                  <c:v>26</c:v>
                </c:pt>
              </c:numCache>
            </c:numRef>
          </c:val>
          <c:extLst>
            <c:ext xmlns:c16="http://schemas.microsoft.com/office/drawing/2014/chart" uri="{C3380CC4-5D6E-409C-BE32-E72D297353CC}">
              <c16:uniqueId val="{00000000-8F1F-4607-BB7B-3D2A39A00B57}"/>
            </c:ext>
          </c:extLst>
        </c:ser>
        <c:ser>
          <c:idx val="1"/>
          <c:order val="1"/>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Trump (45)</c:v>
                </c:pt>
                <c:pt idx="1">
                  <c:v>Biden</c:v>
                </c:pt>
                <c:pt idx="2">
                  <c:v>Trump (47)</c:v>
                </c:pt>
              </c:strCache>
            </c:strRef>
          </c:cat>
          <c:val>
            <c:numRef>
              <c:f>Sheet1!$C$5:$C$7</c:f>
              <c:numCache>
                <c:formatCode>General</c:formatCode>
                <c:ptCount val="3"/>
                <c:pt idx="0">
                  <c:v>7</c:v>
                </c:pt>
                <c:pt idx="1">
                  <c:v>25</c:v>
                </c:pt>
                <c:pt idx="2">
                  <c:v>45</c:v>
                </c:pt>
              </c:numCache>
            </c:numRef>
          </c:val>
          <c:extLst>
            <c:ext xmlns:c16="http://schemas.microsoft.com/office/drawing/2014/chart" uri="{C3380CC4-5D6E-409C-BE32-E72D297353CC}">
              <c16:uniqueId val="{00000001-8F1F-4607-BB7B-3D2A39A00B57}"/>
            </c:ext>
          </c:extLst>
        </c:ser>
        <c:dLbls>
          <c:showLegendKey val="0"/>
          <c:showVal val="0"/>
          <c:showCatName val="0"/>
          <c:showSerName val="0"/>
          <c:showPercent val="0"/>
          <c:showBubbleSize val="0"/>
        </c:dLbls>
        <c:gapWidth val="33"/>
        <c:axId val="967570544"/>
        <c:axId val="967573456"/>
      </c:barChart>
      <c:catAx>
        <c:axId val="967570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67573456"/>
        <c:crosses val="autoZero"/>
        <c:auto val="1"/>
        <c:lblAlgn val="ctr"/>
        <c:lblOffset val="100"/>
        <c:noMultiLvlLbl val="0"/>
      </c:catAx>
      <c:valAx>
        <c:axId val="967573456"/>
        <c:scaling>
          <c:orientation val="minMax"/>
          <c:min val="0"/>
        </c:scaling>
        <c:delete val="1"/>
        <c:axPos val="b"/>
        <c:numFmt formatCode="General" sourceLinked="1"/>
        <c:majorTickMark val="out"/>
        <c:minorTickMark val="none"/>
        <c:tickLblPos val="nextTo"/>
        <c:crossAx val="967570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9.xml.rels><?xml version="1.0" encoding="UTF-8" standalone="yes"?>
<Relationships xmlns="http://schemas.openxmlformats.org/package/2006/relationships"><Relationship Id="rId3" Type="http://schemas.openxmlformats.org/officeDocument/2006/relationships/hyperlink" Target="https://mailchi.mp/intealth/pd-note-re-travel-jan-2025" TargetMode="External"/><Relationship Id="rId2" Type="http://schemas.openxmlformats.org/officeDocument/2006/relationships/hyperlink" Target="https://www.uscis.gov/scams-fraud-and-misconduct/report-fraud/combating-fraud-and-abuse-in-the-h-1b-visa-program" TargetMode="External"/><Relationship Id="rId1" Type="http://schemas.openxmlformats.org/officeDocument/2006/relationships/hyperlink" Target="https://mailchi.mp/intealth/pd-note-re-executive-orders-feb-2025" TargetMode="External"/></Relationships>
</file>

<file path=ppt/diagrams/_rels/drawing9.xml.rels><?xml version="1.0" encoding="UTF-8" standalone="yes"?>
<Relationships xmlns="http://schemas.openxmlformats.org/package/2006/relationships"><Relationship Id="rId3" Type="http://schemas.openxmlformats.org/officeDocument/2006/relationships/hyperlink" Target="https://mailchi.mp/intealth/pd-note-re-travel-jan-2025" TargetMode="External"/><Relationship Id="rId2" Type="http://schemas.openxmlformats.org/officeDocument/2006/relationships/hyperlink" Target="https://www.uscis.gov/scams-fraud-and-misconduct/report-fraud/combating-fraud-and-abuse-in-the-h-1b-visa-program" TargetMode="External"/><Relationship Id="rId1" Type="http://schemas.openxmlformats.org/officeDocument/2006/relationships/hyperlink" Target="https://mailchi.mp/intealth/pd-note-re-executive-orders-feb-2025"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299B91-C488-7F4E-814C-D13358CAE6B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30EAF25D-B6F5-2542-913A-D00C76E4C33F}">
      <dgm:prSet phldrT="[Text]"/>
      <dgm:spPr/>
      <dgm:t>
        <a:bodyPr/>
        <a:lstStyle/>
        <a:p>
          <a:r>
            <a:rPr lang="en-US"/>
            <a:t>Physician Payment</a:t>
          </a:r>
        </a:p>
      </dgm:t>
    </dgm:pt>
    <dgm:pt modelId="{18A2BD77-FBD8-1545-A9CA-9DD37F85419B}" type="parTrans" cxnId="{067CA3F0-6639-8C4D-8E00-5C90AAF44A32}">
      <dgm:prSet/>
      <dgm:spPr/>
      <dgm:t>
        <a:bodyPr/>
        <a:lstStyle/>
        <a:p>
          <a:endParaRPr lang="en-US"/>
        </a:p>
      </dgm:t>
    </dgm:pt>
    <dgm:pt modelId="{7CFC5FC7-F2F3-3D41-8D12-404E6DDE1C0F}" type="sibTrans" cxnId="{067CA3F0-6639-8C4D-8E00-5C90AAF44A32}">
      <dgm:prSet/>
      <dgm:spPr/>
      <dgm:t>
        <a:bodyPr/>
        <a:lstStyle/>
        <a:p>
          <a:endParaRPr lang="en-US"/>
        </a:p>
      </dgm:t>
    </dgm:pt>
    <dgm:pt modelId="{25F2ADD0-8385-6B4C-B896-25C764615376}">
      <dgm:prSet phldrT="[Text]"/>
      <dgm:spPr/>
      <dgm:t>
        <a:bodyPr/>
        <a:lstStyle/>
        <a:p>
          <a:r>
            <a:rPr lang="en-US"/>
            <a:t>Administrative Burden</a:t>
          </a:r>
        </a:p>
      </dgm:t>
    </dgm:pt>
    <dgm:pt modelId="{0A656132-F92D-D749-8A5C-988D790F1693}" type="parTrans" cxnId="{EE022C70-B296-AD49-ABE2-2D4155E4D4B8}">
      <dgm:prSet/>
      <dgm:spPr/>
      <dgm:t>
        <a:bodyPr/>
        <a:lstStyle/>
        <a:p>
          <a:endParaRPr lang="en-US"/>
        </a:p>
      </dgm:t>
    </dgm:pt>
    <dgm:pt modelId="{498267DA-6A29-4144-8911-1EF5977B785C}" type="sibTrans" cxnId="{EE022C70-B296-AD49-ABE2-2D4155E4D4B8}">
      <dgm:prSet/>
      <dgm:spPr/>
      <dgm:t>
        <a:bodyPr/>
        <a:lstStyle/>
        <a:p>
          <a:endParaRPr lang="en-US"/>
        </a:p>
      </dgm:t>
    </dgm:pt>
    <dgm:pt modelId="{945E229A-7CDD-8F45-BEC2-347D2588A092}">
      <dgm:prSet phldrT="[Text]"/>
      <dgm:spPr/>
      <dgm:t>
        <a:bodyPr/>
        <a:lstStyle/>
        <a:p>
          <a:r>
            <a:rPr lang="en-US"/>
            <a:t>Access to Care</a:t>
          </a:r>
        </a:p>
      </dgm:t>
    </dgm:pt>
    <dgm:pt modelId="{AF09C398-3950-9441-8370-BC545A77BB9E}" type="parTrans" cxnId="{456A8B44-A3E1-9B49-93F3-7331A87DC2B7}">
      <dgm:prSet/>
      <dgm:spPr/>
      <dgm:t>
        <a:bodyPr/>
        <a:lstStyle/>
        <a:p>
          <a:endParaRPr lang="en-US"/>
        </a:p>
      </dgm:t>
    </dgm:pt>
    <dgm:pt modelId="{FE5B2672-7AAC-3D44-8384-779451A08D85}" type="sibTrans" cxnId="{456A8B44-A3E1-9B49-93F3-7331A87DC2B7}">
      <dgm:prSet/>
      <dgm:spPr/>
      <dgm:t>
        <a:bodyPr/>
        <a:lstStyle/>
        <a:p>
          <a:endParaRPr lang="en-US"/>
        </a:p>
      </dgm:t>
    </dgm:pt>
    <dgm:pt modelId="{B92E77B8-CD28-284B-9B2B-651DCC7979B4}">
      <dgm:prSet phldrT="[Text]"/>
      <dgm:spPr/>
      <dgm:t>
        <a:bodyPr/>
        <a:lstStyle/>
        <a:p>
          <a:r>
            <a:rPr lang="en-US"/>
            <a:t>Patient-Physician Relationship</a:t>
          </a:r>
        </a:p>
      </dgm:t>
    </dgm:pt>
    <dgm:pt modelId="{84515678-9373-8C44-9232-953462517B5E}" type="parTrans" cxnId="{F9E3BFE5-4294-404F-B70F-21301A0C3860}">
      <dgm:prSet/>
      <dgm:spPr/>
      <dgm:t>
        <a:bodyPr/>
        <a:lstStyle/>
        <a:p>
          <a:endParaRPr lang="en-US"/>
        </a:p>
      </dgm:t>
    </dgm:pt>
    <dgm:pt modelId="{78EDF03C-F2A9-FA4A-9D9B-8C9221ED5C2B}" type="sibTrans" cxnId="{F9E3BFE5-4294-404F-B70F-21301A0C3860}">
      <dgm:prSet/>
      <dgm:spPr/>
      <dgm:t>
        <a:bodyPr/>
        <a:lstStyle/>
        <a:p>
          <a:endParaRPr lang="en-US"/>
        </a:p>
      </dgm:t>
    </dgm:pt>
    <dgm:pt modelId="{BE906A9A-A6C5-7940-AA28-C83ED2DE60CE}">
      <dgm:prSet phldrT="[Text]"/>
      <dgm:spPr/>
      <dgm:t>
        <a:bodyPr/>
        <a:lstStyle/>
        <a:p>
          <a:r>
            <a:rPr lang="en-US"/>
            <a:t>IM Workforce</a:t>
          </a:r>
        </a:p>
      </dgm:t>
    </dgm:pt>
    <dgm:pt modelId="{E16E9216-ED9C-2747-81D7-0329B17C3329}" type="parTrans" cxnId="{4BE648DA-2CCE-EF41-B0AD-26DB0CDAE508}">
      <dgm:prSet/>
      <dgm:spPr/>
      <dgm:t>
        <a:bodyPr/>
        <a:lstStyle/>
        <a:p>
          <a:endParaRPr lang="en-US"/>
        </a:p>
      </dgm:t>
    </dgm:pt>
    <dgm:pt modelId="{F480DC19-2673-5C47-AFA1-683E8BBD4981}" type="sibTrans" cxnId="{4BE648DA-2CCE-EF41-B0AD-26DB0CDAE508}">
      <dgm:prSet/>
      <dgm:spPr/>
      <dgm:t>
        <a:bodyPr/>
        <a:lstStyle/>
        <a:p>
          <a:endParaRPr lang="en-US"/>
        </a:p>
      </dgm:t>
    </dgm:pt>
    <dgm:pt modelId="{6E13A116-A72A-1E49-A0E3-0DED2E6D5EC5}">
      <dgm:prSet phldrT="[Text]"/>
      <dgm:spPr/>
      <dgm:t>
        <a:bodyPr/>
        <a:lstStyle/>
        <a:p>
          <a:r>
            <a:rPr lang="en-US"/>
            <a:t>Digital Health</a:t>
          </a:r>
        </a:p>
      </dgm:t>
    </dgm:pt>
    <dgm:pt modelId="{C41B4817-FA55-A34D-AC06-4C0A8076BB57}" type="parTrans" cxnId="{E8183DE3-850E-7D4E-87F0-1C45E76F2CE2}">
      <dgm:prSet/>
      <dgm:spPr/>
      <dgm:t>
        <a:bodyPr/>
        <a:lstStyle/>
        <a:p>
          <a:endParaRPr lang="en-US"/>
        </a:p>
      </dgm:t>
    </dgm:pt>
    <dgm:pt modelId="{11455F2E-1634-7746-9652-C49C8D917A94}" type="sibTrans" cxnId="{E8183DE3-850E-7D4E-87F0-1C45E76F2CE2}">
      <dgm:prSet/>
      <dgm:spPr/>
      <dgm:t>
        <a:bodyPr/>
        <a:lstStyle/>
        <a:p>
          <a:endParaRPr lang="en-US"/>
        </a:p>
      </dgm:t>
    </dgm:pt>
    <dgm:pt modelId="{5273941E-01C2-544C-8753-7162E1EC6711}">
      <dgm:prSet phldrT="[Text]"/>
      <dgm:spPr/>
      <dgm:t>
        <a:bodyPr/>
        <a:lstStyle/>
        <a:p>
          <a:r>
            <a:rPr lang="en-US"/>
            <a:t>Prescription Drug Access</a:t>
          </a:r>
        </a:p>
      </dgm:t>
    </dgm:pt>
    <dgm:pt modelId="{DF75C149-77FD-AA49-9196-100D40BED657}" type="parTrans" cxnId="{89CCE4D9-0A47-D84A-B562-BB70280B45B5}">
      <dgm:prSet/>
      <dgm:spPr/>
      <dgm:t>
        <a:bodyPr/>
        <a:lstStyle/>
        <a:p>
          <a:endParaRPr lang="en-US"/>
        </a:p>
      </dgm:t>
    </dgm:pt>
    <dgm:pt modelId="{B4D043E4-2E37-C24C-A77A-EFDAB3EA488E}" type="sibTrans" cxnId="{89CCE4D9-0A47-D84A-B562-BB70280B45B5}">
      <dgm:prSet/>
      <dgm:spPr/>
      <dgm:t>
        <a:bodyPr/>
        <a:lstStyle/>
        <a:p>
          <a:endParaRPr lang="en-US"/>
        </a:p>
      </dgm:t>
    </dgm:pt>
    <dgm:pt modelId="{8D651C76-9166-9A4B-AD10-C568159C9073}">
      <dgm:prSet phldrT="[Text]"/>
      <dgm:spPr/>
      <dgm:t>
        <a:bodyPr/>
        <a:lstStyle/>
        <a:p>
          <a:r>
            <a:rPr lang="en-US"/>
            <a:t>Public Health (including immunizations)</a:t>
          </a:r>
        </a:p>
      </dgm:t>
    </dgm:pt>
    <dgm:pt modelId="{2D65E5DB-8820-7B42-B7FE-9B09AC6B1793}" type="parTrans" cxnId="{C1A7F242-9295-7143-BEE5-3BD56E18887F}">
      <dgm:prSet/>
      <dgm:spPr/>
      <dgm:t>
        <a:bodyPr/>
        <a:lstStyle/>
        <a:p>
          <a:endParaRPr lang="en-US"/>
        </a:p>
      </dgm:t>
    </dgm:pt>
    <dgm:pt modelId="{63421D14-0B53-3C4D-9611-091387D1AD9F}" type="sibTrans" cxnId="{C1A7F242-9295-7143-BEE5-3BD56E18887F}">
      <dgm:prSet/>
      <dgm:spPr/>
      <dgm:t>
        <a:bodyPr/>
        <a:lstStyle/>
        <a:p>
          <a:endParaRPr lang="en-US"/>
        </a:p>
      </dgm:t>
    </dgm:pt>
    <dgm:pt modelId="{1DB9E5B9-46F9-FA43-BE5D-AE632F0C8D62}">
      <dgm:prSet phldrT="[Text]"/>
      <dgm:spPr/>
      <dgm:t>
        <a:bodyPr/>
        <a:lstStyle/>
        <a:p>
          <a:r>
            <a:rPr lang="en-US"/>
            <a:t>Scope of Practice</a:t>
          </a:r>
        </a:p>
      </dgm:t>
    </dgm:pt>
    <dgm:pt modelId="{D0EF36AF-7FEA-AD4D-BEF8-0174641A7077}" type="parTrans" cxnId="{D0602401-B908-8846-9295-3A94F020DD6B}">
      <dgm:prSet/>
      <dgm:spPr/>
      <dgm:t>
        <a:bodyPr/>
        <a:lstStyle/>
        <a:p>
          <a:endParaRPr lang="en-US"/>
        </a:p>
      </dgm:t>
    </dgm:pt>
    <dgm:pt modelId="{4E3604AF-0BED-A545-A187-CEF0245B50A1}" type="sibTrans" cxnId="{D0602401-B908-8846-9295-3A94F020DD6B}">
      <dgm:prSet/>
      <dgm:spPr/>
      <dgm:t>
        <a:bodyPr/>
        <a:lstStyle/>
        <a:p>
          <a:endParaRPr lang="en-US"/>
        </a:p>
      </dgm:t>
    </dgm:pt>
    <dgm:pt modelId="{9185A999-1233-054D-9DF6-458DA559CBB4}" type="pres">
      <dgm:prSet presAssocID="{0F299B91-C488-7F4E-814C-D13358CAE6BC}" presName="linear" presStyleCnt="0">
        <dgm:presLayoutVars>
          <dgm:animLvl val="lvl"/>
          <dgm:resizeHandles val="exact"/>
        </dgm:presLayoutVars>
      </dgm:prSet>
      <dgm:spPr/>
    </dgm:pt>
    <dgm:pt modelId="{82BCE832-D0C4-3747-9DD7-876488624F9D}" type="pres">
      <dgm:prSet presAssocID="{30EAF25D-B6F5-2542-913A-D00C76E4C33F}" presName="parentText" presStyleLbl="node1" presStyleIdx="0" presStyleCnt="9">
        <dgm:presLayoutVars>
          <dgm:chMax val="0"/>
          <dgm:bulletEnabled val="1"/>
        </dgm:presLayoutVars>
      </dgm:prSet>
      <dgm:spPr/>
    </dgm:pt>
    <dgm:pt modelId="{17365F48-61E0-CE45-8184-0669A081E80C}" type="pres">
      <dgm:prSet presAssocID="{7CFC5FC7-F2F3-3D41-8D12-404E6DDE1C0F}" presName="spacer" presStyleCnt="0"/>
      <dgm:spPr/>
    </dgm:pt>
    <dgm:pt modelId="{173707C0-090A-2942-8348-63C7078A03D2}" type="pres">
      <dgm:prSet presAssocID="{25F2ADD0-8385-6B4C-B896-25C764615376}" presName="parentText" presStyleLbl="node1" presStyleIdx="1" presStyleCnt="9">
        <dgm:presLayoutVars>
          <dgm:chMax val="0"/>
          <dgm:bulletEnabled val="1"/>
        </dgm:presLayoutVars>
      </dgm:prSet>
      <dgm:spPr/>
    </dgm:pt>
    <dgm:pt modelId="{B394E446-5B31-F443-AB1B-0760CE44E72F}" type="pres">
      <dgm:prSet presAssocID="{498267DA-6A29-4144-8911-1EF5977B785C}" presName="spacer" presStyleCnt="0"/>
      <dgm:spPr/>
    </dgm:pt>
    <dgm:pt modelId="{FDFF09A6-E0B2-8944-8BAD-CFE94EB80F59}" type="pres">
      <dgm:prSet presAssocID="{945E229A-7CDD-8F45-BEC2-347D2588A092}" presName="parentText" presStyleLbl="node1" presStyleIdx="2" presStyleCnt="9">
        <dgm:presLayoutVars>
          <dgm:chMax val="0"/>
          <dgm:bulletEnabled val="1"/>
        </dgm:presLayoutVars>
      </dgm:prSet>
      <dgm:spPr/>
    </dgm:pt>
    <dgm:pt modelId="{54272A65-FC42-1B4F-BE2C-CC4F75F38D76}" type="pres">
      <dgm:prSet presAssocID="{FE5B2672-7AAC-3D44-8384-779451A08D85}" presName="spacer" presStyleCnt="0"/>
      <dgm:spPr/>
    </dgm:pt>
    <dgm:pt modelId="{33F786C0-1C2E-034B-9BAE-EF11F91F07B9}" type="pres">
      <dgm:prSet presAssocID="{B92E77B8-CD28-284B-9B2B-651DCC7979B4}" presName="parentText" presStyleLbl="node1" presStyleIdx="3" presStyleCnt="9">
        <dgm:presLayoutVars>
          <dgm:chMax val="0"/>
          <dgm:bulletEnabled val="1"/>
        </dgm:presLayoutVars>
      </dgm:prSet>
      <dgm:spPr/>
    </dgm:pt>
    <dgm:pt modelId="{106F791C-1F09-BD45-A618-564FE9EFA715}" type="pres">
      <dgm:prSet presAssocID="{78EDF03C-F2A9-FA4A-9D9B-8C9221ED5C2B}" presName="spacer" presStyleCnt="0"/>
      <dgm:spPr/>
    </dgm:pt>
    <dgm:pt modelId="{C17252EE-85D2-7F42-86C2-F93E5229B604}" type="pres">
      <dgm:prSet presAssocID="{BE906A9A-A6C5-7940-AA28-C83ED2DE60CE}" presName="parentText" presStyleLbl="node1" presStyleIdx="4" presStyleCnt="9">
        <dgm:presLayoutVars>
          <dgm:chMax val="0"/>
          <dgm:bulletEnabled val="1"/>
        </dgm:presLayoutVars>
      </dgm:prSet>
      <dgm:spPr/>
    </dgm:pt>
    <dgm:pt modelId="{8F970A8A-D080-DF45-970F-649B2B83B1F1}" type="pres">
      <dgm:prSet presAssocID="{F480DC19-2673-5C47-AFA1-683E8BBD4981}" presName="spacer" presStyleCnt="0"/>
      <dgm:spPr/>
    </dgm:pt>
    <dgm:pt modelId="{A6E37A11-96BD-FB4F-9D32-FD4BB653239F}" type="pres">
      <dgm:prSet presAssocID="{6E13A116-A72A-1E49-A0E3-0DED2E6D5EC5}" presName="parentText" presStyleLbl="node1" presStyleIdx="5" presStyleCnt="9">
        <dgm:presLayoutVars>
          <dgm:chMax val="0"/>
          <dgm:bulletEnabled val="1"/>
        </dgm:presLayoutVars>
      </dgm:prSet>
      <dgm:spPr/>
    </dgm:pt>
    <dgm:pt modelId="{B4651FEB-01E6-2643-83FE-9C60BFB2C92A}" type="pres">
      <dgm:prSet presAssocID="{11455F2E-1634-7746-9652-C49C8D917A94}" presName="spacer" presStyleCnt="0"/>
      <dgm:spPr/>
    </dgm:pt>
    <dgm:pt modelId="{7939FDE8-5FB9-A540-811B-B431224E2835}" type="pres">
      <dgm:prSet presAssocID="{5273941E-01C2-544C-8753-7162E1EC6711}" presName="parentText" presStyleLbl="node1" presStyleIdx="6" presStyleCnt="9">
        <dgm:presLayoutVars>
          <dgm:chMax val="0"/>
          <dgm:bulletEnabled val="1"/>
        </dgm:presLayoutVars>
      </dgm:prSet>
      <dgm:spPr/>
    </dgm:pt>
    <dgm:pt modelId="{6638BE8C-9D36-804E-9618-133718A27267}" type="pres">
      <dgm:prSet presAssocID="{B4D043E4-2E37-C24C-A77A-EFDAB3EA488E}" presName="spacer" presStyleCnt="0"/>
      <dgm:spPr/>
    </dgm:pt>
    <dgm:pt modelId="{FCE4DD36-7A86-1448-9610-6A7E244B4AC5}" type="pres">
      <dgm:prSet presAssocID="{8D651C76-9166-9A4B-AD10-C568159C9073}" presName="parentText" presStyleLbl="node1" presStyleIdx="7" presStyleCnt="9">
        <dgm:presLayoutVars>
          <dgm:chMax val="0"/>
          <dgm:bulletEnabled val="1"/>
        </dgm:presLayoutVars>
      </dgm:prSet>
      <dgm:spPr/>
    </dgm:pt>
    <dgm:pt modelId="{5506A8BC-5678-8A43-AE3C-78D48A8A4036}" type="pres">
      <dgm:prSet presAssocID="{63421D14-0B53-3C4D-9611-091387D1AD9F}" presName="spacer" presStyleCnt="0"/>
      <dgm:spPr/>
    </dgm:pt>
    <dgm:pt modelId="{C5AEAC02-C697-4740-AE55-F781FE9BD579}" type="pres">
      <dgm:prSet presAssocID="{1DB9E5B9-46F9-FA43-BE5D-AE632F0C8D62}" presName="parentText" presStyleLbl="node1" presStyleIdx="8" presStyleCnt="9">
        <dgm:presLayoutVars>
          <dgm:chMax val="0"/>
          <dgm:bulletEnabled val="1"/>
        </dgm:presLayoutVars>
      </dgm:prSet>
      <dgm:spPr/>
    </dgm:pt>
  </dgm:ptLst>
  <dgm:cxnLst>
    <dgm:cxn modelId="{D0602401-B908-8846-9295-3A94F020DD6B}" srcId="{0F299B91-C488-7F4E-814C-D13358CAE6BC}" destId="{1DB9E5B9-46F9-FA43-BE5D-AE632F0C8D62}" srcOrd="8" destOrd="0" parTransId="{D0EF36AF-7FEA-AD4D-BEF8-0174641A7077}" sibTransId="{4E3604AF-0BED-A545-A187-CEF0245B50A1}"/>
    <dgm:cxn modelId="{C601791D-4A65-1449-9812-474D5AF23E7E}" type="presOf" srcId="{B92E77B8-CD28-284B-9B2B-651DCC7979B4}" destId="{33F786C0-1C2E-034B-9BAE-EF11F91F07B9}" srcOrd="0" destOrd="0" presId="urn:microsoft.com/office/officeart/2005/8/layout/vList2"/>
    <dgm:cxn modelId="{2EAE353C-99DE-414F-831C-752DA818271E}" type="presOf" srcId="{BE906A9A-A6C5-7940-AA28-C83ED2DE60CE}" destId="{C17252EE-85D2-7F42-86C2-F93E5229B604}" srcOrd="0" destOrd="0" presId="urn:microsoft.com/office/officeart/2005/8/layout/vList2"/>
    <dgm:cxn modelId="{7151633C-773A-5B4A-B189-BC4465AEB105}" type="presOf" srcId="{945E229A-7CDD-8F45-BEC2-347D2588A092}" destId="{FDFF09A6-E0B2-8944-8BAD-CFE94EB80F59}" srcOrd="0" destOrd="0" presId="urn:microsoft.com/office/officeart/2005/8/layout/vList2"/>
    <dgm:cxn modelId="{C1A7F242-9295-7143-BEE5-3BD56E18887F}" srcId="{0F299B91-C488-7F4E-814C-D13358CAE6BC}" destId="{8D651C76-9166-9A4B-AD10-C568159C9073}" srcOrd="7" destOrd="0" parTransId="{2D65E5DB-8820-7B42-B7FE-9B09AC6B1793}" sibTransId="{63421D14-0B53-3C4D-9611-091387D1AD9F}"/>
    <dgm:cxn modelId="{456A8B44-A3E1-9B49-93F3-7331A87DC2B7}" srcId="{0F299B91-C488-7F4E-814C-D13358CAE6BC}" destId="{945E229A-7CDD-8F45-BEC2-347D2588A092}" srcOrd="2" destOrd="0" parTransId="{AF09C398-3950-9441-8370-BC545A77BB9E}" sibTransId="{FE5B2672-7AAC-3D44-8384-779451A08D85}"/>
    <dgm:cxn modelId="{EE022C70-B296-AD49-ABE2-2D4155E4D4B8}" srcId="{0F299B91-C488-7F4E-814C-D13358CAE6BC}" destId="{25F2ADD0-8385-6B4C-B896-25C764615376}" srcOrd="1" destOrd="0" parTransId="{0A656132-F92D-D749-8A5C-988D790F1693}" sibTransId="{498267DA-6A29-4144-8911-1EF5977B785C}"/>
    <dgm:cxn modelId="{3048F68A-EA83-3F49-B8A8-0D270EE0769F}" type="presOf" srcId="{30EAF25D-B6F5-2542-913A-D00C76E4C33F}" destId="{82BCE832-D0C4-3747-9DD7-876488624F9D}" srcOrd="0" destOrd="0" presId="urn:microsoft.com/office/officeart/2005/8/layout/vList2"/>
    <dgm:cxn modelId="{D026AA8E-D0E3-8949-A765-3063A05983C7}" type="presOf" srcId="{6E13A116-A72A-1E49-A0E3-0DED2E6D5EC5}" destId="{A6E37A11-96BD-FB4F-9D32-FD4BB653239F}" srcOrd="0" destOrd="0" presId="urn:microsoft.com/office/officeart/2005/8/layout/vList2"/>
    <dgm:cxn modelId="{BE5DB999-1778-0041-A6C0-6D28882681A9}" type="presOf" srcId="{8D651C76-9166-9A4B-AD10-C568159C9073}" destId="{FCE4DD36-7A86-1448-9610-6A7E244B4AC5}" srcOrd="0" destOrd="0" presId="urn:microsoft.com/office/officeart/2005/8/layout/vList2"/>
    <dgm:cxn modelId="{FC84389B-0E3C-5141-97DB-2A0D49CBADAD}" type="presOf" srcId="{1DB9E5B9-46F9-FA43-BE5D-AE632F0C8D62}" destId="{C5AEAC02-C697-4740-AE55-F781FE9BD579}" srcOrd="0" destOrd="0" presId="urn:microsoft.com/office/officeart/2005/8/layout/vList2"/>
    <dgm:cxn modelId="{88398EB9-B792-9948-8DBE-9CBD8871791B}" type="presOf" srcId="{25F2ADD0-8385-6B4C-B896-25C764615376}" destId="{173707C0-090A-2942-8348-63C7078A03D2}" srcOrd="0" destOrd="0" presId="urn:microsoft.com/office/officeart/2005/8/layout/vList2"/>
    <dgm:cxn modelId="{642C32BD-D5EC-1A40-97D8-B71F2258EBA1}" type="presOf" srcId="{0F299B91-C488-7F4E-814C-D13358CAE6BC}" destId="{9185A999-1233-054D-9DF6-458DA559CBB4}" srcOrd="0" destOrd="0" presId="urn:microsoft.com/office/officeart/2005/8/layout/vList2"/>
    <dgm:cxn modelId="{89CCE4D9-0A47-D84A-B562-BB70280B45B5}" srcId="{0F299B91-C488-7F4E-814C-D13358CAE6BC}" destId="{5273941E-01C2-544C-8753-7162E1EC6711}" srcOrd="6" destOrd="0" parTransId="{DF75C149-77FD-AA49-9196-100D40BED657}" sibTransId="{B4D043E4-2E37-C24C-A77A-EFDAB3EA488E}"/>
    <dgm:cxn modelId="{4BE648DA-2CCE-EF41-B0AD-26DB0CDAE508}" srcId="{0F299B91-C488-7F4E-814C-D13358CAE6BC}" destId="{BE906A9A-A6C5-7940-AA28-C83ED2DE60CE}" srcOrd="4" destOrd="0" parTransId="{E16E9216-ED9C-2747-81D7-0329B17C3329}" sibTransId="{F480DC19-2673-5C47-AFA1-683E8BBD4981}"/>
    <dgm:cxn modelId="{E8183DE3-850E-7D4E-87F0-1C45E76F2CE2}" srcId="{0F299B91-C488-7F4E-814C-D13358CAE6BC}" destId="{6E13A116-A72A-1E49-A0E3-0DED2E6D5EC5}" srcOrd="5" destOrd="0" parTransId="{C41B4817-FA55-A34D-AC06-4C0A8076BB57}" sibTransId="{11455F2E-1634-7746-9652-C49C8D917A94}"/>
    <dgm:cxn modelId="{F9E3BFE5-4294-404F-B70F-21301A0C3860}" srcId="{0F299B91-C488-7F4E-814C-D13358CAE6BC}" destId="{B92E77B8-CD28-284B-9B2B-651DCC7979B4}" srcOrd="3" destOrd="0" parTransId="{84515678-9373-8C44-9232-953462517B5E}" sibTransId="{78EDF03C-F2A9-FA4A-9D9B-8C9221ED5C2B}"/>
    <dgm:cxn modelId="{067CA3F0-6639-8C4D-8E00-5C90AAF44A32}" srcId="{0F299B91-C488-7F4E-814C-D13358CAE6BC}" destId="{30EAF25D-B6F5-2542-913A-D00C76E4C33F}" srcOrd="0" destOrd="0" parTransId="{18A2BD77-FBD8-1545-A9CA-9DD37F85419B}" sibTransId="{7CFC5FC7-F2F3-3D41-8D12-404E6DDE1C0F}"/>
    <dgm:cxn modelId="{588E88F7-8C3C-7448-95E4-AD01FA668D73}" type="presOf" srcId="{5273941E-01C2-544C-8753-7162E1EC6711}" destId="{7939FDE8-5FB9-A540-811B-B431224E2835}" srcOrd="0" destOrd="0" presId="urn:microsoft.com/office/officeart/2005/8/layout/vList2"/>
    <dgm:cxn modelId="{1F543C49-6D35-E24C-8561-2F6617A8385C}" type="presParOf" srcId="{9185A999-1233-054D-9DF6-458DA559CBB4}" destId="{82BCE832-D0C4-3747-9DD7-876488624F9D}" srcOrd="0" destOrd="0" presId="urn:microsoft.com/office/officeart/2005/8/layout/vList2"/>
    <dgm:cxn modelId="{DDEDDD20-F814-124C-8407-95EB62C64F2F}" type="presParOf" srcId="{9185A999-1233-054D-9DF6-458DA559CBB4}" destId="{17365F48-61E0-CE45-8184-0669A081E80C}" srcOrd="1" destOrd="0" presId="urn:microsoft.com/office/officeart/2005/8/layout/vList2"/>
    <dgm:cxn modelId="{23188227-890C-7045-BB92-5934B8D95C6D}" type="presParOf" srcId="{9185A999-1233-054D-9DF6-458DA559CBB4}" destId="{173707C0-090A-2942-8348-63C7078A03D2}" srcOrd="2" destOrd="0" presId="urn:microsoft.com/office/officeart/2005/8/layout/vList2"/>
    <dgm:cxn modelId="{6E1A4674-69D9-C448-9B63-2F88BBCBBB76}" type="presParOf" srcId="{9185A999-1233-054D-9DF6-458DA559CBB4}" destId="{B394E446-5B31-F443-AB1B-0760CE44E72F}" srcOrd="3" destOrd="0" presId="urn:microsoft.com/office/officeart/2005/8/layout/vList2"/>
    <dgm:cxn modelId="{1F44FCCC-455F-7341-962E-CFF40B14C3B3}" type="presParOf" srcId="{9185A999-1233-054D-9DF6-458DA559CBB4}" destId="{FDFF09A6-E0B2-8944-8BAD-CFE94EB80F59}" srcOrd="4" destOrd="0" presId="urn:microsoft.com/office/officeart/2005/8/layout/vList2"/>
    <dgm:cxn modelId="{59270464-8C4D-B149-9003-BA11357CD2EA}" type="presParOf" srcId="{9185A999-1233-054D-9DF6-458DA559CBB4}" destId="{54272A65-FC42-1B4F-BE2C-CC4F75F38D76}" srcOrd="5" destOrd="0" presId="urn:microsoft.com/office/officeart/2005/8/layout/vList2"/>
    <dgm:cxn modelId="{38E2E81C-0C04-534E-B232-8B27691B0344}" type="presParOf" srcId="{9185A999-1233-054D-9DF6-458DA559CBB4}" destId="{33F786C0-1C2E-034B-9BAE-EF11F91F07B9}" srcOrd="6" destOrd="0" presId="urn:microsoft.com/office/officeart/2005/8/layout/vList2"/>
    <dgm:cxn modelId="{C099B1A2-CCAF-EF44-9D43-B9A3847E5CAD}" type="presParOf" srcId="{9185A999-1233-054D-9DF6-458DA559CBB4}" destId="{106F791C-1F09-BD45-A618-564FE9EFA715}" srcOrd="7" destOrd="0" presId="urn:microsoft.com/office/officeart/2005/8/layout/vList2"/>
    <dgm:cxn modelId="{7D64FE9B-D7A3-AC4C-A323-222E3F563BDC}" type="presParOf" srcId="{9185A999-1233-054D-9DF6-458DA559CBB4}" destId="{C17252EE-85D2-7F42-86C2-F93E5229B604}" srcOrd="8" destOrd="0" presId="urn:microsoft.com/office/officeart/2005/8/layout/vList2"/>
    <dgm:cxn modelId="{F4CFCC59-3307-5246-BF1D-08AC1BFD6DA3}" type="presParOf" srcId="{9185A999-1233-054D-9DF6-458DA559CBB4}" destId="{8F970A8A-D080-DF45-970F-649B2B83B1F1}" srcOrd="9" destOrd="0" presId="urn:microsoft.com/office/officeart/2005/8/layout/vList2"/>
    <dgm:cxn modelId="{7EF28F42-0901-0B44-AE92-F9D7D186D694}" type="presParOf" srcId="{9185A999-1233-054D-9DF6-458DA559CBB4}" destId="{A6E37A11-96BD-FB4F-9D32-FD4BB653239F}" srcOrd="10" destOrd="0" presId="urn:microsoft.com/office/officeart/2005/8/layout/vList2"/>
    <dgm:cxn modelId="{6D8FE93A-0F79-204D-945C-46C965B19F33}" type="presParOf" srcId="{9185A999-1233-054D-9DF6-458DA559CBB4}" destId="{B4651FEB-01E6-2643-83FE-9C60BFB2C92A}" srcOrd="11" destOrd="0" presId="urn:microsoft.com/office/officeart/2005/8/layout/vList2"/>
    <dgm:cxn modelId="{FF01AC80-8B16-8443-A433-1337017DA350}" type="presParOf" srcId="{9185A999-1233-054D-9DF6-458DA559CBB4}" destId="{7939FDE8-5FB9-A540-811B-B431224E2835}" srcOrd="12" destOrd="0" presId="urn:microsoft.com/office/officeart/2005/8/layout/vList2"/>
    <dgm:cxn modelId="{82C56794-7AE7-2C4A-9B11-1D335FCB7E39}" type="presParOf" srcId="{9185A999-1233-054D-9DF6-458DA559CBB4}" destId="{6638BE8C-9D36-804E-9618-133718A27267}" srcOrd="13" destOrd="0" presId="urn:microsoft.com/office/officeart/2005/8/layout/vList2"/>
    <dgm:cxn modelId="{74D45B35-DC3C-7F4F-9159-E2C9380680BA}" type="presParOf" srcId="{9185A999-1233-054D-9DF6-458DA559CBB4}" destId="{FCE4DD36-7A86-1448-9610-6A7E244B4AC5}" srcOrd="14" destOrd="0" presId="urn:microsoft.com/office/officeart/2005/8/layout/vList2"/>
    <dgm:cxn modelId="{A4C52E56-A047-3E4F-815E-53D040126369}" type="presParOf" srcId="{9185A999-1233-054D-9DF6-458DA559CBB4}" destId="{5506A8BC-5678-8A43-AE3C-78D48A8A4036}" srcOrd="15" destOrd="0" presId="urn:microsoft.com/office/officeart/2005/8/layout/vList2"/>
    <dgm:cxn modelId="{2905E9B9-4011-F044-B56A-2D162403FDE3}" type="presParOf" srcId="{9185A999-1233-054D-9DF6-458DA559CBB4}" destId="{C5AEAC02-C697-4740-AE55-F781FE9BD579}"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B75B1A6-5903-914F-AA31-8A29BC74305A}"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068696F5-1FA5-534E-B19B-83500D9441A6}">
      <dgm:prSet/>
      <dgm:spPr/>
      <dgm:t>
        <a:bodyPr/>
        <a:lstStyle/>
        <a:p>
          <a:r>
            <a:rPr lang="en-US" b="0" i="0"/>
            <a:t>Prohibits immigration enforcement actions by DHS officers or agents at or within 1,000 feet of sensitive locations, including:</a:t>
          </a:r>
          <a:endParaRPr lang="en-US"/>
        </a:p>
      </dgm:t>
    </dgm:pt>
    <dgm:pt modelId="{AFB0E32B-9668-434C-8B6F-DA419CC37374}" type="parTrans" cxnId="{8E1DC432-81F8-D146-8046-10CD4E2B1829}">
      <dgm:prSet/>
      <dgm:spPr/>
      <dgm:t>
        <a:bodyPr/>
        <a:lstStyle/>
        <a:p>
          <a:endParaRPr lang="en-US"/>
        </a:p>
      </dgm:t>
    </dgm:pt>
    <dgm:pt modelId="{E97BA9EA-2A60-054C-89C1-EB45763CF193}" type="sibTrans" cxnId="{8E1DC432-81F8-D146-8046-10CD4E2B1829}">
      <dgm:prSet/>
      <dgm:spPr/>
      <dgm:t>
        <a:bodyPr/>
        <a:lstStyle/>
        <a:p>
          <a:endParaRPr lang="en-US"/>
        </a:p>
      </dgm:t>
    </dgm:pt>
    <dgm:pt modelId="{27112C5F-F8B9-6742-BE2A-A3BA88199584}">
      <dgm:prSet/>
      <dgm:spPr/>
      <dgm:t>
        <a:bodyPr/>
        <a:lstStyle/>
        <a:p>
          <a:r>
            <a:rPr lang="en-US" b="1" i="0"/>
            <a:t>Medical treatment and health care facilities, </a:t>
          </a:r>
          <a:r>
            <a:rPr lang="en-US" b="0" i="0"/>
            <a:t>such as hospitals, community health centers, and accredited health clinics;</a:t>
          </a:r>
          <a:endParaRPr lang="en-US"/>
        </a:p>
      </dgm:t>
    </dgm:pt>
    <dgm:pt modelId="{6E1F21D1-E094-384A-BFCE-7788D03276B8}" type="parTrans" cxnId="{C6799073-0A3A-AC46-9D57-73B58001AFB2}">
      <dgm:prSet/>
      <dgm:spPr/>
      <dgm:t>
        <a:bodyPr/>
        <a:lstStyle/>
        <a:p>
          <a:endParaRPr lang="en-US"/>
        </a:p>
      </dgm:t>
    </dgm:pt>
    <dgm:pt modelId="{D7BE28E2-AD22-EE4D-A232-2E57E34BA491}" type="sibTrans" cxnId="{C6799073-0A3A-AC46-9D57-73B58001AFB2}">
      <dgm:prSet/>
      <dgm:spPr/>
      <dgm:t>
        <a:bodyPr/>
        <a:lstStyle/>
        <a:p>
          <a:endParaRPr lang="en-US"/>
        </a:p>
      </dgm:t>
    </dgm:pt>
    <dgm:pt modelId="{FC3C3091-671D-2C4D-8E4C-94A2F5256CBC}">
      <dgm:prSet/>
      <dgm:spPr/>
      <dgm:t>
        <a:bodyPr/>
        <a:lstStyle/>
        <a:p>
          <a:r>
            <a:rPr lang="en-US" b="1" i="0"/>
            <a:t>Public and private schools and other education-related locations, </a:t>
          </a:r>
          <a:r>
            <a:rPr lang="en-US" b="0" i="0"/>
            <a:t>such as pre-schools, Head Start programs, early care and education programs, K-12 schools, colleges, universities, trade schools, school bus stops, and during school field trips;</a:t>
          </a:r>
          <a:endParaRPr lang="en-US"/>
        </a:p>
      </dgm:t>
    </dgm:pt>
    <dgm:pt modelId="{A27C6545-3630-9E42-82D2-058160B68097}" type="parTrans" cxnId="{398617A6-960B-B64A-AED3-CF5978700EE5}">
      <dgm:prSet/>
      <dgm:spPr/>
      <dgm:t>
        <a:bodyPr/>
        <a:lstStyle/>
        <a:p>
          <a:endParaRPr lang="en-US"/>
        </a:p>
      </dgm:t>
    </dgm:pt>
    <dgm:pt modelId="{41E43E95-A065-C84B-B10D-2D4DCE231B2B}" type="sibTrans" cxnId="{398617A6-960B-B64A-AED3-CF5978700EE5}">
      <dgm:prSet/>
      <dgm:spPr/>
      <dgm:t>
        <a:bodyPr/>
        <a:lstStyle/>
        <a:p>
          <a:endParaRPr lang="en-US"/>
        </a:p>
      </dgm:t>
    </dgm:pt>
    <dgm:pt modelId="{1BA2609D-DD96-6B4A-9F26-FBFED66B0BE2}">
      <dgm:prSet/>
      <dgm:spPr/>
      <dgm:t>
        <a:bodyPr/>
        <a:lstStyle/>
        <a:p>
          <a:r>
            <a:rPr lang="en-US" b="1" i="0"/>
            <a:t>Places where children gather, </a:t>
          </a:r>
          <a:r>
            <a:rPr lang="en-US" b="0" i="0"/>
            <a:t>such as playgrounds, recreation centers, and child care centers;</a:t>
          </a:r>
          <a:endParaRPr lang="en-US"/>
        </a:p>
      </dgm:t>
    </dgm:pt>
    <dgm:pt modelId="{9991051C-5ECB-424D-86DC-230DB2FCCDD6}" type="parTrans" cxnId="{CED0325B-0D7F-7F46-AA7E-95B72D6BB620}">
      <dgm:prSet/>
      <dgm:spPr/>
      <dgm:t>
        <a:bodyPr/>
        <a:lstStyle/>
        <a:p>
          <a:endParaRPr lang="en-US"/>
        </a:p>
      </dgm:t>
    </dgm:pt>
    <dgm:pt modelId="{0E8FEE8E-7A20-7D47-86DD-7E9FEF0DE373}" type="sibTrans" cxnId="{CED0325B-0D7F-7F46-AA7E-95B72D6BB620}">
      <dgm:prSet/>
      <dgm:spPr/>
      <dgm:t>
        <a:bodyPr/>
        <a:lstStyle/>
        <a:p>
          <a:endParaRPr lang="en-US"/>
        </a:p>
      </dgm:t>
    </dgm:pt>
    <dgm:pt modelId="{A488C86B-A045-D14D-B7E6-2D9F088DA08E}">
      <dgm:prSet/>
      <dgm:spPr/>
      <dgm:t>
        <a:bodyPr/>
        <a:lstStyle/>
        <a:p>
          <a:r>
            <a:rPr lang="en-US" b="1" i="0"/>
            <a:t>Places providing social services, including disaster or emergency response relief, </a:t>
          </a:r>
          <a:r>
            <a:rPr lang="en-US" b="0" i="0"/>
            <a:t>such as food banks and pantries, shelters, the office of an individual’s lawyer, community-based organizations, public libraries, union halls, and other organizations and centers that provide assistance;</a:t>
          </a:r>
          <a:endParaRPr lang="en-US"/>
        </a:p>
      </dgm:t>
    </dgm:pt>
    <dgm:pt modelId="{A538D5B1-C9F2-F247-B996-503E8D88EC7A}" type="parTrans" cxnId="{3136A151-7BAB-3746-8DAF-47FE0739FF04}">
      <dgm:prSet/>
      <dgm:spPr/>
      <dgm:t>
        <a:bodyPr/>
        <a:lstStyle/>
        <a:p>
          <a:endParaRPr lang="en-US"/>
        </a:p>
      </dgm:t>
    </dgm:pt>
    <dgm:pt modelId="{53A4A1AE-B612-8142-9A7F-DC704BF654BF}" type="sibTrans" cxnId="{3136A151-7BAB-3746-8DAF-47FE0739FF04}">
      <dgm:prSet/>
      <dgm:spPr/>
      <dgm:t>
        <a:bodyPr/>
        <a:lstStyle/>
        <a:p>
          <a:endParaRPr lang="en-US"/>
        </a:p>
      </dgm:t>
    </dgm:pt>
    <dgm:pt modelId="{0BC1349D-CF4A-1140-A103-13C65894166E}">
      <dgm:prSet/>
      <dgm:spPr/>
      <dgm:t>
        <a:bodyPr/>
        <a:lstStyle/>
        <a:p>
          <a:r>
            <a:rPr lang="en-US" b="1" i="0"/>
            <a:t>Places of worship, </a:t>
          </a:r>
          <a:r>
            <a:rPr lang="en-US" b="0" i="0"/>
            <a:t>such as churches, mosques, and synagogues;</a:t>
          </a:r>
          <a:endParaRPr lang="en-US"/>
        </a:p>
      </dgm:t>
    </dgm:pt>
    <dgm:pt modelId="{15C37C65-75AD-164B-A6E8-E99A1AF3FB30}" type="parTrans" cxnId="{706CC902-7B03-C74B-8514-3F7E8528C9C1}">
      <dgm:prSet/>
      <dgm:spPr/>
      <dgm:t>
        <a:bodyPr/>
        <a:lstStyle/>
        <a:p>
          <a:endParaRPr lang="en-US"/>
        </a:p>
      </dgm:t>
    </dgm:pt>
    <dgm:pt modelId="{2572C224-4E7C-CD49-ADAB-BB3F80F6C256}" type="sibTrans" cxnId="{706CC902-7B03-C74B-8514-3F7E8528C9C1}">
      <dgm:prSet/>
      <dgm:spPr/>
      <dgm:t>
        <a:bodyPr/>
        <a:lstStyle/>
        <a:p>
          <a:endParaRPr lang="en-US"/>
        </a:p>
      </dgm:t>
    </dgm:pt>
    <dgm:pt modelId="{F6C82A94-B371-8847-81BF-97DF589A5614}">
      <dgm:prSet/>
      <dgm:spPr/>
      <dgm:t>
        <a:bodyPr/>
        <a:lstStyle/>
        <a:p>
          <a:r>
            <a:rPr lang="en-US" b="1" i="0"/>
            <a:t>Religious or civil ceremonies or observances</a:t>
          </a:r>
          <a:r>
            <a:rPr lang="en-US" b="0" i="0"/>
            <a:t>, such as sites of funerals and weddings;</a:t>
          </a:r>
          <a:endParaRPr lang="en-US"/>
        </a:p>
      </dgm:t>
    </dgm:pt>
    <dgm:pt modelId="{9968117F-63E9-3642-BBBB-CA7BDB2F9749}" type="parTrans" cxnId="{389402E6-15D2-214E-B17B-D07EAD5BA75B}">
      <dgm:prSet/>
      <dgm:spPr/>
      <dgm:t>
        <a:bodyPr/>
        <a:lstStyle/>
        <a:p>
          <a:endParaRPr lang="en-US"/>
        </a:p>
      </dgm:t>
    </dgm:pt>
    <dgm:pt modelId="{A80F974B-444D-E949-9C02-011273FF794F}" type="sibTrans" cxnId="{389402E6-15D2-214E-B17B-D07EAD5BA75B}">
      <dgm:prSet/>
      <dgm:spPr/>
      <dgm:t>
        <a:bodyPr/>
        <a:lstStyle/>
        <a:p>
          <a:endParaRPr lang="en-US"/>
        </a:p>
      </dgm:t>
    </dgm:pt>
    <dgm:pt modelId="{7FEE9092-D6D5-CB43-A2BA-36E4100ED331}">
      <dgm:prSet/>
      <dgm:spPr/>
      <dgm:t>
        <a:bodyPr/>
        <a:lstStyle/>
        <a:p>
          <a:r>
            <a:rPr lang="en-US" b="1" i="0"/>
            <a:t>During public demonstrations</a:t>
          </a:r>
          <a:r>
            <a:rPr lang="en-US" b="0" i="0"/>
            <a:t>, such as a march, rally, or parade;</a:t>
          </a:r>
          <a:endParaRPr lang="en-US"/>
        </a:p>
      </dgm:t>
    </dgm:pt>
    <dgm:pt modelId="{D3F589F1-1688-4743-8D8A-1BB533C4EDD9}" type="parTrans" cxnId="{4F381D05-FC9A-F948-8E67-D45A285DFDCC}">
      <dgm:prSet/>
      <dgm:spPr/>
      <dgm:t>
        <a:bodyPr/>
        <a:lstStyle/>
        <a:p>
          <a:endParaRPr lang="en-US"/>
        </a:p>
      </dgm:t>
    </dgm:pt>
    <dgm:pt modelId="{70AA4289-7D97-E942-83EC-2AFB5463F0F6}" type="sibTrans" cxnId="{4F381D05-FC9A-F948-8E67-D45A285DFDCC}">
      <dgm:prSet/>
      <dgm:spPr/>
      <dgm:t>
        <a:bodyPr/>
        <a:lstStyle/>
        <a:p>
          <a:endParaRPr lang="en-US"/>
        </a:p>
      </dgm:t>
    </dgm:pt>
    <dgm:pt modelId="{1A8783F8-A68B-CC45-BE49-F0D1FE641182}">
      <dgm:prSet/>
      <dgm:spPr/>
      <dgm:t>
        <a:bodyPr/>
        <a:lstStyle/>
        <a:p>
          <a:r>
            <a:rPr lang="en-US" b="1" i="0"/>
            <a:t>Government buildings, </a:t>
          </a:r>
          <a:r>
            <a:rPr lang="en-US" b="0" i="0"/>
            <a:t>such as federal, state, or local courthouses, Congressional district offices, Social Security offices, public assistance offices, and the Department of Motor Vehicles.</a:t>
          </a:r>
          <a:endParaRPr lang="en-US"/>
        </a:p>
      </dgm:t>
    </dgm:pt>
    <dgm:pt modelId="{28D5D87F-9558-8646-A6B0-3C1F353A1E61}" type="parTrans" cxnId="{7937A35B-C224-3147-9898-A10D7B8BC46E}">
      <dgm:prSet/>
      <dgm:spPr/>
      <dgm:t>
        <a:bodyPr/>
        <a:lstStyle/>
        <a:p>
          <a:endParaRPr lang="en-US"/>
        </a:p>
      </dgm:t>
    </dgm:pt>
    <dgm:pt modelId="{0D8C3B60-8C32-C341-97E0-7EE7C4C75CF7}" type="sibTrans" cxnId="{7937A35B-C224-3147-9898-A10D7B8BC46E}">
      <dgm:prSet/>
      <dgm:spPr/>
      <dgm:t>
        <a:bodyPr/>
        <a:lstStyle/>
        <a:p>
          <a:endParaRPr lang="en-US"/>
        </a:p>
      </dgm:t>
    </dgm:pt>
    <dgm:pt modelId="{22B18069-5B33-F448-96B5-3027BDA2F42F}">
      <dgm:prSet/>
      <dgm:spPr/>
      <dgm:t>
        <a:bodyPr/>
        <a:lstStyle/>
        <a:p>
          <a:r>
            <a:rPr lang="en-US" b="0" i="0"/>
            <a:t>Establishes exceptions for sensitive locations in the case of exigent circumstances, such as imminent risk of death, violence, or threat to public safety. Additionally, sensitive locations do not apply to the transportation of an individual apprehended at the border to a medical facility to receive care. .</a:t>
          </a:r>
          <a:endParaRPr lang="en-US"/>
        </a:p>
      </dgm:t>
    </dgm:pt>
    <dgm:pt modelId="{DF5F6F99-0158-BF49-BEBF-2496BD7F396C}" type="parTrans" cxnId="{A97B48BA-FB8A-2541-9B2F-90304C659A38}">
      <dgm:prSet/>
      <dgm:spPr/>
      <dgm:t>
        <a:bodyPr/>
        <a:lstStyle/>
        <a:p>
          <a:endParaRPr lang="en-US"/>
        </a:p>
      </dgm:t>
    </dgm:pt>
    <dgm:pt modelId="{453655DC-7BBE-6A40-A546-569ED7216EB3}" type="sibTrans" cxnId="{A97B48BA-FB8A-2541-9B2F-90304C659A38}">
      <dgm:prSet/>
      <dgm:spPr/>
      <dgm:t>
        <a:bodyPr/>
        <a:lstStyle/>
        <a:p>
          <a:endParaRPr lang="en-US"/>
        </a:p>
      </dgm:t>
    </dgm:pt>
    <dgm:pt modelId="{FCC28A8E-031C-4F45-A76E-8C7A38EE6F7F}">
      <dgm:prSet/>
      <dgm:spPr/>
      <dgm:t>
        <a:bodyPr/>
        <a:lstStyle/>
        <a:p>
          <a:r>
            <a:rPr lang="en-US" b="0" i="0"/>
            <a:t>Requires annual training for DHS officers on the sensitive locations policy and annual reporting from DHS regarding enforcement actions or complaints of enforcement actions at sensitive locations.</a:t>
          </a:r>
          <a:endParaRPr lang="en-US"/>
        </a:p>
      </dgm:t>
    </dgm:pt>
    <dgm:pt modelId="{7B46B5DB-42C6-BB4A-A3C6-F651F08BD2EF}" type="parTrans" cxnId="{750A982F-ED0F-6448-93B7-60C8F48DBC33}">
      <dgm:prSet/>
      <dgm:spPr/>
      <dgm:t>
        <a:bodyPr/>
        <a:lstStyle/>
        <a:p>
          <a:endParaRPr lang="en-US"/>
        </a:p>
      </dgm:t>
    </dgm:pt>
    <dgm:pt modelId="{F4B822BE-2355-C54F-BA9B-726EAFA63630}" type="sibTrans" cxnId="{750A982F-ED0F-6448-93B7-60C8F48DBC33}">
      <dgm:prSet/>
      <dgm:spPr/>
      <dgm:t>
        <a:bodyPr/>
        <a:lstStyle/>
        <a:p>
          <a:endParaRPr lang="en-US"/>
        </a:p>
      </dgm:t>
    </dgm:pt>
    <dgm:pt modelId="{814ABF15-A207-534A-89B3-4CC730D66FE3}">
      <dgm:prSet/>
      <dgm:spPr/>
      <dgm:t>
        <a:bodyPr/>
        <a:lstStyle/>
        <a:p>
          <a:r>
            <a:rPr lang="en-US" b="0" i="0"/>
            <a:t>Prevents information from being entered into the record in a removal proceeding resulting from a violation of the sensitive locations policy and allows for the immediate termination of the removal proceeding in that instance.</a:t>
          </a:r>
          <a:endParaRPr lang="en-US"/>
        </a:p>
      </dgm:t>
    </dgm:pt>
    <dgm:pt modelId="{1A539992-41E8-324B-A337-ADC2DAFF156A}" type="parTrans" cxnId="{FBFBD3F2-1F00-134A-B7AF-2AA377456F45}">
      <dgm:prSet/>
      <dgm:spPr/>
      <dgm:t>
        <a:bodyPr/>
        <a:lstStyle/>
        <a:p>
          <a:endParaRPr lang="en-US"/>
        </a:p>
      </dgm:t>
    </dgm:pt>
    <dgm:pt modelId="{D74E783F-DD7F-EF48-8559-876F36390E22}" type="sibTrans" cxnId="{FBFBD3F2-1F00-134A-B7AF-2AA377456F45}">
      <dgm:prSet/>
      <dgm:spPr/>
      <dgm:t>
        <a:bodyPr/>
        <a:lstStyle/>
        <a:p>
          <a:endParaRPr lang="en-US"/>
        </a:p>
      </dgm:t>
    </dgm:pt>
    <dgm:pt modelId="{E9A027FD-CE03-6C41-A6C8-AC53BE6462F0}" type="pres">
      <dgm:prSet presAssocID="{5B75B1A6-5903-914F-AA31-8A29BC74305A}" presName="linear" presStyleCnt="0">
        <dgm:presLayoutVars>
          <dgm:animLvl val="lvl"/>
          <dgm:resizeHandles val="exact"/>
        </dgm:presLayoutVars>
      </dgm:prSet>
      <dgm:spPr/>
    </dgm:pt>
    <dgm:pt modelId="{27623252-20FD-3247-B2FE-EF3EE5321F6C}" type="pres">
      <dgm:prSet presAssocID="{068696F5-1FA5-534E-B19B-83500D9441A6}" presName="parentText" presStyleLbl="node1" presStyleIdx="0" presStyleCnt="4">
        <dgm:presLayoutVars>
          <dgm:chMax val="0"/>
          <dgm:bulletEnabled val="1"/>
        </dgm:presLayoutVars>
      </dgm:prSet>
      <dgm:spPr/>
    </dgm:pt>
    <dgm:pt modelId="{E9BA40F4-1F14-9F4B-9520-A51A7A152B19}" type="pres">
      <dgm:prSet presAssocID="{068696F5-1FA5-534E-B19B-83500D9441A6}" presName="childText" presStyleLbl="revTx" presStyleIdx="0" presStyleCnt="1">
        <dgm:presLayoutVars>
          <dgm:bulletEnabled val="1"/>
        </dgm:presLayoutVars>
      </dgm:prSet>
      <dgm:spPr/>
    </dgm:pt>
    <dgm:pt modelId="{88F094F2-A7B8-F240-95D5-DA462E1450D7}" type="pres">
      <dgm:prSet presAssocID="{22B18069-5B33-F448-96B5-3027BDA2F42F}" presName="parentText" presStyleLbl="node1" presStyleIdx="1" presStyleCnt="4">
        <dgm:presLayoutVars>
          <dgm:chMax val="0"/>
          <dgm:bulletEnabled val="1"/>
        </dgm:presLayoutVars>
      </dgm:prSet>
      <dgm:spPr/>
    </dgm:pt>
    <dgm:pt modelId="{7A2499CD-C67B-FF40-9164-566229E77B33}" type="pres">
      <dgm:prSet presAssocID="{453655DC-7BBE-6A40-A546-569ED7216EB3}" presName="spacer" presStyleCnt="0"/>
      <dgm:spPr/>
    </dgm:pt>
    <dgm:pt modelId="{3D49E426-3C89-A14D-B8D6-BE625E7AE13C}" type="pres">
      <dgm:prSet presAssocID="{FCC28A8E-031C-4F45-A76E-8C7A38EE6F7F}" presName="parentText" presStyleLbl="node1" presStyleIdx="2" presStyleCnt="4">
        <dgm:presLayoutVars>
          <dgm:chMax val="0"/>
          <dgm:bulletEnabled val="1"/>
        </dgm:presLayoutVars>
      </dgm:prSet>
      <dgm:spPr/>
    </dgm:pt>
    <dgm:pt modelId="{EA9D2557-873D-9A4B-9D1F-4A66A0E39C6C}" type="pres">
      <dgm:prSet presAssocID="{F4B822BE-2355-C54F-BA9B-726EAFA63630}" presName="spacer" presStyleCnt="0"/>
      <dgm:spPr/>
    </dgm:pt>
    <dgm:pt modelId="{0E864D06-1537-8549-857E-D4083E202E16}" type="pres">
      <dgm:prSet presAssocID="{814ABF15-A207-534A-89B3-4CC730D66FE3}" presName="parentText" presStyleLbl="node1" presStyleIdx="3" presStyleCnt="4">
        <dgm:presLayoutVars>
          <dgm:chMax val="0"/>
          <dgm:bulletEnabled val="1"/>
        </dgm:presLayoutVars>
      </dgm:prSet>
      <dgm:spPr/>
    </dgm:pt>
  </dgm:ptLst>
  <dgm:cxnLst>
    <dgm:cxn modelId="{706CC902-7B03-C74B-8514-3F7E8528C9C1}" srcId="{068696F5-1FA5-534E-B19B-83500D9441A6}" destId="{0BC1349D-CF4A-1140-A103-13C65894166E}" srcOrd="4" destOrd="0" parTransId="{15C37C65-75AD-164B-A6E8-E99A1AF3FB30}" sibTransId="{2572C224-4E7C-CD49-ADAB-BB3F80F6C256}"/>
    <dgm:cxn modelId="{4F381D05-FC9A-F948-8E67-D45A285DFDCC}" srcId="{068696F5-1FA5-534E-B19B-83500D9441A6}" destId="{7FEE9092-D6D5-CB43-A2BA-36E4100ED331}" srcOrd="6" destOrd="0" parTransId="{D3F589F1-1688-4743-8D8A-1BB533C4EDD9}" sibTransId="{70AA4289-7D97-E942-83EC-2AFB5463F0F6}"/>
    <dgm:cxn modelId="{F7834E07-0307-D144-8D4E-C9BA23D799E9}" type="presOf" srcId="{FCC28A8E-031C-4F45-A76E-8C7A38EE6F7F}" destId="{3D49E426-3C89-A14D-B8D6-BE625E7AE13C}" srcOrd="0" destOrd="0" presId="urn:microsoft.com/office/officeart/2005/8/layout/vList2"/>
    <dgm:cxn modelId="{86CCCE1D-66E3-314E-81CA-32C2321B9A17}" type="presOf" srcId="{1BA2609D-DD96-6B4A-9F26-FBFED66B0BE2}" destId="{E9BA40F4-1F14-9F4B-9520-A51A7A152B19}" srcOrd="0" destOrd="2" presId="urn:microsoft.com/office/officeart/2005/8/layout/vList2"/>
    <dgm:cxn modelId="{FF0A2D29-3B70-9B44-8854-29AE3B9B6EA6}" type="presOf" srcId="{7FEE9092-D6D5-CB43-A2BA-36E4100ED331}" destId="{E9BA40F4-1F14-9F4B-9520-A51A7A152B19}" srcOrd="0" destOrd="6" presId="urn:microsoft.com/office/officeart/2005/8/layout/vList2"/>
    <dgm:cxn modelId="{750A982F-ED0F-6448-93B7-60C8F48DBC33}" srcId="{5B75B1A6-5903-914F-AA31-8A29BC74305A}" destId="{FCC28A8E-031C-4F45-A76E-8C7A38EE6F7F}" srcOrd="2" destOrd="0" parTransId="{7B46B5DB-42C6-BB4A-A3C6-F651F08BD2EF}" sibTransId="{F4B822BE-2355-C54F-BA9B-726EAFA63630}"/>
    <dgm:cxn modelId="{2372E030-7058-6C41-B03C-36C1BD41C0D6}" type="presOf" srcId="{814ABF15-A207-534A-89B3-4CC730D66FE3}" destId="{0E864D06-1537-8549-857E-D4083E202E16}" srcOrd="0" destOrd="0" presId="urn:microsoft.com/office/officeart/2005/8/layout/vList2"/>
    <dgm:cxn modelId="{8E1DC432-81F8-D146-8046-10CD4E2B1829}" srcId="{5B75B1A6-5903-914F-AA31-8A29BC74305A}" destId="{068696F5-1FA5-534E-B19B-83500D9441A6}" srcOrd="0" destOrd="0" parTransId="{AFB0E32B-9668-434C-8B6F-DA419CC37374}" sibTransId="{E97BA9EA-2A60-054C-89C1-EB45763CF193}"/>
    <dgm:cxn modelId="{CED0325B-0D7F-7F46-AA7E-95B72D6BB620}" srcId="{068696F5-1FA5-534E-B19B-83500D9441A6}" destId="{1BA2609D-DD96-6B4A-9F26-FBFED66B0BE2}" srcOrd="2" destOrd="0" parTransId="{9991051C-5ECB-424D-86DC-230DB2FCCDD6}" sibTransId="{0E8FEE8E-7A20-7D47-86DD-7E9FEF0DE373}"/>
    <dgm:cxn modelId="{7937A35B-C224-3147-9898-A10D7B8BC46E}" srcId="{068696F5-1FA5-534E-B19B-83500D9441A6}" destId="{1A8783F8-A68B-CC45-BE49-F0D1FE641182}" srcOrd="7" destOrd="0" parTransId="{28D5D87F-9558-8646-A6B0-3C1F353A1E61}" sibTransId="{0D8C3B60-8C32-C341-97E0-7EE7C4C75CF7}"/>
    <dgm:cxn modelId="{3136A151-7BAB-3746-8DAF-47FE0739FF04}" srcId="{068696F5-1FA5-534E-B19B-83500D9441A6}" destId="{A488C86B-A045-D14D-B7E6-2D9F088DA08E}" srcOrd="3" destOrd="0" parTransId="{A538D5B1-C9F2-F247-B996-503E8D88EC7A}" sibTransId="{53A4A1AE-B612-8142-9A7F-DC704BF654BF}"/>
    <dgm:cxn modelId="{2634E271-1714-2543-911A-D70103BCEBFF}" type="presOf" srcId="{A488C86B-A045-D14D-B7E6-2D9F088DA08E}" destId="{E9BA40F4-1F14-9F4B-9520-A51A7A152B19}" srcOrd="0" destOrd="3" presId="urn:microsoft.com/office/officeart/2005/8/layout/vList2"/>
    <dgm:cxn modelId="{C6799073-0A3A-AC46-9D57-73B58001AFB2}" srcId="{068696F5-1FA5-534E-B19B-83500D9441A6}" destId="{27112C5F-F8B9-6742-BE2A-A3BA88199584}" srcOrd="0" destOrd="0" parTransId="{6E1F21D1-E094-384A-BFCE-7788D03276B8}" sibTransId="{D7BE28E2-AD22-EE4D-A232-2E57E34BA491}"/>
    <dgm:cxn modelId="{A6ADBF7B-8DF3-0D49-B530-6758673CBD5C}" type="presOf" srcId="{0BC1349D-CF4A-1140-A103-13C65894166E}" destId="{E9BA40F4-1F14-9F4B-9520-A51A7A152B19}" srcOrd="0" destOrd="4" presId="urn:microsoft.com/office/officeart/2005/8/layout/vList2"/>
    <dgm:cxn modelId="{BA45507D-BF62-C941-B55E-FA2378521CF9}" type="presOf" srcId="{5B75B1A6-5903-914F-AA31-8A29BC74305A}" destId="{E9A027FD-CE03-6C41-A6C8-AC53BE6462F0}" srcOrd="0" destOrd="0" presId="urn:microsoft.com/office/officeart/2005/8/layout/vList2"/>
    <dgm:cxn modelId="{B4786C97-DD6E-0B4A-A5CB-E4FB62865D3F}" type="presOf" srcId="{068696F5-1FA5-534E-B19B-83500D9441A6}" destId="{27623252-20FD-3247-B2FE-EF3EE5321F6C}" srcOrd="0" destOrd="0" presId="urn:microsoft.com/office/officeart/2005/8/layout/vList2"/>
    <dgm:cxn modelId="{466EFA99-C107-4A4A-B2D8-74A17666F1A4}" type="presOf" srcId="{22B18069-5B33-F448-96B5-3027BDA2F42F}" destId="{88F094F2-A7B8-F240-95D5-DA462E1450D7}" srcOrd="0" destOrd="0" presId="urn:microsoft.com/office/officeart/2005/8/layout/vList2"/>
    <dgm:cxn modelId="{57C630A0-80F6-2D41-B62E-6F69C1249077}" type="presOf" srcId="{FC3C3091-671D-2C4D-8E4C-94A2F5256CBC}" destId="{E9BA40F4-1F14-9F4B-9520-A51A7A152B19}" srcOrd="0" destOrd="1" presId="urn:microsoft.com/office/officeart/2005/8/layout/vList2"/>
    <dgm:cxn modelId="{398617A6-960B-B64A-AED3-CF5978700EE5}" srcId="{068696F5-1FA5-534E-B19B-83500D9441A6}" destId="{FC3C3091-671D-2C4D-8E4C-94A2F5256CBC}" srcOrd="1" destOrd="0" parTransId="{A27C6545-3630-9E42-82D2-058160B68097}" sibTransId="{41E43E95-A065-C84B-B10D-2D4DCE231B2B}"/>
    <dgm:cxn modelId="{9CAE82A7-4B35-8045-BC87-AC5BA9F196F5}" type="presOf" srcId="{27112C5F-F8B9-6742-BE2A-A3BA88199584}" destId="{E9BA40F4-1F14-9F4B-9520-A51A7A152B19}" srcOrd="0" destOrd="0" presId="urn:microsoft.com/office/officeart/2005/8/layout/vList2"/>
    <dgm:cxn modelId="{A97B48BA-FB8A-2541-9B2F-90304C659A38}" srcId="{5B75B1A6-5903-914F-AA31-8A29BC74305A}" destId="{22B18069-5B33-F448-96B5-3027BDA2F42F}" srcOrd="1" destOrd="0" parTransId="{DF5F6F99-0158-BF49-BEBF-2496BD7F396C}" sibTransId="{453655DC-7BBE-6A40-A546-569ED7216EB3}"/>
    <dgm:cxn modelId="{389402E6-15D2-214E-B17B-D07EAD5BA75B}" srcId="{068696F5-1FA5-534E-B19B-83500D9441A6}" destId="{F6C82A94-B371-8847-81BF-97DF589A5614}" srcOrd="5" destOrd="0" parTransId="{9968117F-63E9-3642-BBBB-CA7BDB2F9749}" sibTransId="{A80F974B-444D-E949-9C02-011273FF794F}"/>
    <dgm:cxn modelId="{D77E7FE6-B8D4-644D-87EA-E6F02F844E15}" type="presOf" srcId="{F6C82A94-B371-8847-81BF-97DF589A5614}" destId="{E9BA40F4-1F14-9F4B-9520-A51A7A152B19}" srcOrd="0" destOrd="5" presId="urn:microsoft.com/office/officeart/2005/8/layout/vList2"/>
    <dgm:cxn modelId="{43D125E8-1EFE-224D-BCB4-AD9ECE3C30D5}" type="presOf" srcId="{1A8783F8-A68B-CC45-BE49-F0D1FE641182}" destId="{E9BA40F4-1F14-9F4B-9520-A51A7A152B19}" srcOrd="0" destOrd="7" presId="urn:microsoft.com/office/officeart/2005/8/layout/vList2"/>
    <dgm:cxn modelId="{FBFBD3F2-1F00-134A-B7AF-2AA377456F45}" srcId="{5B75B1A6-5903-914F-AA31-8A29BC74305A}" destId="{814ABF15-A207-534A-89B3-4CC730D66FE3}" srcOrd="3" destOrd="0" parTransId="{1A539992-41E8-324B-A337-ADC2DAFF156A}" sibTransId="{D74E783F-DD7F-EF48-8559-876F36390E22}"/>
    <dgm:cxn modelId="{71176E94-B1A8-894F-AE39-2D814746E19F}" type="presParOf" srcId="{E9A027FD-CE03-6C41-A6C8-AC53BE6462F0}" destId="{27623252-20FD-3247-B2FE-EF3EE5321F6C}" srcOrd="0" destOrd="0" presId="urn:microsoft.com/office/officeart/2005/8/layout/vList2"/>
    <dgm:cxn modelId="{BCB43888-18F7-C34E-9E7D-83223B12E315}" type="presParOf" srcId="{E9A027FD-CE03-6C41-A6C8-AC53BE6462F0}" destId="{E9BA40F4-1F14-9F4B-9520-A51A7A152B19}" srcOrd="1" destOrd="0" presId="urn:microsoft.com/office/officeart/2005/8/layout/vList2"/>
    <dgm:cxn modelId="{89F10983-5430-FC45-A4C9-6A209EE82382}" type="presParOf" srcId="{E9A027FD-CE03-6C41-A6C8-AC53BE6462F0}" destId="{88F094F2-A7B8-F240-95D5-DA462E1450D7}" srcOrd="2" destOrd="0" presId="urn:microsoft.com/office/officeart/2005/8/layout/vList2"/>
    <dgm:cxn modelId="{9C451F84-581E-A44A-9F96-5B415AF8B430}" type="presParOf" srcId="{E9A027FD-CE03-6C41-A6C8-AC53BE6462F0}" destId="{7A2499CD-C67B-FF40-9164-566229E77B33}" srcOrd="3" destOrd="0" presId="urn:microsoft.com/office/officeart/2005/8/layout/vList2"/>
    <dgm:cxn modelId="{6EA9C282-106C-DB43-B70C-C85F0F0F83AC}" type="presParOf" srcId="{E9A027FD-CE03-6C41-A6C8-AC53BE6462F0}" destId="{3D49E426-3C89-A14D-B8D6-BE625E7AE13C}" srcOrd="4" destOrd="0" presId="urn:microsoft.com/office/officeart/2005/8/layout/vList2"/>
    <dgm:cxn modelId="{D9413EC1-DF36-FB45-8C9D-1BCAC6C94A96}" type="presParOf" srcId="{E9A027FD-CE03-6C41-A6C8-AC53BE6462F0}" destId="{EA9D2557-873D-9A4B-9D1F-4A66A0E39C6C}" srcOrd="5" destOrd="0" presId="urn:microsoft.com/office/officeart/2005/8/layout/vList2"/>
    <dgm:cxn modelId="{1F125EF1-1DF0-5644-810D-24336E3C51DE}" type="presParOf" srcId="{E9A027FD-CE03-6C41-A6C8-AC53BE6462F0}" destId="{0E864D06-1537-8549-857E-D4083E202E1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878460-A58D-4F4A-ABC6-20E76E3E257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423B9F05-EAA7-5F4E-8DFB-5ECD004826AF}">
      <dgm:prSet/>
      <dgm:spPr/>
      <dgm:t>
        <a:bodyPr/>
        <a:lstStyle/>
        <a:p>
          <a:r>
            <a:rPr lang="en-US"/>
            <a:t>EO expected any day that will potentially call for cutting HHS staff back by 50%</a:t>
          </a:r>
        </a:p>
      </dgm:t>
    </dgm:pt>
    <dgm:pt modelId="{6260697D-434A-2043-AA2A-F8F6173DA9C0}" type="parTrans" cxnId="{D1B0D78C-36FB-2942-9EC2-7AC92576F624}">
      <dgm:prSet/>
      <dgm:spPr/>
      <dgm:t>
        <a:bodyPr/>
        <a:lstStyle/>
        <a:p>
          <a:endParaRPr lang="en-US"/>
        </a:p>
      </dgm:t>
    </dgm:pt>
    <dgm:pt modelId="{5E2A5DE8-A75A-044C-A33A-F263101342AF}" type="sibTrans" cxnId="{D1B0D78C-36FB-2942-9EC2-7AC92576F624}">
      <dgm:prSet/>
      <dgm:spPr/>
      <dgm:t>
        <a:bodyPr/>
        <a:lstStyle/>
        <a:p>
          <a:endParaRPr lang="en-US"/>
        </a:p>
      </dgm:t>
    </dgm:pt>
    <dgm:pt modelId="{CB384578-74DD-3E4D-AEF1-7284867FE707}">
      <dgm:prSet/>
      <dgm:spPr/>
      <dgm:t>
        <a:bodyPr/>
        <a:lstStyle/>
        <a:p>
          <a:r>
            <a:rPr lang="en-US"/>
            <a:t>Further litigation on many of the EOs</a:t>
          </a:r>
        </a:p>
      </dgm:t>
    </dgm:pt>
    <dgm:pt modelId="{79FC0344-95BF-C84B-AC43-735268554D94}" type="parTrans" cxnId="{7D2BA61D-A81D-CA48-ACAB-DFAE476BEA06}">
      <dgm:prSet/>
      <dgm:spPr/>
      <dgm:t>
        <a:bodyPr/>
        <a:lstStyle/>
        <a:p>
          <a:endParaRPr lang="en-US"/>
        </a:p>
      </dgm:t>
    </dgm:pt>
    <dgm:pt modelId="{8EABDD78-7D64-0C48-A483-11325DA81DBA}" type="sibTrans" cxnId="{7D2BA61D-A81D-CA48-ACAB-DFAE476BEA06}">
      <dgm:prSet/>
      <dgm:spPr/>
      <dgm:t>
        <a:bodyPr/>
        <a:lstStyle/>
        <a:p>
          <a:endParaRPr lang="en-US"/>
        </a:p>
      </dgm:t>
    </dgm:pt>
    <dgm:pt modelId="{C6B1AD8D-F17A-9044-842B-54558DFBCE58}">
      <dgm:prSet/>
      <dgm:spPr/>
      <dgm:t>
        <a:bodyPr/>
        <a:lstStyle/>
        <a:p>
          <a:r>
            <a:rPr lang="en-US"/>
            <a:t>Likely confirmation of RFK Jr.</a:t>
          </a:r>
        </a:p>
      </dgm:t>
    </dgm:pt>
    <dgm:pt modelId="{A7DC3EBD-E4ED-A54E-BCD4-E6E30AE2736B}" type="parTrans" cxnId="{F2FCEF2A-7370-4A41-A407-0840F05C8F45}">
      <dgm:prSet/>
      <dgm:spPr/>
      <dgm:t>
        <a:bodyPr/>
        <a:lstStyle/>
        <a:p>
          <a:endParaRPr lang="en-US"/>
        </a:p>
      </dgm:t>
    </dgm:pt>
    <dgm:pt modelId="{F781FBBB-B7D6-B24A-8029-B661AFE24B3E}" type="sibTrans" cxnId="{F2FCEF2A-7370-4A41-A407-0840F05C8F45}">
      <dgm:prSet/>
      <dgm:spPr/>
      <dgm:t>
        <a:bodyPr/>
        <a:lstStyle/>
        <a:p>
          <a:endParaRPr lang="en-US"/>
        </a:p>
      </dgm:t>
    </dgm:pt>
    <dgm:pt modelId="{AE2DCFC3-1691-184A-85C2-9F567B34B9B6}">
      <dgm:prSet/>
      <dgm:spPr/>
      <dgm:t>
        <a:bodyPr/>
        <a:lstStyle/>
        <a:p>
          <a:r>
            <a:rPr lang="en-US"/>
            <a:t>Hopefully, some movement from the House on reconciliation</a:t>
          </a:r>
        </a:p>
      </dgm:t>
    </dgm:pt>
    <dgm:pt modelId="{43BB6EA8-A639-D140-8BAF-A627658A6711}" type="parTrans" cxnId="{1A2D2EC9-5F73-1347-A994-B9F8A46BD472}">
      <dgm:prSet/>
      <dgm:spPr/>
      <dgm:t>
        <a:bodyPr/>
        <a:lstStyle/>
        <a:p>
          <a:endParaRPr lang="en-US"/>
        </a:p>
      </dgm:t>
    </dgm:pt>
    <dgm:pt modelId="{E25AAEBA-A81F-2446-AD36-406F701D492B}" type="sibTrans" cxnId="{1A2D2EC9-5F73-1347-A994-B9F8A46BD472}">
      <dgm:prSet/>
      <dgm:spPr/>
      <dgm:t>
        <a:bodyPr/>
        <a:lstStyle/>
        <a:p>
          <a:endParaRPr lang="en-US"/>
        </a:p>
      </dgm:t>
    </dgm:pt>
    <dgm:pt modelId="{05808D47-DD6F-EE46-944C-89273FFCD093}">
      <dgm:prSet/>
      <dgm:spPr/>
      <dgm:t>
        <a:bodyPr/>
        <a:lstStyle/>
        <a:p>
          <a:r>
            <a:rPr lang="en-US"/>
            <a:t>Lots of unknowns</a:t>
          </a:r>
        </a:p>
      </dgm:t>
    </dgm:pt>
    <dgm:pt modelId="{129296F5-A5C0-584F-99D9-85BEE67F24EE}" type="parTrans" cxnId="{B12FBA89-1666-CF49-B9EA-7E5F58A87231}">
      <dgm:prSet/>
      <dgm:spPr/>
      <dgm:t>
        <a:bodyPr/>
        <a:lstStyle/>
        <a:p>
          <a:endParaRPr lang="en-US"/>
        </a:p>
      </dgm:t>
    </dgm:pt>
    <dgm:pt modelId="{3DE9EA5D-7A19-A44E-B776-9938AD99E2F6}" type="sibTrans" cxnId="{B12FBA89-1666-CF49-B9EA-7E5F58A87231}">
      <dgm:prSet/>
      <dgm:spPr/>
      <dgm:t>
        <a:bodyPr/>
        <a:lstStyle/>
        <a:p>
          <a:endParaRPr lang="en-US"/>
        </a:p>
      </dgm:t>
    </dgm:pt>
    <dgm:pt modelId="{C31F5CBB-A31B-BB41-91C8-E5BEFC07650C}" type="pres">
      <dgm:prSet presAssocID="{80878460-A58D-4F4A-ABC6-20E76E3E2578}" presName="linear" presStyleCnt="0">
        <dgm:presLayoutVars>
          <dgm:animLvl val="lvl"/>
          <dgm:resizeHandles val="exact"/>
        </dgm:presLayoutVars>
      </dgm:prSet>
      <dgm:spPr/>
    </dgm:pt>
    <dgm:pt modelId="{74520ACE-6777-8542-9405-8A62FAF0FA4C}" type="pres">
      <dgm:prSet presAssocID="{423B9F05-EAA7-5F4E-8DFB-5ECD004826AF}" presName="parentText" presStyleLbl="node1" presStyleIdx="0" presStyleCnt="5">
        <dgm:presLayoutVars>
          <dgm:chMax val="0"/>
          <dgm:bulletEnabled val="1"/>
        </dgm:presLayoutVars>
      </dgm:prSet>
      <dgm:spPr/>
    </dgm:pt>
    <dgm:pt modelId="{26C7FA18-018E-B544-A763-B5F2757A6917}" type="pres">
      <dgm:prSet presAssocID="{5E2A5DE8-A75A-044C-A33A-F263101342AF}" presName="spacer" presStyleCnt="0"/>
      <dgm:spPr/>
    </dgm:pt>
    <dgm:pt modelId="{FE698F11-9453-5C4B-990D-43BA7660214F}" type="pres">
      <dgm:prSet presAssocID="{CB384578-74DD-3E4D-AEF1-7284867FE707}" presName="parentText" presStyleLbl="node1" presStyleIdx="1" presStyleCnt="5">
        <dgm:presLayoutVars>
          <dgm:chMax val="0"/>
          <dgm:bulletEnabled val="1"/>
        </dgm:presLayoutVars>
      </dgm:prSet>
      <dgm:spPr/>
    </dgm:pt>
    <dgm:pt modelId="{14CAEE62-58D2-084E-A23B-16C066F45743}" type="pres">
      <dgm:prSet presAssocID="{8EABDD78-7D64-0C48-A483-11325DA81DBA}" presName="spacer" presStyleCnt="0"/>
      <dgm:spPr/>
    </dgm:pt>
    <dgm:pt modelId="{C8717E23-E483-6D46-A85A-746A9E582DCD}" type="pres">
      <dgm:prSet presAssocID="{C6B1AD8D-F17A-9044-842B-54558DFBCE58}" presName="parentText" presStyleLbl="node1" presStyleIdx="2" presStyleCnt="5">
        <dgm:presLayoutVars>
          <dgm:chMax val="0"/>
          <dgm:bulletEnabled val="1"/>
        </dgm:presLayoutVars>
      </dgm:prSet>
      <dgm:spPr/>
    </dgm:pt>
    <dgm:pt modelId="{5ED8F504-9C97-5844-AE5F-B5F74C1A4112}" type="pres">
      <dgm:prSet presAssocID="{F781FBBB-B7D6-B24A-8029-B661AFE24B3E}" presName="spacer" presStyleCnt="0"/>
      <dgm:spPr/>
    </dgm:pt>
    <dgm:pt modelId="{4C36CC4A-6B5A-A248-B9CE-85D59BF22411}" type="pres">
      <dgm:prSet presAssocID="{AE2DCFC3-1691-184A-85C2-9F567B34B9B6}" presName="parentText" presStyleLbl="node1" presStyleIdx="3" presStyleCnt="5">
        <dgm:presLayoutVars>
          <dgm:chMax val="0"/>
          <dgm:bulletEnabled val="1"/>
        </dgm:presLayoutVars>
      </dgm:prSet>
      <dgm:spPr/>
    </dgm:pt>
    <dgm:pt modelId="{798B60AC-DAD7-5842-BC39-B8D34FEADFBD}" type="pres">
      <dgm:prSet presAssocID="{E25AAEBA-A81F-2446-AD36-406F701D492B}" presName="spacer" presStyleCnt="0"/>
      <dgm:spPr/>
    </dgm:pt>
    <dgm:pt modelId="{46C1FC56-BCA8-B042-960F-781AC260B4E9}" type="pres">
      <dgm:prSet presAssocID="{05808D47-DD6F-EE46-944C-89273FFCD093}" presName="parentText" presStyleLbl="node1" presStyleIdx="4" presStyleCnt="5">
        <dgm:presLayoutVars>
          <dgm:chMax val="0"/>
          <dgm:bulletEnabled val="1"/>
        </dgm:presLayoutVars>
      </dgm:prSet>
      <dgm:spPr/>
    </dgm:pt>
  </dgm:ptLst>
  <dgm:cxnLst>
    <dgm:cxn modelId="{7D2BA61D-A81D-CA48-ACAB-DFAE476BEA06}" srcId="{80878460-A58D-4F4A-ABC6-20E76E3E2578}" destId="{CB384578-74DD-3E4D-AEF1-7284867FE707}" srcOrd="1" destOrd="0" parTransId="{79FC0344-95BF-C84B-AC43-735268554D94}" sibTransId="{8EABDD78-7D64-0C48-A483-11325DA81DBA}"/>
    <dgm:cxn modelId="{74571A2A-EB4E-F244-ACD7-0320AFA5EDB1}" type="presOf" srcId="{C6B1AD8D-F17A-9044-842B-54558DFBCE58}" destId="{C8717E23-E483-6D46-A85A-746A9E582DCD}" srcOrd="0" destOrd="0" presId="urn:microsoft.com/office/officeart/2005/8/layout/vList2"/>
    <dgm:cxn modelId="{F2FCEF2A-7370-4A41-A407-0840F05C8F45}" srcId="{80878460-A58D-4F4A-ABC6-20E76E3E2578}" destId="{C6B1AD8D-F17A-9044-842B-54558DFBCE58}" srcOrd="2" destOrd="0" parTransId="{A7DC3EBD-E4ED-A54E-BCD4-E6E30AE2736B}" sibTransId="{F781FBBB-B7D6-B24A-8029-B661AFE24B3E}"/>
    <dgm:cxn modelId="{50E06668-4CF5-1043-A8C8-B33E72864F09}" type="presOf" srcId="{CB384578-74DD-3E4D-AEF1-7284867FE707}" destId="{FE698F11-9453-5C4B-990D-43BA7660214F}" srcOrd="0" destOrd="0" presId="urn:microsoft.com/office/officeart/2005/8/layout/vList2"/>
    <dgm:cxn modelId="{2282577F-6F48-DB46-9A60-45BD00E63FC3}" type="presOf" srcId="{423B9F05-EAA7-5F4E-8DFB-5ECD004826AF}" destId="{74520ACE-6777-8542-9405-8A62FAF0FA4C}" srcOrd="0" destOrd="0" presId="urn:microsoft.com/office/officeart/2005/8/layout/vList2"/>
    <dgm:cxn modelId="{8A61E882-2E74-894F-96A4-31ECBAFAA97B}" type="presOf" srcId="{05808D47-DD6F-EE46-944C-89273FFCD093}" destId="{46C1FC56-BCA8-B042-960F-781AC260B4E9}" srcOrd="0" destOrd="0" presId="urn:microsoft.com/office/officeart/2005/8/layout/vList2"/>
    <dgm:cxn modelId="{B12FBA89-1666-CF49-B9EA-7E5F58A87231}" srcId="{80878460-A58D-4F4A-ABC6-20E76E3E2578}" destId="{05808D47-DD6F-EE46-944C-89273FFCD093}" srcOrd="4" destOrd="0" parTransId="{129296F5-A5C0-584F-99D9-85BEE67F24EE}" sibTransId="{3DE9EA5D-7A19-A44E-B776-9938AD99E2F6}"/>
    <dgm:cxn modelId="{D1B0D78C-36FB-2942-9EC2-7AC92576F624}" srcId="{80878460-A58D-4F4A-ABC6-20E76E3E2578}" destId="{423B9F05-EAA7-5F4E-8DFB-5ECD004826AF}" srcOrd="0" destOrd="0" parTransId="{6260697D-434A-2043-AA2A-F8F6173DA9C0}" sibTransId="{5E2A5DE8-A75A-044C-A33A-F263101342AF}"/>
    <dgm:cxn modelId="{CB2554C5-7EB7-3340-B9FA-FF29B3D11346}" type="presOf" srcId="{80878460-A58D-4F4A-ABC6-20E76E3E2578}" destId="{C31F5CBB-A31B-BB41-91C8-E5BEFC07650C}" srcOrd="0" destOrd="0" presId="urn:microsoft.com/office/officeart/2005/8/layout/vList2"/>
    <dgm:cxn modelId="{1A2D2EC9-5F73-1347-A994-B9F8A46BD472}" srcId="{80878460-A58D-4F4A-ABC6-20E76E3E2578}" destId="{AE2DCFC3-1691-184A-85C2-9F567B34B9B6}" srcOrd="3" destOrd="0" parTransId="{43BB6EA8-A639-D140-8BAF-A627658A6711}" sibTransId="{E25AAEBA-A81F-2446-AD36-406F701D492B}"/>
    <dgm:cxn modelId="{041106F9-6C94-504C-A2FF-0F2F34E812E3}" type="presOf" srcId="{AE2DCFC3-1691-184A-85C2-9F567B34B9B6}" destId="{4C36CC4A-6B5A-A248-B9CE-85D59BF22411}" srcOrd="0" destOrd="0" presId="urn:microsoft.com/office/officeart/2005/8/layout/vList2"/>
    <dgm:cxn modelId="{DE4CCD3F-75B6-FD42-9F5D-03575E9AFF4D}" type="presParOf" srcId="{C31F5CBB-A31B-BB41-91C8-E5BEFC07650C}" destId="{74520ACE-6777-8542-9405-8A62FAF0FA4C}" srcOrd="0" destOrd="0" presId="urn:microsoft.com/office/officeart/2005/8/layout/vList2"/>
    <dgm:cxn modelId="{9F636D72-4EA4-5549-8DF5-1177491B6CCF}" type="presParOf" srcId="{C31F5CBB-A31B-BB41-91C8-E5BEFC07650C}" destId="{26C7FA18-018E-B544-A763-B5F2757A6917}" srcOrd="1" destOrd="0" presId="urn:microsoft.com/office/officeart/2005/8/layout/vList2"/>
    <dgm:cxn modelId="{8FD25DFA-765F-364A-AD11-F07015666F96}" type="presParOf" srcId="{C31F5CBB-A31B-BB41-91C8-E5BEFC07650C}" destId="{FE698F11-9453-5C4B-990D-43BA7660214F}" srcOrd="2" destOrd="0" presId="urn:microsoft.com/office/officeart/2005/8/layout/vList2"/>
    <dgm:cxn modelId="{C531D82F-CA47-6843-8C9F-71A3587858D1}" type="presParOf" srcId="{C31F5CBB-A31B-BB41-91C8-E5BEFC07650C}" destId="{14CAEE62-58D2-084E-A23B-16C066F45743}" srcOrd="3" destOrd="0" presId="urn:microsoft.com/office/officeart/2005/8/layout/vList2"/>
    <dgm:cxn modelId="{75B27024-3A27-FC4B-822B-C517BAE8D7BD}" type="presParOf" srcId="{C31F5CBB-A31B-BB41-91C8-E5BEFC07650C}" destId="{C8717E23-E483-6D46-A85A-746A9E582DCD}" srcOrd="4" destOrd="0" presId="urn:microsoft.com/office/officeart/2005/8/layout/vList2"/>
    <dgm:cxn modelId="{6CBC8022-B337-3B49-A02D-B9EE7D83702B}" type="presParOf" srcId="{C31F5CBB-A31B-BB41-91C8-E5BEFC07650C}" destId="{5ED8F504-9C97-5844-AE5F-B5F74C1A4112}" srcOrd="5" destOrd="0" presId="urn:microsoft.com/office/officeart/2005/8/layout/vList2"/>
    <dgm:cxn modelId="{69AFF5CD-3253-4A42-B197-82510B6C3D0D}" type="presParOf" srcId="{C31F5CBB-A31B-BB41-91C8-E5BEFC07650C}" destId="{4C36CC4A-6B5A-A248-B9CE-85D59BF22411}" srcOrd="6" destOrd="0" presId="urn:microsoft.com/office/officeart/2005/8/layout/vList2"/>
    <dgm:cxn modelId="{AC38B628-AF46-5748-BCC9-AEC9875B9AC8}" type="presParOf" srcId="{C31F5CBB-A31B-BB41-91C8-E5BEFC07650C}" destId="{798B60AC-DAD7-5842-BC39-B8D34FEADFBD}" srcOrd="7" destOrd="0" presId="urn:microsoft.com/office/officeart/2005/8/layout/vList2"/>
    <dgm:cxn modelId="{D82F0C56-4CA3-514C-8908-188F5E20AFA9}" type="presParOf" srcId="{C31F5CBB-A31B-BB41-91C8-E5BEFC07650C}" destId="{46C1FC56-BCA8-B042-960F-781AC260B4E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D7C83-031E-6E4E-93F5-FC4D936ADDA4}"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D9841747-18BE-F447-8D3D-479F96799735}">
      <dgm:prSet/>
      <dgm:spPr/>
      <dgm:t>
        <a:bodyPr/>
        <a:lstStyle/>
        <a:p>
          <a:r>
            <a:rPr lang="en-US"/>
            <a:t>Address Medicare payment cuts</a:t>
          </a:r>
        </a:p>
      </dgm:t>
    </dgm:pt>
    <dgm:pt modelId="{2E52DBBD-A1C5-AB45-8F86-390708E6174F}" type="parTrans" cxnId="{F5EC62B4-29E0-5541-9FC0-9ABDA41DC2B8}">
      <dgm:prSet/>
      <dgm:spPr/>
      <dgm:t>
        <a:bodyPr/>
        <a:lstStyle/>
        <a:p>
          <a:endParaRPr lang="en-US"/>
        </a:p>
      </dgm:t>
    </dgm:pt>
    <dgm:pt modelId="{11606ED2-C5D4-8E4D-8835-E6E342FCC6D4}" type="sibTrans" cxnId="{F5EC62B4-29E0-5541-9FC0-9ABDA41DC2B8}">
      <dgm:prSet/>
      <dgm:spPr/>
      <dgm:t>
        <a:bodyPr/>
        <a:lstStyle/>
        <a:p>
          <a:endParaRPr lang="en-US"/>
        </a:p>
      </dgm:t>
    </dgm:pt>
    <dgm:pt modelId="{613E6332-8FAC-6945-9960-DBC3B9C16D4F}">
      <dgm:prSet/>
      <dgm:spPr/>
      <dgm:t>
        <a:bodyPr/>
        <a:lstStyle/>
        <a:p>
          <a:r>
            <a:rPr lang="en-US"/>
            <a:t>Further extend telehealth flexibilities</a:t>
          </a:r>
        </a:p>
      </dgm:t>
    </dgm:pt>
    <dgm:pt modelId="{7392DA9E-8A41-E14A-9B7D-9F0ADD50C833}" type="parTrans" cxnId="{C2A8FF5E-20AC-5842-87F8-FBEE599C4070}">
      <dgm:prSet/>
      <dgm:spPr/>
      <dgm:t>
        <a:bodyPr/>
        <a:lstStyle/>
        <a:p>
          <a:endParaRPr lang="en-US"/>
        </a:p>
      </dgm:t>
    </dgm:pt>
    <dgm:pt modelId="{4603BFC8-ED1B-CE4C-9230-FC735DEE98CB}" type="sibTrans" cxnId="{C2A8FF5E-20AC-5842-87F8-FBEE599C4070}">
      <dgm:prSet/>
      <dgm:spPr/>
      <dgm:t>
        <a:bodyPr/>
        <a:lstStyle/>
        <a:p>
          <a:endParaRPr lang="en-US"/>
        </a:p>
      </dgm:t>
    </dgm:pt>
    <dgm:pt modelId="{3C2238FB-C71D-F147-A9A1-69AA42250320}">
      <dgm:prSet/>
      <dgm:spPr/>
      <dgm:t>
        <a:bodyPr/>
        <a:lstStyle/>
        <a:p>
          <a:r>
            <a:rPr lang="en-US"/>
            <a:t>Reform prior authorization in MA plans</a:t>
          </a:r>
        </a:p>
      </dgm:t>
    </dgm:pt>
    <dgm:pt modelId="{58CB0094-78C4-E640-BE8D-EBA07AA42256}" type="parTrans" cxnId="{80EA3160-49B4-D84B-AA4D-45564FFBBAAD}">
      <dgm:prSet/>
      <dgm:spPr/>
      <dgm:t>
        <a:bodyPr/>
        <a:lstStyle/>
        <a:p>
          <a:endParaRPr lang="en-US"/>
        </a:p>
      </dgm:t>
    </dgm:pt>
    <dgm:pt modelId="{2E0C4AAD-C4F2-B743-A022-A9F397F5CEE0}" type="sibTrans" cxnId="{80EA3160-49B4-D84B-AA4D-45564FFBBAAD}">
      <dgm:prSet/>
      <dgm:spPr/>
      <dgm:t>
        <a:bodyPr/>
        <a:lstStyle/>
        <a:p>
          <a:endParaRPr lang="en-US"/>
        </a:p>
      </dgm:t>
    </dgm:pt>
    <dgm:pt modelId="{F89474F1-E444-3A41-940A-3B8FDC0310AD}">
      <dgm:prSet/>
      <dgm:spPr/>
      <dgm:t>
        <a:bodyPr/>
        <a:lstStyle/>
        <a:p>
          <a:r>
            <a:rPr lang="en-US"/>
            <a:t>Reform pharmacy benefit manager tactics</a:t>
          </a:r>
        </a:p>
      </dgm:t>
    </dgm:pt>
    <dgm:pt modelId="{53913594-D6BC-B345-966E-CA74DFFC8A55}" type="parTrans" cxnId="{875BB692-5117-3444-BE60-1EA5F2E76D4B}">
      <dgm:prSet/>
      <dgm:spPr/>
      <dgm:t>
        <a:bodyPr/>
        <a:lstStyle/>
        <a:p>
          <a:endParaRPr lang="en-US"/>
        </a:p>
      </dgm:t>
    </dgm:pt>
    <dgm:pt modelId="{9F78A87B-DDFD-9D4E-A1DE-047536AC96A1}" type="sibTrans" cxnId="{875BB692-5117-3444-BE60-1EA5F2E76D4B}">
      <dgm:prSet/>
      <dgm:spPr/>
      <dgm:t>
        <a:bodyPr/>
        <a:lstStyle/>
        <a:p>
          <a:endParaRPr lang="en-US"/>
        </a:p>
      </dgm:t>
    </dgm:pt>
    <dgm:pt modelId="{419029AA-4FC2-CE43-9FCE-7501D27C6B12}">
      <dgm:prSet/>
      <dgm:spPr/>
      <dgm:t>
        <a:bodyPr/>
        <a:lstStyle/>
        <a:p>
          <a:r>
            <a:rPr lang="en-US"/>
            <a:t>Extend the health insurance premium tax credits</a:t>
          </a:r>
        </a:p>
      </dgm:t>
    </dgm:pt>
    <dgm:pt modelId="{0D7266FE-B5C3-C24E-BEBB-37C4E3612FE3}" type="parTrans" cxnId="{8C7CB644-1D54-474C-9238-A7A49C576CBD}">
      <dgm:prSet/>
      <dgm:spPr/>
      <dgm:t>
        <a:bodyPr/>
        <a:lstStyle/>
        <a:p>
          <a:endParaRPr lang="en-US"/>
        </a:p>
      </dgm:t>
    </dgm:pt>
    <dgm:pt modelId="{D694BF8E-3935-4245-B05A-725F15BEAC5E}" type="sibTrans" cxnId="{8C7CB644-1D54-474C-9238-A7A49C576CBD}">
      <dgm:prSet/>
      <dgm:spPr/>
      <dgm:t>
        <a:bodyPr/>
        <a:lstStyle/>
        <a:p>
          <a:endParaRPr lang="en-US"/>
        </a:p>
      </dgm:t>
    </dgm:pt>
    <dgm:pt modelId="{A2A8D97A-5042-FF42-921B-2645100CF49D}">
      <dgm:prSet/>
      <dgm:spPr/>
      <dgm:t>
        <a:bodyPr/>
        <a:lstStyle/>
        <a:p>
          <a:r>
            <a:rPr lang="en-US"/>
            <a:t>Protect and strengthen Medicaid</a:t>
          </a:r>
        </a:p>
      </dgm:t>
    </dgm:pt>
    <dgm:pt modelId="{3A568B2E-870A-0A48-8238-070453AC98D9}" type="parTrans" cxnId="{D7C97FBC-F73B-9946-953D-10F11D1876D8}">
      <dgm:prSet/>
      <dgm:spPr/>
      <dgm:t>
        <a:bodyPr/>
        <a:lstStyle/>
        <a:p>
          <a:endParaRPr lang="en-US"/>
        </a:p>
      </dgm:t>
    </dgm:pt>
    <dgm:pt modelId="{D82519AD-532C-E540-B9E8-9F4A7B9445B8}" type="sibTrans" cxnId="{D7C97FBC-F73B-9946-953D-10F11D1876D8}">
      <dgm:prSet/>
      <dgm:spPr/>
      <dgm:t>
        <a:bodyPr/>
        <a:lstStyle/>
        <a:p>
          <a:endParaRPr lang="en-US"/>
        </a:p>
      </dgm:t>
    </dgm:pt>
    <dgm:pt modelId="{145E9BBE-AB2D-114E-BE7D-8762777A7E91}">
      <dgm:prSet/>
      <dgm:spPr/>
      <dgm:t>
        <a:bodyPr/>
        <a:lstStyle/>
        <a:p>
          <a:r>
            <a:rPr lang="en-US"/>
            <a:t>Protect public health, ensuring access to vaccines</a:t>
          </a:r>
        </a:p>
      </dgm:t>
    </dgm:pt>
    <dgm:pt modelId="{949BBDCA-E101-6648-A49C-78FAA9C24B5E}" type="parTrans" cxnId="{C6BC0C45-898C-DA4F-8140-3D4C80C3BD38}">
      <dgm:prSet/>
      <dgm:spPr/>
      <dgm:t>
        <a:bodyPr/>
        <a:lstStyle/>
        <a:p>
          <a:endParaRPr lang="en-US"/>
        </a:p>
      </dgm:t>
    </dgm:pt>
    <dgm:pt modelId="{80150DD0-8733-1646-8DD9-0C0820A75CD7}" type="sibTrans" cxnId="{C6BC0C45-898C-DA4F-8140-3D4C80C3BD38}">
      <dgm:prSet/>
      <dgm:spPr/>
      <dgm:t>
        <a:bodyPr/>
        <a:lstStyle/>
        <a:p>
          <a:endParaRPr lang="en-US"/>
        </a:p>
      </dgm:t>
    </dgm:pt>
    <dgm:pt modelId="{13B5EE7E-C957-1042-A817-A438C9C0CDDF}" type="pres">
      <dgm:prSet presAssocID="{F93D7C83-031E-6E4E-93F5-FC4D936ADDA4}" presName="linear" presStyleCnt="0">
        <dgm:presLayoutVars>
          <dgm:animLvl val="lvl"/>
          <dgm:resizeHandles val="exact"/>
        </dgm:presLayoutVars>
      </dgm:prSet>
      <dgm:spPr/>
    </dgm:pt>
    <dgm:pt modelId="{FB201717-F3F3-E14D-A70D-60C4E54ABACE}" type="pres">
      <dgm:prSet presAssocID="{D9841747-18BE-F447-8D3D-479F96799735}" presName="parentText" presStyleLbl="node1" presStyleIdx="0" presStyleCnt="7">
        <dgm:presLayoutVars>
          <dgm:chMax val="0"/>
          <dgm:bulletEnabled val="1"/>
        </dgm:presLayoutVars>
      </dgm:prSet>
      <dgm:spPr/>
    </dgm:pt>
    <dgm:pt modelId="{6761A998-9EC2-FE46-9D77-137996232130}" type="pres">
      <dgm:prSet presAssocID="{11606ED2-C5D4-8E4D-8835-E6E342FCC6D4}" presName="spacer" presStyleCnt="0"/>
      <dgm:spPr/>
    </dgm:pt>
    <dgm:pt modelId="{2E861F77-49A4-EC46-AFEA-0B76F54A2475}" type="pres">
      <dgm:prSet presAssocID="{613E6332-8FAC-6945-9960-DBC3B9C16D4F}" presName="parentText" presStyleLbl="node1" presStyleIdx="1" presStyleCnt="7">
        <dgm:presLayoutVars>
          <dgm:chMax val="0"/>
          <dgm:bulletEnabled val="1"/>
        </dgm:presLayoutVars>
      </dgm:prSet>
      <dgm:spPr/>
    </dgm:pt>
    <dgm:pt modelId="{B6C4C532-D7B0-BE47-B581-CDC1868FEA84}" type="pres">
      <dgm:prSet presAssocID="{4603BFC8-ED1B-CE4C-9230-FC735DEE98CB}" presName="spacer" presStyleCnt="0"/>
      <dgm:spPr/>
    </dgm:pt>
    <dgm:pt modelId="{1496E917-3C22-D644-A9A7-CD87B6A3BC18}" type="pres">
      <dgm:prSet presAssocID="{3C2238FB-C71D-F147-A9A1-69AA42250320}" presName="parentText" presStyleLbl="node1" presStyleIdx="2" presStyleCnt="7">
        <dgm:presLayoutVars>
          <dgm:chMax val="0"/>
          <dgm:bulletEnabled val="1"/>
        </dgm:presLayoutVars>
      </dgm:prSet>
      <dgm:spPr/>
    </dgm:pt>
    <dgm:pt modelId="{DB0BB011-356F-3C43-83F3-70E5292BD68E}" type="pres">
      <dgm:prSet presAssocID="{2E0C4AAD-C4F2-B743-A022-A9F397F5CEE0}" presName="spacer" presStyleCnt="0"/>
      <dgm:spPr/>
    </dgm:pt>
    <dgm:pt modelId="{C73B8210-DF42-B94A-BE69-C83735C8C354}" type="pres">
      <dgm:prSet presAssocID="{F89474F1-E444-3A41-940A-3B8FDC0310AD}" presName="parentText" presStyleLbl="node1" presStyleIdx="3" presStyleCnt="7">
        <dgm:presLayoutVars>
          <dgm:chMax val="0"/>
          <dgm:bulletEnabled val="1"/>
        </dgm:presLayoutVars>
      </dgm:prSet>
      <dgm:spPr/>
    </dgm:pt>
    <dgm:pt modelId="{B6BA95BA-B4CB-A941-8C96-EC423559EADA}" type="pres">
      <dgm:prSet presAssocID="{9F78A87B-DDFD-9D4E-A1DE-047536AC96A1}" presName="spacer" presStyleCnt="0"/>
      <dgm:spPr/>
    </dgm:pt>
    <dgm:pt modelId="{A7B64466-08C7-7349-B54D-01C16B35FB6C}" type="pres">
      <dgm:prSet presAssocID="{419029AA-4FC2-CE43-9FCE-7501D27C6B12}" presName="parentText" presStyleLbl="node1" presStyleIdx="4" presStyleCnt="7">
        <dgm:presLayoutVars>
          <dgm:chMax val="0"/>
          <dgm:bulletEnabled val="1"/>
        </dgm:presLayoutVars>
      </dgm:prSet>
      <dgm:spPr/>
    </dgm:pt>
    <dgm:pt modelId="{C4907E7E-1616-EC4B-8862-68D72DEAC8D4}" type="pres">
      <dgm:prSet presAssocID="{D694BF8E-3935-4245-B05A-725F15BEAC5E}" presName="spacer" presStyleCnt="0"/>
      <dgm:spPr/>
    </dgm:pt>
    <dgm:pt modelId="{CC96D53F-09E5-A54A-80FB-733D6A86DE8E}" type="pres">
      <dgm:prSet presAssocID="{A2A8D97A-5042-FF42-921B-2645100CF49D}" presName="parentText" presStyleLbl="node1" presStyleIdx="5" presStyleCnt="7">
        <dgm:presLayoutVars>
          <dgm:chMax val="0"/>
          <dgm:bulletEnabled val="1"/>
        </dgm:presLayoutVars>
      </dgm:prSet>
      <dgm:spPr/>
    </dgm:pt>
    <dgm:pt modelId="{33D6A842-0022-E942-AFED-F6F3089244C4}" type="pres">
      <dgm:prSet presAssocID="{D82519AD-532C-E540-B9E8-9F4A7B9445B8}" presName="spacer" presStyleCnt="0"/>
      <dgm:spPr/>
    </dgm:pt>
    <dgm:pt modelId="{4E42BB4E-1738-F248-9495-5896DECBFB12}" type="pres">
      <dgm:prSet presAssocID="{145E9BBE-AB2D-114E-BE7D-8762777A7E91}" presName="parentText" presStyleLbl="node1" presStyleIdx="6" presStyleCnt="7">
        <dgm:presLayoutVars>
          <dgm:chMax val="0"/>
          <dgm:bulletEnabled val="1"/>
        </dgm:presLayoutVars>
      </dgm:prSet>
      <dgm:spPr/>
    </dgm:pt>
  </dgm:ptLst>
  <dgm:cxnLst>
    <dgm:cxn modelId="{A1A26B26-CB40-4D4E-AD9B-5D4E3CBBF594}" type="presOf" srcId="{D9841747-18BE-F447-8D3D-479F96799735}" destId="{FB201717-F3F3-E14D-A70D-60C4E54ABACE}" srcOrd="0" destOrd="0" presId="urn:microsoft.com/office/officeart/2005/8/layout/vList2"/>
    <dgm:cxn modelId="{0833B229-3288-6D4F-95E8-942B20AD4DF6}" type="presOf" srcId="{419029AA-4FC2-CE43-9FCE-7501D27C6B12}" destId="{A7B64466-08C7-7349-B54D-01C16B35FB6C}" srcOrd="0" destOrd="0" presId="urn:microsoft.com/office/officeart/2005/8/layout/vList2"/>
    <dgm:cxn modelId="{5C817D34-AB2E-794A-B069-B0291DE55F81}" type="presOf" srcId="{145E9BBE-AB2D-114E-BE7D-8762777A7E91}" destId="{4E42BB4E-1738-F248-9495-5896DECBFB12}" srcOrd="0" destOrd="0" presId="urn:microsoft.com/office/officeart/2005/8/layout/vList2"/>
    <dgm:cxn modelId="{C2A8FF5E-20AC-5842-87F8-FBEE599C4070}" srcId="{F93D7C83-031E-6E4E-93F5-FC4D936ADDA4}" destId="{613E6332-8FAC-6945-9960-DBC3B9C16D4F}" srcOrd="1" destOrd="0" parTransId="{7392DA9E-8A41-E14A-9B7D-9F0ADD50C833}" sibTransId="{4603BFC8-ED1B-CE4C-9230-FC735DEE98CB}"/>
    <dgm:cxn modelId="{80EA3160-49B4-D84B-AA4D-45564FFBBAAD}" srcId="{F93D7C83-031E-6E4E-93F5-FC4D936ADDA4}" destId="{3C2238FB-C71D-F147-A9A1-69AA42250320}" srcOrd="2" destOrd="0" parTransId="{58CB0094-78C4-E640-BE8D-EBA07AA42256}" sibTransId="{2E0C4AAD-C4F2-B743-A022-A9F397F5CEE0}"/>
    <dgm:cxn modelId="{8C7CB644-1D54-474C-9238-A7A49C576CBD}" srcId="{F93D7C83-031E-6E4E-93F5-FC4D936ADDA4}" destId="{419029AA-4FC2-CE43-9FCE-7501D27C6B12}" srcOrd="4" destOrd="0" parTransId="{0D7266FE-B5C3-C24E-BEBB-37C4E3612FE3}" sibTransId="{D694BF8E-3935-4245-B05A-725F15BEAC5E}"/>
    <dgm:cxn modelId="{C6BC0C45-898C-DA4F-8140-3D4C80C3BD38}" srcId="{F93D7C83-031E-6E4E-93F5-FC4D936ADDA4}" destId="{145E9BBE-AB2D-114E-BE7D-8762777A7E91}" srcOrd="6" destOrd="0" parTransId="{949BBDCA-E101-6648-A49C-78FAA9C24B5E}" sibTransId="{80150DD0-8733-1646-8DD9-0C0820A75CD7}"/>
    <dgm:cxn modelId="{F980F045-3587-FC41-865E-89BDE6550022}" type="presOf" srcId="{3C2238FB-C71D-F147-A9A1-69AA42250320}" destId="{1496E917-3C22-D644-A9A7-CD87B6A3BC18}" srcOrd="0" destOrd="0" presId="urn:microsoft.com/office/officeart/2005/8/layout/vList2"/>
    <dgm:cxn modelId="{875BB692-5117-3444-BE60-1EA5F2E76D4B}" srcId="{F93D7C83-031E-6E4E-93F5-FC4D936ADDA4}" destId="{F89474F1-E444-3A41-940A-3B8FDC0310AD}" srcOrd="3" destOrd="0" parTransId="{53913594-D6BC-B345-966E-CA74DFFC8A55}" sibTransId="{9F78A87B-DDFD-9D4E-A1DE-047536AC96A1}"/>
    <dgm:cxn modelId="{32BF789C-D7FB-6243-A34A-723977A0F5FB}" type="presOf" srcId="{A2A8D97A-5042-FF42-921B-2645100CF49D}" destId="{CC96D53F-09E5-A54A-80FB-733D6A86DE8E}" srcOrd="0" destOrd="0" presId="urn:microsoft.com/office/officeart/2005/8/layout/vList2"/>
    <dgm:cxn modelId="{5819B3A5-9CE7-5147-904B-DBF0244C9FD0}" type="presOf" srcId="{613E6332-8FAC-6945-9960-DBC3B9C16D4F}" destId="{2E861F77-49A4-EC46-AFEA-0B76F54A2475}" srcOrd="0" destOrd="0" presId="urn:microsoft.com/office/officeart/2005/8/layout/vList2"/>
    <dgm:cxn modelId="{F5EC62B4-29E0-5541-9FC0-9ABDA41DC2B8}" srcId="{F93D7C83-031E-6E4E-93F5-FC4D936ADDA4}" destId="{D9841747-18BE-F447-8D3D-479F96799735}" srcOrd="0" destOrd="0" parTransId="{2E52DBBD-A1C5-AB45-8F86-390708E6174F}" sibTransId="{11606ED2-C5D4-8E4D-8835-E6E342FCC6D4}"/>
    <dgm:cxn modelId="{50FED3BB-68DC-4C44-821D-1C8E4112E179}" type="presOf" srcId="{F89474F1-E444-3A41-940A-3B8FDC0310AD}" destId="{C73B8210-DF42-B94A-BE69-C83735C8C354}" srcOrd="0" destOrd="0" presId="urn:microsoft.com/office/officeart/2005/8/layout/vList2"/>
    <dgm:cxn modelId="{D7C97FBC-F73B-9946-953D-10F11D1876D8}" srcId="{F93D7C83-031E-6E4E-93F5-FC4D936ADDA4}" destId="{A2A8D97A-5042-FF42-921B-2645100CF49D}" srcOrd="5" destOrd="0" parTransId="{3A568B2E-870A-0A48-8238-070453AC98D9}" sibTransId="{D82519AD-532C-E540-B9E8-9F4A7B9445B8}"/>
    <dgm:cxn modelId="{5B33C8CF-94F5-B141-A3AD-4DCDF281ACA2}" type="presOf" srcId="{F93D7C83-031E-6E4E-93F5-FC4D936ADDA4}" destId="{13B5EE7E-C957-1042-A817-A438C9C0CDDF}" srcOrd="0" destOrd="0" presId="urn:microsoft.com/office/officeart/2005/8/layout/vList2"/>
    <dgm:cxn modelId="{87C50D8F-2497-DA4A-A807-20F4F4E19295}" type="presParOf" srcId="{13B5EE7E-C957-1042-A817-A438C9C0CDDF}" destId="{FB201717-F3F3-E14D-A70D-60C4E54ABACE}" srcOrd="0" destOrd="0" presId="urn:microsoft.com/office/officeart/2005/8/layout/vList2"/>
    <dgm:cxn modelId="{E5B20AA7-947E-7D43-9388-86E5D1542EB6}" type="presParOf" srcId="{13B5EE7E-C957-1042-A817-A438C9C0CDDF}" destId="{6761A998-9EC2-FE46-9D77-137996232130}" srcOrd="1" destOrd="0" presId="urn:microsoft.com/office/officeart/2005/8/layout/vList2"/>
    <dgm:cxn modelId="{51663A0E-CEAA-7449-90E8-C671F6B431B4}" type="presParOf" srcId="{13B5EE7E-C957-1042-A817-A438C9C0CDDF}" destId="{2E861F77-49A4-EC46-AFEA-0B76F54A2475}" srcOrd="2" destOrd="0" presId="urn:microsoft.com/office/officeart/2005/8/layout/vList2"/>
    <dgm:cxn modelId="{019CB388-A245-3E44-BD4C-41251CAA5B53}" type="presParOf" srcId="{13B5EE7E-C957-1042-A817-A438C9C0CDDF}" destId="{B6C4C532-D7B0-BE47-B581-CDC1868FEA84}" srcOrd="3" destOrd="0" presId="urn:microsoft.com/office/officeart/2005/8/layout/vList2"/>
    <dgm:cxn modelId="{F05CAE8A-8295-C647-8B0E-4DD64D360FE5}" type="presParOf" srcId="{13B5EE7E-C957-1042-A817-A438C9C0CDDF}" destId="{1496E917-3C22-D644-A9A7-CD87B6A3BC18}" srcOrd="4" destOrd="0" presId="urn:microsoft.com/office/officeart/2005/8/layout/vList2"/>
    <dgm:cxn modelId="{23040294-A42B-8A4F-A21A-3BE09B4DE1CF}" type="presParOf" srcId="{13B5EE7E-C957-1042-A817-A438C9C0CDDF}" destId="{DB0BB011-356F-3C43-83F3-70E5292BD68E}" srcOrd="5" destOrd="0" presId="urn:microsoft.com/office/officeart/2005/8/layout/vList2"/>
    <dgm:cxn modelId="{8AEAE5AE-FDFE-0A4A-88F6-271FDA02D07E}" type="presParOf" srcId="{13B5EE7E-C957-1042-A817-A438C9C0CDDF}" destId="{C73B8210-DF42-B94A-BE69-C83735C8C354}" srcOrd="6" destOrd="0" presId="urn:microsoft.com/office/officeart/2005/8/layout/vList2"/>
    <dgm:cxn modelId="{319735C7-AD43-D04C-8BEE-352C12C641B8}" type="presParOf" srcId="{13B5EE7E-C957-1042-A817-A438C9C0CDDF}" destId="{B6BA95BA-B4CB-A941-8C96-EC423559EADA}" srcOrd="7" destOrd="0" presId="urn:microsoft.com/office/officeart/2005/8/layout/vList2"/>
    <dgm:cxn modelId="{8B53CB8B-4955-004F-9D11-C7E37DAE3616}" type="presParOf" srcId="{13B5EE7E-C957-1042-A817-A438C9C0CDDF}" destId="{A7B64466-08C7-7349-B54D-01C16B35FB6C}" srcOrd="8" destOrd="0" presId="urn:microsoft.com/office/officeart/2005/8/layout/vList2"/>
    <dgm:cxn modelId="{67B6B56E-A657-DB45-A41A-E5202E6D6A72}" type="presParOf" srcId="{13B5EE7E-C957-1042-A817-A438C9C0CDDF}" destId="{C4907E7E-1616-EC4B-8862-68D72DEAC8D4}" srcOrd="9" destOrd="0" presId="urn:microsoft.com/office/officeart/2005/8/layout/vList2"/>
    <dgm:cxn modelId="{5F346C59-AC4D-DF4A-9D6D-67F164376EB3}" type="presParOf" srcId="{13B5EE7E-C957-1042-A817-A438C9C0CDDF}" destId="{CC96D53F-09E5-A54A-80FB-733D6A86DE8E}" srcOrd="10" destOrd="0" presId="urn:microsoft.com/office/officeart/2005/8/layout/vList2"/>
    <dgm:cxn modelId="{F280C13A-5A8D-C947-A4A1-4E659EF7632F}" type="presParOf" srcId="{13B5EE7E-C957-1042-A817-A438C9C0CDDF}" destId="{33D6A842-0022-E942-AFED-F6F3089244C4}" srcOrd="11" destOrd="0" presId="urn:microsoft.com/office/officeart/2005/8/layout/vList2"/>
    <dgm:cxn modelId="{785E3A8C-FC19-114E-8B57-26CBA4F1ACD8}" type="presParOf" srcId="{13B5EE7E-C957-1042-A817-A438C9C0CDDF}" destId="{4E42BB4E-1738-F248-9495-5896DECBFB12}"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231740-77E0-324B-8E05-E0506A48555E}"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D1BCAF92-D470-F74A-8443-CC9F1524B693}">
      <dgm:prSet/>
      <dgm:spPr/>
      <dgm:t>
        <a:bodyPr/>
        <a:lstStyle/>
        <a:p>
          <a:r>
            <a:rPr lang="en-US"/>
            <a:t>Reverses the 2.83% cut that went into effect on January 1, 2025</a:t>
          </a:r>
        </a:p>
      </dgm:t>
    </dgm:pt>
    <dgm:pt modelId="{A1376E96-DB89-2244-9DE0-B6778862594F}" type="parTrans" cxnId="{3EE988F8-4A5F-2044-8E14-D01A5EC2A4E8}">
      <dgm:prSet/>
      <dgm:spPr/>
      <dgm:t>
        <a:bodyPr/>
        <a:lstStyle/>
        <a:p>
          <a:endParaRPr lang="en-US"/>
        </a:p>
      </dgm:t>
    </dgm:pt>
    <dgm:pt modelId="{383B0111-347C-0F41-B251-AC5F1D1F7F68}" type="sibTrans" cxnId="{3EE988F8-4A5F-2044-8E14-D01A5EC2A4E8}">
      <dgm:prSet/>
      <dgm:spPr/>
      <dgm:t>
        <a:bodyPr/>
        <a:lstStyle/>
        <a:p>
          <a:endParaRPr lang="en-US"/>
        </a:p>
      </dgm:t>
    </dgm:pt>
    <dgm:pt modelId="{A6171B5B-2A06-DD43-AD9E-73D87E32E4FA}">
      <dgm:prSet/>
      <dgm:spPr/>
      <dgm:t>
        <a:bodyPr/>
        <a:lstStyle/>
        <a:p>
          <a:r>
            <a:rPr lang="en-US"/>
            <a:t>Provides a 2% payment update (approximately half of the MEI) to provide stabilization for physicians and their practices</a:t>
          </a:r>
        </a:p>
      </dgm:t>
    </dgm:pt>
    <dgm:pt modelId="{199FE78A-CA38-DA4D-9827-A9173713CEF6}" type="parTrans" cxnId="{9092F602-6BA2-6745-8F15-A492FC642D95}">
      <dgm:prSet/>
      <dgm:spPr/>
      <dgm:t>
        <a:bodyPr/>
        <a:lstStyle/>
        <a:p>
          <a:endParaRPr lang="en-US"/>
        </a:p>
      </dgm:t>
    </dgm:pt>
    <dgm:pt modelId="{B22AE354-E720-6446-9C4B-613F8E03598F}" type="sibTrans" cxnId="{9092F602-6BA2-6745-8F15-A492FC642D95}">
      <dgm:prSet/>
      <dgm:spPr/>
      <dgm:t>
        <a:bodyPr/>
        <a:lstStyle/>
        <a:p>
          <a:endParaRPr lang="en-US"/>
        </a:p>
      </dgm:t>
    </dgm:pt>
    <dgm:pt modelId="{011B5BCC-0B20-394D-B343-A57DCB9C4E30}">
      <dgm:prSet/>
      <dgm:spPr/>
      <dgm:t>
        <a:bodyPr/>
        <a:lstStyle/>
        <a:p>
          <a:r>
            <a:rPr lang="en-US"/>
            <a:t>Would be effective April 1, 2025 through January 1, 2026</a:t>
          </a:r>
        </a:p>
      </dgm:t>
    </dgm:pt>
    <dgm:pt modelId="{6859A34A-64CD-A74D-B94C-5773C64D46F6}" type="parTrans" cxnId="{CF200974-C498-EF41-AB6A-9921915F40C7}">
      <dgm:prSet/>
      <dgm:spPr/>
      <dgm:t>
        <a:bodyPr/>
        <a:lstStyle/>
        <a:p>
          <a:endParaRPr lang="en-US"/>
        </a:p>
      </dgm:t>
    </dgm:pt>
    <dgm:pt modelId="{F2B47B05-5097-D94C-9B84-9BE0D9C7532B}" type="sibTrans" cxnId="{CF200974-C498-EF41-AB6A-9921915F40C7}">
      <dgm:prSet/>
      <dgm:spPr/>
      <dgm:t>
        <a:bodyPr/>
        <a:lstStyle/>
        <a:p>
          <a:endParaRPr lang="en-US"/>
        </a:p>
      </dgm:t>
    </dgm:pt>
    <dgm:pt modelId="{482B44CC-0132-8244-BE1E-7254B2012DC7}" type="pres">
      <dgm:prSet presAssocID="{14231740-77E0-324B-8E05-E0506A48555E}" presName="linear" presStyleCnt="0">
        <dgm:presLayoutVars>
          <dgm:animLvl val="lvl"/>
          <dgm:resizeHandles val="exact"/>
        </dgm:presLayoutVars>
      </dgm:prSet>
      <dgm:spPr/>
    </dgm:pt>
    <dgm:pt modelId="{EF62DC4D-05F1-0D48-91FC-778D9DBE6B3B}" type="pres">
      <dgm:prSet presAssocID="{D1BCAF92-D470-F74A-8443-CC9F1524B693}" presName="parentText" presStyleLbl="node1" presStyleIdx="0" presStyleCnt="3">
        <dgm:presLayoutVars>
          <dgm:chMax val="0"/>
          <dgm:bulletEnabled val="1"/>
        </dgm:presLayoutVars>
      </dgm:prSet>
      <dgm:spPr/>
    </dgm:pt>
    <dgm:pt modelId="{C50286D2-DB64-FA44-A21A-14352B2A76F6}" type="pres">
      <dgm:prSet presAssocID="{383B0111-347C-0F41-B251-AC5F1D1F7F68}" presName="spacer" presStyleCnt="0"/>
      <dgm:spPr/>
    </dgm:pt>
    <dgm:pt modelId="{82CE6519-6948-EA44-A31F-72BCC5A23A02}" type="pres">
      <dgm:prSet presAssocID="{A6171B5B-2A06-DD43-AD9E-73D87E32E4FA}" presName="parentText" presStyleLbl="node1" presStyleIdx="1" presStyleCnt="3">
        <dgm:presLayoutVars>
          <dgm:chMax val="0"/>
          <dgm:bulletEnabled val="1"/>
        </dgm:presLayoutVars>
      </dgm:prSet>
      <dgm:spPr/>
    </dgm:pt>
    <dgm:pt modelId="{873C06B3-D08B-4D40-834E-D2FC4DFA32A3}" type="pres">
      <dgm:prSet presAssocID="{B22AE354-E720-6446-9C4B-613F8E03598F}" presName="spacer" presStyleCnt="0"/>
      <dgm:spPr/>
    </dgm:pt>
    <dgm:pt modelId="{41C5B1AE-97FA-2449-9BF6-CD2DC9F5CD1F}" type="pres">
      <dgm:prSet presAssocID="{011B5BCC-0B20-394D-B343-A57DCB9C4E30}" presName="parentText" presStyleLbl="node1" presStyleIdx="2" presStyleCnt="3">
        <dgm:presLayoutVars>
          <dgm:chMax val="0"/>
          <dgm:bulletEnabled val="1"/>
        </dgm:presLayoutVars>
      </dgm:prSet>
      <dgm:spPr/>
    </dgm:pt>
  </dgm:ptLst>
  <dgm:cxnLst>
    <dgm:cxn modelId="{9092F602-6BA2-6745-8F15-A492FC642D95}" srcId="{14231740-77E0-324B-8E05-E0506A48555E}" destId="{A6171B5B-2A06-DD43-AD9E-73D87E32E4FA}" srcOrd="1" destOrd="0" parTransId="{199FE78A-CA38-DA4D-9827-A9173713CEF6}" sibTransId="{B22AE354-E720-6446-9C4B-613F8E03598F}"/>
    <dgm:cxn modelId="{D2F9824B-8310-1B40-8E0A-42EFF2872109}" type="presOf" srcId="{D1BCAF92-D470-F74A-8443-CC9F1524B693}" destId="{EF62DC4D-05F1-0D48-91FC-778D9DBE6B3B}" srcOrd="0" destOrd="0" presId="urn:microsoft.com/office/officeart/2005/8/layout/vList2"/>
    <dgm:cxn modelId="{CF200974-C498-EF41-AB6A-9921915F40C7}" srcId="{14231740-77E0-324B-8E05-E0506A48555E}" destId="{011B5BCC-0B20-394D-B343-A57DCB9C4E30}" srcOrd="2" destOrd="0" parTransId="{6859A34A-64CD-A74D-B94C-5773C64D46F6}" sibTransId="{F2B47B05-5097-D94C-9B84-9BE0D9C7532B}"/>
    <dgm:cxn modelId="{7D1D56B1-02D8-5E45-B504-6FDC4DB86EB4}" type="presOf" srcId="{A6171B5B-2A06-DD43-AD9E-73D87E32E4FA}" destId="{82CE6519-6948-EA44-A31F-72BCC5A23A02}" srcOrd="0" destOrd="0" presId="urn:microsoft.com/office/officeart/2005/8/layout/vList2"/>
    <dgm:cxn modelId="{61007DBE-52E3-3C40-BDE8-162FE0E1363A}" type="presOf" srcId="{011B5BCC-0B20-394D-B343-A57DCB9C4E30}" destId="{41C5B1AE-97FA-2449-9BF6-CD2DC9F5CD1F}" srcOrd="0" destOrd="0" presId="urn:microsoft.com/office/officeart/2005/8/layout/vList2"/>
    <dgm:cxn modelId="{3EE988F8-4A5F-2044-8E14-D01A5EC2A4E8}" srcId="{14231740-77E0-324B-8E05-E0506A48555E}" destId="{D1BCAF92-D470-F74A-8443-CC9F1524B693}" srcOrd="0" destOrd="0" parTransId="{A1376E96-DB89-2244-9DE0-B6778862594F}" sibTransId="{383B0111-347C-0F41-B251-AC5F1D1F7F68}"/>
    <dgm:cxn modelId="{061D16FB-734C-B540-B9C6-315650C72ECE}" type="presOf" srcId="{14231740-77E0-324B-8E05-E0506A48555E}" destId="{482B44CC-0132-8244-BE1E-7254B2012DC7}" srcOrd="0" destOrd="0" presId="urn:microsoft.com/office/officeart/2005/8/layout/vList2"/>
    <dgm:cxn modelId="{355DF6AA-ED24-F24B-9B65-89159E440AB2}" type="presParOf" srcId="{482B44CC-0132-8244-BE1E-7254B2012DC7}" destId="{EF62DC4D-05F1-0D48-91FC-778D9DBE6B3B}" srcOrd="0" destOrd="0" presId="urn:microsoft.com/office/officeart/2005/8/layout/vList2"/>
    <dgm:cxn modelId="{01A64EB8-2860-5444-B93D-DB432D32C369}" type="presParOf" srcId="{482B44CC-0132-8244-BE1E-7254B2012DC7}" destId="{C50286D2-DB64-FA44-A21A-14352B2A76F6}" srcOrd="1" destOrd="0" presId="urn:microsoft.com/office/officeart/2005/8/layout/vList2"/>
    <dgm:cxn modelId="{17DA0D24-4EF6-B94D-8F6A-C02505FEC133}" type="presParOf" srcId="{482B44CC-0132-8244-BE1E-7254B2012DC7}" destId="{82CE6519-6948-EA44-A31F-72BCC5A23A02}" srcOrd="2" destOrd="0" presId="urn:microsoft.com/office/officeart/2005/8/layout/vList2"/>
    <dgm:cxn modelId="{39FE65E3-1265-444D-A556-3F459A69AF2A}" type="presParOf" srcId="{482B44CC-0132-8244-BE1E-7254B2012DC7}" destId="{873C06B3-D08B-4D40-834E-D2FC4DFA32A3}" srcOrd="3" destOrd="0" presId="urn:microsoft.com/office/officeart/2005/8/layout/vList2"/>
    <dgm:cxn modelId="{F08E0CCF-CEF4-1646-82B2-298D401FDFF7}" type="presParOf" srcId="{482B44CC-0132-8244-BE1E-7254B2012DC7}" destId="{41C5B1AE-97FA-2449-9BF6-CD2DC9F5CD1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C130C6-E562-4046-98C2-76DF3CA3988C}"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E8115CA9-6EB8-1B43-899D-72EB8BC7B20D}">
      <dgm:prSet/>
      <dgm:spPr/>
      <dgm:t>
        <a:bodyPr/>
        <a:lstStyle/>
        <a:p>
          <a:r>
            <a:rPr lang="en-US"/>
            <a:t>Per capita caps or block grants: up to $918B</a:t>
          </a:r>
        </a:p>
      </dgm:t>
    </dgm:pt>
    <dgm:pt modelId="{5BD5FB58-8DE1-A643-9B6C-F7226E2F93A1}" type="parTrans" cxnId="{8994CA7C-2FCB-3F46-96E5-2794DB62BB18}">
      <dgm:prSet/>
      <dgm:spPr/>
      <dgm:t>
        <a:bodyPr/>
        <a:lstStyle/>
        <a:p>
          <a:endParaRPr lang="en-US"/>
        </a:p>
      </dgm:t>
    </dgm:pt>
    <dgm:pt modelId="{63BB897B-4C2B-BE4D-833E-F84F598B8E4E}" type="sibTrans" cxnId="{8994CA7C-2FCB-3F46-96E5-2794DB62BB18}">
      <dgm:prSet/>
      <dgm:spPr/>
      <dgm:t>
        <a:bodyPr/>
        <a:lstStyle/>
        <a:p>
          <a:endParaRPr lang="en-US"/>
        </a:p>
      </dgm:t>
    </dgm:pt>
    <dgm:pt modelId="{4018D1EC-F6B3-0740-A892-21E0E6399F18}">
      <dgm:prSet/>
      <dgm:spPr/>
      <dgm:t>
        <a:bodyPr/>
        <a:lstStyle/>
        <a:p>
          <a:r>
            <a:rPr lang="en-US"/>
            <a:t>E</a:t>
          </a:r>
          <a:r>
            <a:rPr lang="en-US" b="0" i="0"/>
            <a:t>qualize the expansion population FMAP with the general FMAP: up to $690B</a:t>
          </a:r>
          <a:endParaRPr lang="en-US"/>
        </a:p>
      </dgm:t>
    </dgm:pt>
    <dgm:pt modelId="{A0A4852E-1437-D749-B2D7-41D4DA33CA0F}" type="parTrans" cxnId="{99500AC0-CCC8-E242-A6DF-BDFE7265EA0D}">
      <dgm:prSet/>
      <dgm:spPr/>
      <dgm:t>
        <a:bodyPr/>
        <a:lstStyle/>
        <a:p>
          <a:endParaRPr lang="en-US"/>
        </a:p>
      </dgm:t>
    </dgm:pt>
    <dgm:pt modelId="{144E1284-B0C1-874F-840B-2D27DB098096}" type="sibTrans" cxnId="{99500AC0-CCC8-E242-A6DF-BDFE7265EA0D}">
      <dgm:prSet/>
      <dgm:spPr/>
      <dgm:t>
        <a:bodyPr/>
        <a:lstStyle/>
        <a:p>
          <a:endParaRPr lang="en-US"/>
        </a:p>
      </dgm:t>
    </dgm:pt>
    <dgm:pt modelId="{FAA2AD7D-D900-3C45-8665-FCF34DCB3A18}">
      <dgm:prSet/>
      <dgm:spPr/>
      <dgm:t>
        <a:bodyPr/>
        <a:lstStyle/>
        <a:p>
          <a:r>
            <a:rPr lang="en-US"/>
            <a:t>Limit Medicaid “provider” taxes: $175B</a:t>
          </a:r>
        </a:p>
      </dgm:t>
    </dgm:pt>
    <dgm:pt modelId="{FD34A9C7-51A6-734A-82A9-2FB07D69CA69}" type="parTrans" cxnId="{52318B8D-53BE-3640-B3EC-7E8C4F914FAA}">
      <dgm:prSet/>
      <dgm:spPr/>
      <dgm:t>
        <a:bodyPr/>
        <a:lstStyle/>
        <a:p>
          <a:endParaRPr lang="en-US"/>
        </a:p>
      </dgm:t>
    </dgm:pt>
    <dgm:pt modelId="{685821B3-77C7-994B-82B2-399F18399B94}" type="sibTrans" cxnId="{52318B8D-53BE-3640-B3EC-7E8C4F914FAA}">
      <dgm:prSet/>
      <dgm:spPr/>
      <dgm:t>
        <a:bodyPr/>
        <a:lstStyle/>
        <a:p>
          <a:endParaRPr lang="en-US"/>
        </a:p>
      </dgm:t>
    </dgm:pt>
    <dgm:pt modelId="{765CF817-FD82-AA45-A554-97871B1A00F9}">
      <dgm:prSet/>
      <dgm:spPr/>
      <dgm:t>
        <a:bodyPr/>
        <a:lstStyle/>
        <a:p>
          <a:r>
            <a:rPr lang="en-US"/>
            <a:t>Lower the FMAP floor: $387B</a:t>
          </a:r>
        </a:p>
      </dgm:t>
    </dgm:pt>
    <dgm:pt modelId="{C5895079-7B0B-2046-B71B-9B803443DC8F}" type="parTrans" cxnId="{6C48A80C-15BF-7544-8141-B0B0E436242E}">
      <dgm:prSet/>
      <dgm:spPr/>
      <dgm:t>
        <a:bodyPr/>
        <a:lstStyle/>
        <a:p>
          <a:endParaRPr lang="en-US"/>
        </a:p>
      </dgm:t>
    </dgm:pt>
    <dgm:pt modelId="{50B75E7E-4C4F-F34F-B274-513C451B4390}" type="sibTrans" cxnId="{6C48A80C-15BF-7544-8141-B0B0E436242E}">
      <dgm:prSet/>
      <dgm:spPr/>
      <dgm:t>
        <a:bodyPr/>
        <a:lstStyle/>
        <a:p>
          <a:endParaRPr lang="en-US"/>
        </a:p>
      </dgm:t>
    </dgm:pt>
    <dgm:pt modelId="{80D97C52-288E-C543-B1F0-174D9C4742DB}">
      <dgm:prSet/>
      <dgm:spPr/>
      <dgm:t>
        <a:bodyPr/>
        <a:lstStyle/>
        <a:p>
          <a:r>
            <a:rPr lang="en-US"/>
            <a:t>Special FMAP treatment for DC: $8B</a:t>
          </a:r>
        </a:p>
      </dgm:t>
    </dgm:pt>
    <dgm:pt modelId="{9A996DDD-25BD-BB4F-8FB3-F44F7AA794E4}" type="parTrans" cxnId="{B3238E03-6C7E-9B46-86CA-DD05AD4E0082}">
      <dgm:prSet/>
      <dgm:spPr/>
      <dgm:t>
        <a:bodyPr/>
        <a:lstStyle/>
        <a:p>
          <a:endParaRPr lang="en-US"/>
        </a:p>
      </dgm:t>
    </dgm:pt>
    <dgm:pt modelId="{FE730DDF-2BDD-314D-A5A5-8A662E12D03B}" type="sibTrans" cxnId="{B3238E03-6C7E-9B46-86CA-DD05AD4E0082}">
      <dgm:prSet/>
      <dgm:spPr/>
      <dgm:t>
        <a:bodyPr/>
        <a:lstStyle/>
        <a:p>
          <a:endParaRPr lang="en-US"/>
        </a:p>
      </dgm:t>
    </dgm:pt>
    <dgm:pt modelId="{511D594A-A49F-DE4B-8CDE-62859C21DE4F}">
      <dgm:prSet/>
      <dgm:spPr/>
      <dgm:t>
        <a:bodyPr/>
        <a:lstStyle/>
        <a:p>
          <a:r>
            <a:rPr lang="en-US"/>
            <a:t>Repeal American Rescue Plan FMAP incentive (for non-expansion states): $18B</a:t>
          </a:r>
        </a:p>
      </dgm:t>
    </dgm:pt>
    <dgm:pt modelId="{19F573C7-B4A0-5944-A6A6-0BF0C9E99CA6}" type="parTrans" cxnId="{4D9801C6-258D-EA43-AA66-11BFE3CB2307}">
      <dgm:prSet/>
      <dgm:spPr/>
      <dgm:t>
        <a:bodyPr/>
        <a:lstStyle/>
        <a:p>
          <a:endParaRPr lang="en-US"/>
        </a:p>
      </dgm:t>
    </dgm:pt>
    <dgm:pt modelId="{E77C98F8-0C3A-C04B-A8CD-1D786A126DDD}" type="sibTrans" cxnId="{4D9801C6-258D-EA43-AA66-11BFE3CB2307}">
      <dgm:prSet/>
      <dgm:spPr/>
      <dgm:t>
        <a:bodyPr/>
        <a:lstStyle/>
        <a:p>
          <a:endParaRPr lang="en-US"/>
        </a:p>
      </dgm:t>
    </dgm:pt>
    <dgm:pt modelId="{EBC52546-7642-DF49-819F-AF803B3EF103}">
      <dgm:prSet/>
      <dgm:spPr/>
      <dgm:t>
        <a:bodyPr/>
        <a:lstStyle/>
        <a:p>
          <a:r>
            <a:rPr lang="en-US"/>
            <a:t>Medicaid work requirements: $120B</a:t>
          </a:r>
        </a:p>
      </dgm:t>
    </dgm:pt>
    <dgm:pt modelId="{281231A3-2076-0743-8A9B-979B21F80FA1}" type="parTrans" cxnId="{3D3B99D9-72EB-8E42-B054-ACE37A8E3DAA}">
      <dgm:prSet/>
      <dgm:spPr/>
      <dgm:t>
        <a:bodyPr/>
        <a:lstStyle/>
        <a:p>
          <a:endParaRPr lang="en-US"/>
        </a:p>
      </dgm:t>
    </dgm:pt>
    <dgm:pt modelId="{D3BB5C91-FC86-0A42-9BD9-CBA48A1BAD32}" type="sibTrans" cxnId="{3D3B99D9-72EB-8E42-B054-ACE37A8E3DAA}">
      <dgm:prSet/>
      <dgm:spPr/>
      <dgm:t>
        <a:bodyPr/>
        <a:lstStyle/>
        <a:p>
          <a:endParaRPr lang="en-US"/>
        </a:p>
      </dgm:t>
    </dgm:pt>
    <dgm:pt modelId="{D7CD5721-9C85-8447-88C8-FB22A7FD258A}" type="pres">
      <dgm:prSet presAssocID="{D9C130C6-E562-4046-98C2-76DF3CA3988C}" presName="linear" presStyleCnt="0">
        <dgm:presLayoutVars>
          <dgm:animLvl val="lvl"/>
          <dgm:resizeHandles val="exact"/>
        </dgm:presLayoutVars>
      </dgm:prSet>
      <dgm:spPr/>
    </dgm:pt>
    <dgm:pt modelId="{B61A0DA5-6C15-0744-8AAF-2FCC0B528F4D}" type="pres">
      <dgm:prSet presAssocID="{E8115CA9-6EB8-1B43-899D-72EB8BC7B20D}" presName="parentText" presStyleLbl="node1" presStyleIdx="0" presStyleCnt="7">
        <dgm:presLayoutVars>
          <dgm:chMax val="0"/>
          <dgm:bulletEnabled val="1"/>
        </dgm:presLayoutVars>
      </dgm:prSet>
      <dgm:spPr/>
    </dgm:pt>
    <dgm:pt modelId="{2ABC7634-1188-C84C-B9BC-8C36BB6DCB23}" type="pres">
      <dgm:prSet presAssocID="{63BB897B-4C2B-BE4D-833E-F84F598B8E4E}" presName="spacer" presStyleCnt="0"/>
      <dgm:spPr/>
    </dgm:pt>
    <dgm:pt modelId="{41A6F396-00D4-5143-A900-1881A9A37CD1}" type="pres">
      <dgm:prSet presAssocID="{4018D1EC-F6B3-0740-A892-21E0E6399F18}" presName="parentText" presStyleLbl="node1" presStyleIdx="1" presStyleCnt="7">
        <dgm:presLayoutVars>
          <dgm:chMax val="0"/>
          <dgm:bulletEnabled val="1"/>
        </dgm:presLayoutVars>
      </dgm:prSet>
      <dgm:spPr/>
    </dgm:pt>
    <dgm:pt modelId="{CF5EC8F5-833A-8742-94D0-95355A17DAF6}" type="pres">
      <dgm:prSet presAssocID="{144E1284-B0C1-874F-840B-2D27DB098096}" presName="spacer" presStyleCnt="0"/>
      <dgm:spPr/>
    </dgm:pt>
    <dgm:pt modelId="{5CA26246-63C6-FC42-9DFF-D94101D9F7AA}" type="pres">
      <dgm:prSet presAssocID="{FAA2AD7D-D900-3C45-8665-FCF34DCB3A18}" presName="parentText" presStyleLbl="node1" presStyleIdx="2" presStyleCnt="7">
        <dgm:presLayoutVars>
          <dgm:chMax val="0"/>
          <dgm:bulletEnabled val="1"/>
        </dgm:presLayoutVars>
      </dgm:prSet>
      <dgm:spPr/>
    </dgm:pt>
    <dgm:pt modelId="{279A47EB-D12A-B144-B577-9489A560212E}" type="pres">
      <dgm:prSet presAssocID="{685821B3-77C7-994B-82B2-399F18399B94}" presName="spacer" presStyleCnt="0"/>
      <dgm:spPr/>
    </dgm:pt>
    <dgm:pt modelId="{9486A556-C254-0F42-AC52-AAF0EC20E4A0}" type="pres">
      <dgm:prSet presAssocID="{765CF817-FD82-AA45-A554-97871B1A00F9}" presName="parentText" presStyleLbl="node1" presStyleIdx="3" presStyleCnt="7">
        <dgm:presLayoutVars>
          <dgm:chMax val="0"/>
          <dgm:bulletEnabled val="1"/>
        </dgm:presLayoutVars>
      </dgm:prSet>
      <dgm:spPr/>
    </dgm:pt>
    <dgm:pt modelId="{A115425F-CC56-5E4E-84C4-EC7277434B28}" type="pres">
      <dgm:prSet presAssocID="{50B75E7E-4C4F-F34F-B274-513C451B4390}" presName="spacer" presStyleCnt="0"/>
      <dgm:spPr/>
    </dgm:pt>
    <dgm:pt modelId="{1ADF0CA3-B937-064E-90D1-70D12AE71A8C}" type="pres">
      <dgm:prSet presAssocID="{80D97C52-288E-C543-B1F0-174D9C4742DB}" presName="parentText" presStyleLbl="node1" presStyleIdx="4" presStyleCnt="7">
        <dgm:presLayoutVars>
          <dgm:chMax val="0"/>
          <dgm:bulletEnabled val="1"/>
        </dgm:presLayoutVars>
      </dgm:prSet>
      <dgm:spPr/>
    </dgm:pt>
    <dgm:pt modelId="{DA56347A-EE9C-EA45-93C8-8B711F055581}" type="pres">
      <dgm:prSet presAssocID="{FE730DDF-2BDD-314D-A5A5-8A662E12D03B}" presName="spacer" presStyleCnt="0"/>
      <dgm:spPr/>
    </dgm:pt>
    <dgm:pt modelId="{EF007590-EE53-6149-8354-2103E8FA79AC}" type="pres">
      <dgm:prSet presAssocID="{511D594A-A49F-DE4B-8CDE-62859C21DE4F}" presName="parentText" presStyleLbl="node1" presStyleIdx="5" presStyleCnt="7">
        <dgm:presLayoutVars>
          <dgm:chMax val="0"/>
          <dgm:bulletEnabled val="1"/>
        </dgm:presLayoutVars>
      </dgm:prSet>
      <dgm:spPr/>
    </dgm:pt>
    <dgm:pt modelId="{F875FD7D-59D7-D948-BE20-E8DFEC2CE152}" type="pres">
      <dgm:prSet presAssocID="{E77C98F8-0C3A-C04B-A8CD-1D786A126DDD}" presName="spacer" presStyleCnt="0"/>
      <dgm:spPr/>
    </dgm:pt>
    <dgm:pt modelId="{6C79C5AF-2576-9944-9378-347D20BF22E8}" type="pres">
      <dgm:prSet presAssocID="{EBC52546-7642-DF49-819F-AF803B3EF103}" presName="parentText" presStyleLbl="node1" presStyleIdx="6" presStyleCnt="7">
        <dgm:presLayoutVars>
          <dgm:chMax val="0"/>
          <dgm:bulletEnabled val="1"/>
        </dgm:presLayoutVars>
      </dgm:prSet>
      <dgm:spPr/>
    </dgm:pt>
  </dgm:ptLst>
  <dgm:cxnLst>
    <dgm:cxn modelId="{B3238E03-6C7E-9B46-86CA-DD05AD4E0082}" srcId="{D9C130C6-E562-4046-98C2-76DF3CA3988C}" destId="{80D97C52-288E-C543-B1F0-174D9C4742DB}" srcOrd="4" destOrd="0" parTransId="{9A996DDD-25BD-BB4F-8FB3-F44F7AA794E4}" sibTransId="{FE730DDF-2BDD-314D-A5A5-8A662E12D03B}"/>
    <dgm:cxn modelId="{6C48A80C-15BF-7544-8141-B0B0E436242E}" srcId="{D9C130C6-E562-4046-98C2-76DF3CA3988C}" destId="{765CF817-FD82-AA45-A554-97871B1A00F9}" srcOrd="3" destOrd="0" parTransId="{C5895079-7B0B-2046-B71B-9B803443DC8F}" sibTransId="{50B75E7E-4C4F-F34F-B274-513C451B4390}"/>
    <dgm:cxn modelId="{64A89C14-365D-C445-BCCA-24530F5EF5B6}" type="presOf" srcId="{D9C130C6-E562-4046-98C2-76DF3CA3988C}" destId="{D7CD5721-9C85-8447-88C8-FB22A7FD258A}" srcOrd="0" destOrd="0" presId="urn:microsoft.com/office/officeart/2005/8/layout/vList2"/>
    <dgm:cxn modelId="{F092A447-052A-BA48-985F-8BBF39DE467A}" type="presOf" srcId="{FAA2AD7D-D900-3C45-8665-FCF34DCB3A18}" destId="{5CA26246-63C6-FC42-9DFF-D94101D9F7AA}" srcOrd="0" destOrd="0" presId="urn:microsoft.com/office/officeart/2005/8/layout/vList2"/>
    <dgm:cxn modelId="{6433B968-7BC5-B544-A14E-7274F719EA49}" type="presOf" srcId="{EBC52546-7642-DF49-819F-AF803B3EF103}" destId="{6C79C5AF-2576-9944-9378-347D20BF22E8}" srcOrd="0" destOrd="0" presId="urn:microsoft.com/office/officeart/2005/8/layout/vList2"/>
    <dgm:cxn modelId="{5AB7DD4A-2209-9A4F-B00F-CB9AE85CCDB2}" type="presOf" srcId="{E8115CA9-6EB8-1B43-899D-72EB8BC7B20D}" destId="{B61A0DA5-6C15-0744-8AAF-2FCC0B528F4D}" srcOrd="0" destOrd="0" presId="urn:microsoft.com/office/officeart/2005/8/layout/vList2"/>
    <dgm:cxn modelId="{11D54D6E-3963-C64D-A17D-60B6DF1B7D35}" type="presOf" srcId="{4018D1EC-F6B3-0740-A892-21E0E6399F18}" destId="{41A6F396-00D4-5143-A900-1881A9A37CD1}" srcOrd="0" destOrd="0" presId="urn:microsoft.com/office/officeart/2005/8/layout/vList2"/>
    <dgm:cxn modelId="{8994CA7C-2FCB-3F46-96E5-2794DB62BB18}" srcId="{D9C130C6-E562-4046-98C2-76DF3CA3988C}" destId="{E8115CA9-6EB8-1B43-899D-72EB8BC7B20D}" srcOrd="0" destOrd="0" parTransId="{5BD5FB58-8DE1-A643-9B6C-F7226E2F93A1}" sibTransId="{63BB897B-4C2B-BE4D-833E-F84F598B8E4E}"/>
    <dgm:cxn modelId="{52318B8D-53BE-3640-B3EC-7E8C4F914FAA}" srcId="{D9C130C6-E562-4046-98C2-76DF3CA3988C}" destId="{FAA2AD7D-D900-3C45-8665-FCF34DCB3A18}" srcOrd="2" destOrd="0" parTransId="{FD34A9C7-51A6-734A-82A9-2FB07D69CA69}" sibTransId="{685821B3-77C7-994B-82B2-399F18399B94}"/>
    <dgm:cxn modelId="{5B0529BC-2868-BE47-B763-AA60737AC0F0}" type="presOf" srcId="{765CF817-FD82-AA45-A554-97871B1A00F9}" destId="{9486A556-C254-0F42-AC52-AAF0EC20E4A0}" srcOrd="0" destOrd="0" presId="urn:microsoft.com/office/officeart/2005/8/layout/vList2"/>
    <dgm:cxn modelId="{99500AC0-CCC8-E242-A6DF-BDFE7265EA0D}" srcId="{D9C130C6-E562-4046-98C2-76DF3CA3988C}" destId="{4018D1EC-F6B3-0740-A892-21E0E6399F18}" srcOrd="1" destOrd="0" parTransId="{A0A4852E-1437-D749-B2D7-41D4DA33CA0F}" sibTransId="{144E1284-B0C1-874F-840B-2D27DB098096}"/>
    <dgm:cxn modelId="{6AA3A8C3-5022-1944-A3FC-3E3E4CBBAC91}" type="presOf" srcId="{80D97C52-288E-C543-B1F0-174D9C4742DB}" destId="{1ADF0CA3-B937-064E-90D1-70D12AE71A8C}" srcOrd="0" destOrd="0" presId="urn:microsoft.com/office/officeart/2005/8/layout/vList2"/>
    <dgm:cxn modelId="{4D9801C6-258D-EA43-AA66-11BFE3CB2307}" srcId="{D9C130C6-E562-4046-98C2-76DF3CA3988C}" destId="{511D594A-A49F-DE4B-8CDE-62859C21DE4F}" srcOrd="5" destOrd="0" parTransId="{19F573C7-B4A0-5944-A6A6-0BF0C9E99CA6}" sibTransId="{E77C98F8-0C3A-C04B-A8CD-1D786A126DDD}"/>
    <dgm:cxn modelId="{2DD793D6-73EA-0B45-A61C-56423EA7D520}" type="presOf" srcId="{511D594A-A49F-DE4B-8CDE-62859C21DE4F}" destId="{EF007590-EE53-6149-8354-2103E8FA79AC}" srcOrd="0" destOrd="0" presId="urn:microsoft.com/office/officeart/2005/8/layout/vList2"/>
    <dgm:cxn modelId="{3D3B99D9-72EB-8E42-B054-ACE37A8E3DAA}" srcId="{D9C130C6-E562-4046-98C2-76DF3CA3988C}" destId="{EBC52546-7642-DF49-819F-AF803B3EF103}" srcOrd="6" destOrd="0" parTransId="{281231A3-2076-0743-8A9B-979B21F80FA1}" sibTransId="{D3BB5C91-FC86-0A42-9BD9-CBA48A1BAD32}"/>
    <dgm:cxn modelId="{BA476CB8-3905-D74C-9D0E-9A548F97DA38}" type="presParOf" srcId="{D7CD5721-9C85-8447-88C8-FB22A7FD258A}" destId="{B61A0DA5-6C15-0744-8AAF-2FCC0B528F4D}" srcOrd="0" destOrd="0" presId="urn:microsoft.com/office/officeart/2005/8/layout/vList2"/>
    <dgm:cxn modelId="{28018571-17A9-4C4C-8CF6-6A6848E1948B}" type="presParOf" srcId="{D7CD5721-9C85-8447-88C8-FB22A7FD258A}" destId="{2ABC7634-1188-C84C-B9BC-8C36BB6DCB23}" srcOrd="1" destOrd="0" presId="urn:microsoft.com/office/officeart/2005/8/layout/vList2"/>
    <dgm:cxn modelId="{13F0698D-20AA-DA4C-A669-756159089A21}" type="presParOf" srcId="{D7CD5721-9C85-8447-88C8-FB22A7FD258A}" destId="{41A6F396-00D4-5143-A900-1881A9A37CD1}" srcOrd="2" destOrd="0" presId="urn:microsoft.com/office/officeart/2005/8/layout/vList2"/>
    <dgm:cxn modelId="{F22F9375-3FC1-E24A-B578-00E2F7E12962}" type="presParOf" srcId="{D7CD5721-9C85-8447-88C8-FB22A7FD258A}" destId="{CF5EC8F5-833A-8742-94D0-95355A17DAF6}" srcOrd="3" destOrd="0" presId="urn:microsoft.com/office/officeart/2005/8/layout/vList2"/>
    <dgm:cxn modelId="{6D6CB639-3E32-5547-83A8-7D251BD2434E}" type="presParOf" srcId="{D7CD5721-9C85-8447-88C8-FB22A7FD258A}" destId="{5CA26246-63C6-FC42-9DFF-D94101D9F7AA}" srcOrd="4" destOrd="0" presId="urn:microsoft.com/office/officeart/2005/8/layout/vList2"/>
    <dgm:cxn modelId="{EF588AB1-49CC-1A43-8B37-B19DA1060573}" type="presParOf" srcId="{D7CD5721-9C85-8447-88C8-FB22A7FD258A}" destId="{279A47EB-D12A-B144-B577-9489A560212E}" srcOrd="5" destOrd="0" presId="urn:microsoft.com/office/officeart/2005/8/layout/vList2"/>
    <dgm:cxn modelId="{B9033A07-E2EC-7E47-84E5-FD55CDFDE6B7}" type="presParOf" srcId="{D7CD5721-9C85-8447-88C8-FB22A7FD258A}" destId="{9486A556-C254-0F42-AC52-AAF0EC20E4A0}" srcOrd="6" destOrd="0" presId="urn:microsoft.com/office/officeart/2005/8/layout/vList2"/>
    <dgm:cxn modelId="{0FEBA212-AA0A-6749-AC24-7CE868B94E34}" type="presParOf" srcId="{D7CD5721-9C85-8447-88C8-FB22A7FD258A}" destId="{A115425F-CC56-5E4E-84C4-EC7277434B28}" srcOrd="7" destOrd="0" presId="urn:microsoft.com/office/officeart/2005/8/layout/vList2"/>
    <dgm:cxn modelId="{A3B7BBFA-1AC6-B94B-BB93-461BF93F488F}" type="presParOf" srcId="{D7CD5721-9C85-8447-88C8-FB22A7FD258A}" destId="{1ADF0CA3-B937-064E-90D1-70D12AE71A8C}" srcOrd="8" destOrd="0" presId="urn:microsoft.com/office/officeart/2005/8/layout/vList2"/>
    <dgm:cxn modelId="{4F2C81CB-6F77-DB40-BC5D-76F605526194}" type="presParOf" srcId="{D7CD5721-9C85-8447-88C8-FB22A7FD258A}" destId="{DA56347A-EE9C-EA45-93C8-8B711F055581}" srcOrd="9" destOrd="0" presId="urn:microsoft.com/office/officeart/2005/8/layout/vList2"/>
    <dgm:cxn modelId="{197C9075-71CF-C743-929C-264C8F9DFA49}" type="presParOf" srcId="{D7CD5721-9C85-8447-88C8-FB22A7FD258A}" destId="{EF007590-EE53-6149-8354-2103E8FA79AC}" srcOrd="10" destOrd="0" presId="urn:microsoft.com/office/officeart/2005/8/layout/vList2"/>
    <dgm:cxn modelId="{913F59AF-0E6A-DA4E-9B2D-D6C2D96C9305}" type="presParOf" srcId="{D7CD5721-9C85-8447-88C8-FB22A7FD258A}" destId="{F875FD7D-59D7-D948-BE20-E8DFEC2CE152}" srcOrd="11" destOrd="0" presId="urn:microsoft.com/office/officeart/2005/8/layout/vList2"/>
    <dgm:cxn modelId="{91DEE155-AC2A-704D-A9AE-D9087CC7FD20}" type="presParOf" srcId="{D7CD5721-9C85-8447-88C8-FB22A7FD258A}" destId="{6C79C5AF-2576-9944-9378-347D20BF22E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D709EA-21E5-5D4B-BA85-1CAB8AB97E7C}"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D076DD41-9E6B-6C4A-B58A-5757F5994EFB}">
      <dgm:prSet/>
      <dgm:spPr/>
      <dgm:t>
        <a:bodyPr/>
        <a:lstStyle/>
        <a:p>
          <a:r>
            <a:rPr lang="en-US"/>
            <a:t>Improving Access to Internal Medicine Physicians and Others Providing Primary and Comprehensive Care</a:t>
          </a:r>
        </a:p>
      </dgm:t>
    </dgm:pt>
    <dgm:pt modelId="{AB3261DD-EAFE-4F49-9050-B8F99D3D83BB}" type="parTrans" cxnId="{8D8F1BAC-A876-7242-9707-8F3C5405AD00}">
      <dgm:prSet/>
      <dgm:spPr/>
      <dgm:t>
        <a:bodyPr/>
        <a:lstStyle/>
        <a:p>
          <a:endParaRPr lang="en-US"/>
        </a:p>
      </dgm:t>
    </dgm:pt>
    <dgm:pt modelId="{DA11DDED-3938-354E-BEAA-16921C6CDD44}" type="sibTrans" cxnId="{8D8F1BAC-A876-7242-9707-8F3C5405AD00}">
      <dgm:prSet/>
      <dgm:spPr/>
      <dgm:t>
        <a:bodyPr/>
        <a:lstStyle/>
        <a:p>
          <a:endParaRPr lang="en-US"/>
        </a:p>
      </dgm:t>
    </dgm:pt>
    <dgm:pt modelId="{30AE3E15-3127-A848-B759-E85D7CC3A20D}">
      <dgm:prSet/>
      <dgm:spPr/>
      <dgm:t>
        <a:bodyPr/>
        <a:lstStyle/>
        <a:p>
          <a:r>
            <a:rPr lang="en-US"/>
            <a:t>Extending Health Insurance Tax Credits</a:t>
          </a:r>
        </a:p>
      </dgm:t>
    </dgm:pt>
    <dgm:pt modelId="{63E7BBA3-C040-3245-AD4C-06D77A51CAB0}" type="parTrans" cxnId="{4975E90D-9F65-9C4D-AFA1-E65BC668A478}">
      <dgm:prSet/>
      <dgm:spPr/>
      <dgm:t>
        <a:bodyPr/>
        <a:lstStyle/>
        <a:p>
          <a:endParaRPr lang="en-US"/>
        </a:p>
      </dgm:t>
    </dgm:pt>
    <dgm:pt modelId="{8A2300F9-1135-5647-A2BC-9E7DB4206274}" type="sibTrans" cxnId="{4975E90D-9F65-9C4D-AFA1-E65BC668A478}">
      <dgm:prSet/>
      <dgm:spPr/>
      <dgm:t>
        <a:bodyPr/>
        <a:lstStyle/>
        <a:p>
          <a:endParaRPr lang="en-US"/>
        </a:p>
      </dgm:t>
    </dgm:pt>
    <dgm:pt modelId="{E1A6234A-7785-1843-A7F2-F51C8B7A5CF8}">
      <dgm:prSet/>
      <dgm:spPr/>
      <dgm:t>
        <a:bodyPr/>
        <a:lstStyle/>
        <a:p>
          <a:r>
            <a:rPr lang="en-US"/>
            <a:t>Removing Unnecessary Red Tape to Improve Patient Care – addressing prior authorization</a:t>
          </a:r>
        </a:p>
      </dgm:t>
    </dgm:pt>
    <dgm:pt modelId="{04423DCF-B560-9E45-8395-C1C3F948E977}" type="parTrans" cxnId="{7F66FAA6-8BC9-4748-83A3-3D9CD0C2E35D}">
      <dgm:prSet/>
      <dgm:spPr/>
      <dgm:t>
        <a:bodyPr/>
        <a:lstStyle/>
        <a:p>
          <a:endParaRPr lang="en-US"/>
        </a:p>
      </dgm:t>
    </dgm:pt>
    <dgm:pt modelId="{54ADA370-7587-D243-AFDF-7DBB2E8B4529}" type="sibTrans" cxnId="{7F66FAA6-8BC9-4748-83A3-3D9CD0C2E35D}">
      <dgm:prSet/>
      <dgm:spPr/>
      <dgm:t>
        <a:bodyPr/>
        <a:lstStyle/>
        <a:p>
          <a:endParaRPr lang="en-US"/>
        </a:p>
      </dgm:t>
    </dgm:pt>
    <dgm:pt modelId="{B21DEF7C-D2FF-8144-B91C-B7F7A1A345F8}">
      <dgm:prSet/>
      <dgm:spPr/>
      <dgm:t>
        <a:bodyPr/>
        <a:lstStyle/>
        <a:p>
          <a:r>
            <a:rPr lang="en-US"/>
            <a:t>Protecting Public Health – access to vaccines</a:t>
          </a:r>
        </a:p>
      </dgm:t>
    </dgm:pt>
    <dgm:pt modelId="{7821424D-8DBD-D841-B8A9-B7E826C4972C}" type="parTrans" cxnId="{1638FD5F-803A-E649-84F1-4215760E7D5C}">
      <dgm:prSet/>
      <dgm:spPr/>
      <dgm:t>
        <a:bodyPr/>
        <a:lstStyle/>
        <a:p>
          <a:endParaRPr lang="en-US"/>
        </a:p>
      </dgm:t>
    </dgm:pt>
    <dgm:pt modelId="{805592F0-F2AB-7E4A-A813-DD410444AE69}" type="sibTrans" cxnId="{1638FD5F-803A-E649-84F1-4215760E7D5C}">
      <dgm:prSet/>
      <dgm:spPr/>
      <dgm:t>
        <a:bodyPr/>
        <a:lstStyle/>
        <a:p>
          <a:endParaRPr lang="en-US"/>
        </a:p>
      </dgm:t>
    </dgm:pt>
    <dgm:pt modelId="{A4ADEC1C-D48C-C542-B062-CBACD88B97E4}" type="pres">
      <dgm:prSet presAssocID="{96D709EA-21E5-5D4B-BA85-1CAB8AB97E7C}" presName="linear" presStyleCnt="0">
        <dgm:presLayoutVars>
          <dgm:animLvl val="lvl"/>
          <dgm:resizeHandles val="exact"/>
        </dgm:presLayoutVars>
      </dgm:prSet>
      <dgm:spPr/>
    </dgm:pt>
    <dgm:pt modelId="{8B15A098-BA9B-544A-A4AC-517D8162744B}" type="pres">
      <dgm:prSet presAssocID="{D076DD41-9E6B-6C4A-B58A-5757F5994EFB}" presName="parentText" presStyleLbl="node1" presStyleIdx="0" presStyleCnt="4">
        <dgm:presLayoutVars>
          <dgm:chMax val="0"/>
          <dgm:bulletEnabled val="1"/>
        </dgm:presLayoutVars>
      </dgm:prSet>
      <dgm:spPr/>
    </dgm:pt>
    <dgm:pt modelId="{87CCB8B3-AA50-6742-9789-5B96FC295E57}" type="pres">
      <dgm:prSet presAssocID="{DA11DDED-3938-354E-BEAA-16921C6CDD44}" presName="spacer" presStyleCnt="0"/>
      <dgm:spPr/>
    </dgm:pt>
    <dgm:pt modelId="{47DCD1E1-803F-7E42-B941-9DA5DAED2CE9}" type="pres">
      <dgm:prSet presAssocID="{30AE3E15-3127-A848-B759-E85D7CC3A20D}" presName="parentText" presStyleLbl="node1" presStyleIdx="1" presStyleCnt="4">
        <dgm:presLayoutVars>
          <dgm:chMax val="0"/>
          <dgm:bulletEnabled val="1"/>
        </dgm:presLayoutVars>
      </dgm:prSet>
      <dgm:spPr/>
    </dgm:pt>
    <dgm:pt modelId="{E5266087-E3CC-5147-8070-9B564BDFADAB}" type="pres">
      <dgm:prSet presAssocID="{8A2300F9-1135-5647-A2BC-9E7DB4206274}" presName="spacer" presStyleCnt="0"/>
      <dgm:spPr/>
    </dgm:pt>
    <dgm:pt modelId="{44789AE6-2400-694A-9096-A0C89B8625E1}" type="pres">
      <dgm:prSet presAssocID="{E1A6234A-7785-1843-A7F2-F51C8B7A5CF8}" presName="parentText" presStyleLbl="node1" presStyleIdx="2" presStyleCnt="4">
        <dgm:presLayoutVars>
          <dgm:chMax val="0"/>
          <dgm:bulletEnabled val="1"/>
        </dgm:presLayoutVars>
      </dgm:prSet>
      <dgm:spPr/>
    </dgm:pt>
    <dgm:pt modelId="{26D0E808-B42B-6C4B-B8AD-FC07B847F00F}" type="pres">
      <dgm:prSet presAssocID="{54ADA370-7587-D243-AFDF-7DBB2E8B4529}" presName="spacer" presStyleCnt="0"/>
      <dgm:spPr/>
    </dgm:pt>
    <dgm:pt modelId="{603D3A25-A0EF-5249-BBF3-9DE27E31FA0F}" type="pres">
      <dgm:prSet presAssocID="{B21DEF7C-D2FF-8144-B91C-B7F7A1A345F8}" presName="parentText" presStyleLbl="node1" presStyleIdx="3" presStyleCnt="4">
        <dgm:presLayoutVars>
          <dgm:chMax val="0"/>
          <dgm:bulletEnabled val="1"/>
        </dgm:presLayoutVars>
      </dgm:prSet>
      <dgm:spPr/>
    </dgm:pt>
  </dgm:ptLst>
  <dgm:cxnLst>
    <dgm:cxn modelId="{4975E90D-9F65-9C4D-AFA1-E65BC668A478}" srcId="{96D709EA-21E5-5D4B-BA85-1CAB8AB97E7C}" destId="{30AE3E15-3127-A848-B759-E85D7CC3A20D}" srcOrd="1" destOrd="0" parTransId="{63E7BBA3-C040-3245-AD4C-06D77A51CAB0}" sibTransId="{8A2300F9-1135-5647-A2BC-9E7DB4206274}"/>
    <dgm:cxn modelId="{1638FD5F-803A-E649-84F1-4215760E7D5C}" srcId="{96D709EA-21E5-5D4B-BA85-1CAB8AB97E7C}" destId="{B21DEF7C-D2FF-8144-B91C-B7F7A1A345F8}" srcOrd="3" destOrd="0" parTransId="{7821424D-8DBD-D841-B8A9-B7E826C4972C}" sibTransId="{805592F0-F2AB-7E4A-A813-DD410444AE69}"/>
    <dgm:cxn modelId="{4E4FFC44-F500-BA4C-9B0F-3331670BA507}" type="presOf" srcId="{96D709EA-21E5-5D4B-BA85-1CAB8AB97E7C}" destId="{A4ADEC1C-D48C-C542-B062-CBACD88B97E4}" srcOrd="0" destOrd="0" presId="urn:microsoft.com/office/officeart/2005/8/layout/vList2"/>
    <dgm:cxn modelId="{F326B672-F237-F64E-9686-BA16FB04C695}" type="presOf" srcId="{B21DEF7C-D2FF-8144-B91C-B7F7A1A345F8}" destId="{603D3A25-A0EF-5249-BBF3-9DE27E31FA0F}" srcOrd="0" destOrd="0" presId="urn:microsoft.com/office/officeart/2005/8/layout/vList2"/>
    <dgm:cxn modelId="{A5892F76-0678-F841-9477-E8E959DBCADB}" type="presOf" srcId="{D076DD41-9E6B-6C4A-B58A-5757F5994EFB}" destId="{8B15A098-BA9B-544A-A4AC-517D8162744B}" srcOrd="0" destOrd="0" presId="urn:microsoft.com/office/officeart/2005/8/layout/vList2"/>
    <dgm:cxn modelId="{436DA880-4B79-234D-BDC3-16B332BE418D}" type="presOf" srcId="{E1A6234A-7785-1843-A7F2-F51C8B7A5CF8}" destId="{44789AE6-2400-694A-9096-A0C89B8625E1}" srcOrd="0" destOrd="0" presId="urn:microsoft.com/office/officeart/2005/8/layout/vList2"/>
    <dgm:cxn modelId="{7F66FAA6-8BC9-4748-83A3-3D9CD0C2E35D}" srcId="{96D709EA-21E5-5D4B-BA85-1CAB8AB97E7C}" destId="{E1A6234A-7785-1843-A7F2-F51C8B7A5CF8}" srcOrd="2" destOrd="0" parTransId="{04423DCF-B560-9E45-8395-C1C3F948E977}" sibTransId="{54ADA370-7587-D243-AFDF-7DBB2E8B4529}"/>
    <dgm:cxn modelId="{8D8F1BAC-A876-7242-9707-8F3C5405AD00}" srcId="{96D709EA-21E5-5D4B-BA85-1CAB8AB97E7C}" destId="{D076DD41-9E6B-6C4A-B58A-5757F5994EFB}" srcOrd="0" destOrd="0" parTransId="{AB3261DD-EAFE-4F49-9050-B8F99D3D83BB}" sibTransId="{DA11DDED-3938-354E-BEAA-16921C6CDD44}"/>
    <dgm:cxn modelId="{F84C8FAC-CE72-8841-9BA5-6C81DAA0A43A}" type="presOf" srcId="{30AE3E15-3127-A848-B759-E85D7CC3A20D}" destId="{47DCD1E1-803F-7E42-B941-9DA5DAED2CE9}" srcOrd="0" destOrd="0" presId="urn:microsoft.com/office/officeart/2005/8/layout/vList2"/>
    <dgm:cxn modelId="{74E5D843-1811-DE44-A9D2-9961BE5DD918}" type="presParOf" srcId="{A4ADEC1C-D48C-C542-B062-CBACD88B97E4}" destId="{8B15A098-BA9B-544A-A4AC-517D8162744B}" srcOrd="0" destOrd="0" presId="urn:microsoft.com/office/officeart/2005/8/layout/vList2"/>
    <dgm:cxn modelId="{2D969892-02CB-1948-B225-AB4884F9BDD9}" type="presParOf" srcId="{A4ADEC1C-D48C-C542-B062-CBACD88B97E4}" destId="{87CCB8B3-AA50-6742-9789-5B96FC295E57}" srcOrd="1" destOrd="0" presId="urn:microsoft.com/office/officeart/2005/8/layout/vList2"/>
    <dgm:cxn modelId="{1B9D0F03-282B-934D-B2FB-F6C31AB95C6A}" type="presParOf" srcId="{A4ADEC1C-D48C-C542-B062-CBACD88B97E4}" destId="{47DCD1E1-803F-7E42-B941-9DA5DAED2CE9}" srcOrd="2" destOrd="0" presId="urn:microsoft.com/office/officeart/2005/8/layout/vList2"/>
    <dgm:cxn modelId="{327D8C89-4574-2848-A78A-E4C7F8A4F9E0}" type="presParOf" srcId="{A4ADEC1C-D48C-C542-B062-CBACD88B97E4}" destId="{E5266087-E3CC-5147-8070-9B564BDFADAB}" srcOrd="3" destOrd="0" presId="urn:microsoft.com/office/officeart/2005/8/layout/vList2"/>
    <dgm:cxn modelId="{6DB358A4-5EED-C142-8B71-52C2149BF7D0}" type="presParOf" srcId="{A4ADEC1C-D48C-C542-B062-CBACD88B97E4}" destId="{44789AE6-2400-694A-9096-A0C89B8625E1}" srcOrd="4" destOrd="0" presId="urn:microsoft.com/office/officeart/2005/8/layout/vList2"/>
    <dgm:cxn modelId="{2B105BA9-010E-3A4C-9934-FF6F8765FC03}" type="presParOf" srcId="{A4ADEC1C-D48C-C542-B062-CBACD88B97E4}" destId="{26D0E808-B42B-6C4B-B8AD-FC07B847F00F}" srcOrd="5" destOrd="0" presId="urn:microsoft.com/office/officeart/2005/8/layout/vList2"/>
    <dgm:cxn modelId="{45AD38FA-2276-8C44-9690-1263848B6C4E}" type="presParOf" srcId="{A4ADEC1C-D48C-C542-B062-CBACD88B97E4}" destId="{603D3A25-A0EF-5249-BBF3-9DE27E31FA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EC50DD-F913-A74A-ADF9-D4F9EE338D45}"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D07745FA-F212-C74A-867B-B2F1FD571171}">
      <dgm:prSet/>
      <dgm:spPr/>
      <dgm:t>
        <a:bodyPr/>
        <a:lstStyle/>
        <a:p>
          <a:r>
            <a:rPr lang="en-US" b="0" i="0"/>
            <a:t>On Friday January 31, 2025, several federal government datasets went offline. </a:t>
          </a:r>
          <a:endParaRPr lang="en-US"/>
        </a:p>
      </dgm:t>
    </dgm:pt>
    <dgm:pt modelId="{A878BF38-88C8-7C4A-9FF7-8814F81B8543}" type="parTrans" cxnId="{41C525AA-74C3-8F4E-A1C6-8FD356AC5C89}">
      <dgm:prSet/>
      <dgm:spPr/>
      <dgm:t>
        <a:bodyPr/>
        <a:lstStyle/>
        <a:p>
          <a:endParaRPr lang="en-US"/>
        </a:p>
      </dgm:t>
    </dgm:pt>
    <dgm:pt modelId="{76126E0F-70E2-0544-9DA0-5072002F29E3}" type="sibTrans" cxnId="{41C525AA-74C3-8F4E-A1C6-8FD356AC5C89}">
      <dgm:prSet/>
      <dgm:spPr/>
      <dgm:t>
        <a:bodyPr/>
        <a:lstStyle/>
        <a:p>
          <a:endParaRPr lang="en-US"/>
        </a:p>
      </dgm:t>
    </dgm:pt>
    <dgm:pt modelId="{ECFAB48D-5333-F24F-82C4-8D9E6140BA66}">
      <dgm:prSet/>
      <dgm:spPr/>
      <dgm:t>
        <a:bodyPr/>
        <a:lstStyle/>
        <a:p>
          <a:r>
            <a:rPr lang="en-US" b="0" i="0"/>
            <a:t>The datasets taken down included some widely used, large-scale national health surveys, indices, and data dashboards that inform research, policy making, and media coverage about health care and public health.</a:t>
          </a:r>
          <a:endParaRPr lang="en-US"/>
        </a:p>
      </dgm:t>
    </dgm:pt>
    <dgm:pt modelId="{C34948D9-88B4-5D41-AA3E-8A923AFA809A}" type="parTrans" cxnId="{53D6F0E7-2874-9341-9DD7-6BDE1EBD96DE}">
      <dgm:prSet/>
      <dgm:spPr/>
      <dgm:t>
        <a:bodyPr/>
        <a:lstStyle/>
        <a:p>
          <a:endParaRPr lang="en-US"/>
        </a:p>
      </dgm:t>
    </dgm:pt>
    <dgm:pt modelId="{C50938FF-DE78-3D4B-A926-392990DB86DB}" type="sibTrans" cxnId="{53D6F0E7-2874-9341-9DD7-6BDE1EBD96DE}">
      <dgm:prSet/>
      <dgm:spPr/>
      <dgm:t>
        <a:bodyPr/>
        <a:lstStyle/>
        <a:p>
          <a:endParaRPr lang="en-US"/>
        </a:p>
      </dgm:t>
    </dgm:pt>
    <dgm:pt modelId="{7CBBE06D-678E-6F48-BA0C-DA6F78DB6A89}">
      <dgm:prSet/>
      <dgm:spPr/>
      <dgm:t>
        <a:bodyPr/>
        <a:lstStyle/>
        <a:p>
          <a:r>
            <a:rPr lang="en-US" b="0" i="0"/>
            <a:t>By Sunday February 2 some of the landing pages started to come back online – now with a warning message: “CDC’s website is being modified to comply with President Trump’s Executive Orders,” suggesting there could be future changes.</a:t>
          </a:r>
          <a:endParaRPr lang="en-US"/>
        </a:p>
      </dgm:t>
    </dgm:pt>
    <dgm:pt modelId="{D9E8C927-AC55-3543-B1F1-E56AA680884B}" type="parTrans" cxnId="{02A5081F-B5F5-1048-9ED1-0883A77D5A7A}">
      <dgm:prSet/>
      <dgm:spPr/>
      <dgm:t>
        <a:bodyPr/>
        <a:lstStyle/>
        <a:p>
          <a:endParaRPr lang="en-US"/>
        </a:p>
      </dgm:t>
    </dgm:pt>
    <dgm:pt modelId="{61FEED68-8F19-5F4F-BCD5-3209D407ACB2}" type="sibTrans" cxnId="{02A5081F-B5F5-1048-9ED1-0883A77D5A7A}">
      <dgm:prSet/>
      <dgm:spPr/>
      <dgm:t>
        <a:bodyPr/>
        <a:lstStyle/>
        <a:p>
          <a:endParaRPr lang="en-US"/>
        </a:p>
      </dgm:t>
    </dgm:pt>
    <dgm:pt modelId="{745A3C08-4DCB-EC41-826D-1A62BA44C947}">
      <dgm:prSet/>
      <dgm:spPr/>
      <dgm:t>
        <a:bodyPr/>
        <a:lstStyle/>
        <a:p>
          <a:r>
            <a:rPr lang="en-US" b="0" i="0"/>
            <a:t>On Tuesday, February 4, Doctors for America filed a lawsuit in Washington, D.C. federal court, that the U.S. Centers for Disease Control and Prevention has removed "numerous" longstanding websites since the order.</a:t>
          </a:r>
          <a:endParaRPr lang="en-US"/>
        </a:p>
      </dgm:t>
    </dgm:pt>
    <dgm:pt modelId="{8C6F499E-B1B0-5946-9885-5908C05D1555}" type="parTrans" cxnId="{50AD06E6-3040-704E-8D92-CD85DBFE355C}">
      <dgm:prSet/>
      <dgm:spPr/>
      <dgm:t>
        <a:bodyPr/>
        <a:lstStyle/>
        <a:p>
          <a:endParaRPr lang="en-US"/>
        </a:p>
      </dgm:t>
    </dgm:pt>
    <dgm:pt modelId="{2EF759F4-7E6B-C64E-BF3C-2607949EAF56}" type="sibTrans" cxnId="{50AD06E6-3040-704E-8D92-CD85DBFE355C}">
      <dgm:prSet/>
      <dgm:spPr/>
      <dgm:t>
        <a:bodyPr/>
        <a:lstStyle/>
        <a:p>
          <a:endParaRPr lang="en-US"/>
        </a:p>
      </dgm:t>
    </dgm:pt>
    <dgm:pt modelId="{8AA286B2-273A-C245-976B-70DC39AED251}">
      <dgm:prSet/>
      <dgm:spPr/>
      <dgm:t>
        <a:bodyPr/>
        <a:lstStyle/>
        <a:p>
          <a:r>
            <a:rPr lang="en-US" b="0" i="0"/>
            <a:t>ACP issued a statement with the Group of 6 (ACP, AAFP, AAP, AOA, APA, ACOG)</a:t>
          </a:r>
          <a:r>
            <a:rPr lang="en-US"/>
            <a:t> expressing our concerns.</a:t>
          </a:r>
        </a:p>
      </dgm:t>
    </dgm:pt>
    <dgm:pt modelId="{539CEBEB-EDD3-7D41-929C-19A850F09BE6}" type="parTrans" cxnId="{5E10A3ED-C822-0445-A6E4-F4C607A65579}">
      <dgm:prSet/>
      <dgm:spPr/>
      <dgm:t>
        <a:bodyPr/>
        <a:lstStyle/>
        <a:p>
          <a:endParaRPr lang="en-US"/>
        </a:p>
      </dgm:t>
    </dgm:pt>
    <dgm:pt modelId="{BCE7C06F-0B5E-9B42-83D9-4E4AB27654E0}" type="sibTrans" cxnId="{5E10A3ED-C822-0445-A6E4-F4C607A65579}">
      <dgm:prSet/>
      <dgm:spPr/>
      <dgm:t>
        <a:bodyPr/>
        <a:lstStyle/>
        <a:p>
          <a:endParaRPr lang="en-US"/>
        </a:p>
      </dgm:t>
    </dgm:pt>
    <dgm:pt modelId="{A78F9835-1902-224B-8D16-D6400E93BB4B}">
      <dgm:prSet/>
      <dgm:spPr/>
      <dgm:t>
        <a:bodyPr/>
        <a:lstStyle/>
        <a:p>
          <a:r>
            <a:rPr lang="en-US"/>
            <a:t>As of yesterday, the court ordered all webpages be restored!</a:t>
          </a:r>
        </a:p>
      </dgm:t>
    </dgm:pt>
    <dgm:pt modelId="{52ADCE94-4923-F141-86FD-12A686462E49}" type="parTrans" cxnId="{49867B18-5F11-BC45-B87F-022BDB34E596}">
      <dgm:prSet/>
      <dgm:spPr/>
      <dgm:t>
        <a:bodyPr/>
        <a:lstStyle/>
        <a:p>
          <a:endParaRPr lang="en-US"/>
        </a:p>
      </dgm:t>
    </dgm:pt>
    <dgm:pt modelId="{8AEEF0A1-334C-804D-A7A7-B96C5C735B42}" type="sibTrans" cxnId="{49867B18-5F11-BC45-B87F-022BDB34E596}">
      <dgm:prSet/>
      <dgm:spPr/>
      <dgm:t>
        <a:bodyPr/>
        <a:lstStyle/>
        <a:p>
          <a:endParaRPr lang="en-US"/>
        </a:p>
      </dgm:t>
    </dgm:pt>
    <dgm:pt modelId="{F5C72292-79B8-2747-9579-FA3CE1A50098}" type="pres">
      <dgm:prSet presAssocID="{B8EC50DD-F913-A74A-ADF9-D4F9EE338D45}" presName="linear" presStyleCnt="0">
        <dgm:presLayoutVars>
          <dgm:animLvl val="lvl"/>
          <dgm:resizeHandles val="exact"/>
        </dgm:presLayoutVars>
      </dgm:prSet>
      <dgm:spPr/>
    </dgm:pt>
    <dgm:pt modelId="{F704A721-036D-5D45-893A-A891284DB27C}" type="pres">
      <dgm:prSet presAssocID="{D07745FA-F212-C74A-867B-B2F1FD571171}" presName="parentText" presStyleLbl="node1" presStyleIdx="0" presStyleCnt="5">
        <dgm:presLayoutVars>
          <dgm:chMax val="0"/>
          <dgm:bulletEnabled val="1"/>
        </dgm:presLayoutVars>
      </dgm:prSet>
      <dgm:spPr/>
    </dgm:pt>
    <dgm:pt modelId="{109B406A-CFA1-F34E-A330-5BF65C4AE4C7}" type="pres">
      <dgm:prSet presAssocID="{D07745FA-F212-C74A-867B-B2F1FD571171}" presName="childText" presStyleLbl="revTx" presStyleIdx="0" presStyleCnt="1">
        <dgm:presLayoutVars>
          <dgm:bulletEnabled val="1"/>
        </dgm:presLayoutVars>
      </dgm:prSet>
      <dgm:spPr/>
    </dgm:pt>
    <dgm:pt modelId="{172515AD-52D8-8F4B-A250-938168D00668}" type="pres">
      <dgm:prSet presAssocID="{7CBBE06D-678E-6F48-BA0C-DA6F78DB6A89}" presName="parentText" presStyleLbl="node1" presStyleIdx="1" presStyleCnt="5">
        <dgm:presLayoutVars>
          <dgm:chMax val="0"/>
          <dgm:bulletEnabled val="1"/>
        </dgm:presLayoutVars>
      </dgm:prSet>
      <dgm:spPr/>
    </dgm:pt>
    <dgm:pt modelId="{9D75096A-AFCF-AA44-8063-4553B7DCF539}" type="pres">
      <dgm:prSet presAssocID="{61FEED68-8F19-5F4F-BCD5-3209D407ACB2}" presName="spacer" presStyleCnt="0"/>
      <dgm:spPr/>
    </dgm:pt>
    <dgm:pt modelId="{6ED3556B-5629-9A45-975F-BA1A35F8BC58}" type="pres">
      <dgm:prSet presAssocID="{745A3C08-4DCB-EC41-826D-1A62BA44C947}" presName="parentText" presStyleLbl="node1" presStyleIdx="2" presStyleCnt="5">
        <dgm:presLayoutVars>
          <dgm:chMax val="0"/>
          <dgm:bulletEnabled val="1"/>
        </dgm:presLayoutVars>
      </dgm:prSet>
      <dgm:spPr/>
    </dgm:pt>
    <dgm:pt modelId="{84BC0A52-66E6-7A45-8FE1-165363B3B701}" type="pres">
      <dgm:prSet presAssocID="{2EF759F4-7E6B-C64E-BF3C-2607949EAF56}" presName="spacer" presStyleCnt="0"/>
      <dgm:spPr/>
    </dgm:pt>
    <dgm:pt modelId="{5DC8317A-9780-FC44-8850-9DAFB197E6E7}" type="pres">
      <dgm:prSet presAssocID="{8AA286B2-273A-C245-976B-70DC39AED251}" presName="parentText" presStyleLbl="node1" presStyleIdx="3" presStyleCnt="5">
        <dgm:presLayoutVars>
          <dgm:chMax val="0"/>
          <dgm:bulletEnabled val="1"/>
        </dgm:presLayoutVars>
      </dgm:prSet>
      <dgm:spPr/>
    </dgm:pt>
    <dgm:pt modelId="{E955396B-275D-CA42-8EC6-C9FF243EE607}" type="pres">
      <dgm:prSet presAssocID="{BCE7C06F-0B5E-9B42-83D9-4E4AB27654E0}" presName="spacer" presStyleCnt="0"/>
      <dgm:spPr/>
    </dgm:pt>
    <dgm:pt modelId="{13CEB321-371E-CE4D-9E76-8E60674048D8}" type="pres">
      <dgm:prSet presAssocID="{A78F9835-1902-224B-8D16-D6400E93BB4B}" presName="parentText" presStyleLbl="node1" presStyleIdx="4" presStyleCnt="5">
        <dgm:presLayoutVars>
          <dgm:chMax val="0"/>
          <dgm:bulletEnabled val="1"/>
        </dgm:presLayoutVars>
      </dgm:prSet>
      <dgm:spPr/>
    </dgm:pt>
  </dgm:ptLst>
  <dgm:cxnLst>
    <dgm:cxn modelId="{2797E50C-42E9-1546-99A4-995978CBC08B}" type="presOf" srcId="{D07745FA-F212-C74A-867B-B2F1FD571171}" destId="{F704A721-036D-5D45-893A-A891284DB27C}" srcOrd="0" destOrd="0" presId="urn:microsoft.com/office/officeart/2005/8/layout/vList2"/>
    <dgm:cxn modelId="{49867B18-5F11-BC45-B87F-022BDB34E596}" srcId="{B8EC50DD-F913-A74A-ADF9-D4F9EE338D45}" destId="{A78F9835-1902-224B-8D16-D6400E93BB4B}" srcOrd="4" destOrd="0" parTransId="{52ADCE94-4923-F141-86FD-12A686462E49}" sibTransId="{8AEEF0A1-334C-804D-A7A7-B96C5C735B42}"/>
    <dgm:cxn modelId="{02A5081F-B5F5-1048-9ED1-0883A77D5A7A}" srcId="{B8EC50DD-F913-A74A-ADF9-D4F9EE338D45}" destId="{7CBBE06D-678E-6F48-BA0C-DA6F78DB6A89}" srcOrd="1" destOrd="0" parTransId="{D9E8C927-AC55-3543-B1F1-E56AA680884B}" sibTransId="{61FEED68-8F19-5F4F-BCD5-3209D407ACB2}"/>
    <dgm:cxn modelId="{7837BD32-DF86-3E4C-B20B-FB5B71CE535F}" type="presOf" srcId="{ECFAB48D-5333-F24F-82C4-8D9E6140BA66}" destId="{109B406A-CFA1-F34E-A330-5BF65C4AE4C7}" srcOrd="0" destOrd="0" presId="urn:microsoft.com/office/officeart/2005/8/layout/vList2"/>
    <dgm:cxn modelId="{16F89D3A-F8CB-E043-89CF-371E4D372928}" type="presOf" srcId="{8AA286B2-273A-C245-976B-70DC39AED251}" destId="{5DC8317A-9780-FC44-8850-9DAFB197E6E7}" srcOrd="0" destOrd="0" presId="urn:microsoft.com/office/officeart/2005/8/layout/vList2"/>
    <dgm:cxn modelId="{6D30CC4D-D755-6447-913A-0E5349801275}" type="presOf" srcId="{B8EC50DD-F913-A74A-ADF9-D4F9EE338D45}" destId="{F5C72292-79B8-2747-9579-FA3CE1A50098}" srcOrd="0" destOrd="0" presId="urn:microsoft.com/office/officeart/2005/8/layout/vList2"/>
    <dgm:cxn modelId="{1BEC6379-AC4A-0C47-B818-10607E20EA4A}" type="presOf" srcId="{A78F9835-1902-224B-8D16-D6400E93BB4B}" destId="{13CEB321-371E-CE4D-9E76-8E60674048D8}" srcOrd="0" destOrd="0" presId="urn:microsoft.com/office/officeart/2005/8/layout/vList2"/>
    <dgm:cxn modelId="{418A1181-340E-A446-9647-BA8D1F1701E1}" type="presOf" srcId="{7CBBE06D-678E-6F48-BA0C-DA6F78DB6A89}" destId="{172515AD-52D8-8F4B-A250-938168D00668}" srcOrd="0" destOrd="0" presId="urn:microsoft.com/office/officeart/2005/8/layout/vList2"/>
    <dgm:cxn modelId="{C243E28F-B24A-104C-937D-01D3AFA870B8}" type="presOf" srcId="{745A3C08-4DCB-EC41-826D-1A62BA44C947}" destId="{6ED3556B-5629-9A45-975F-BA1A35F8BC58}" srcOrd="0" destOrd="0" presId="urn:microsoft.com/office/officeart/2005/8/layout/vList2"/>
    <dgm:cxn modelId="{41C525AA-74C3-8F4E-A1C6-8FD356AC5C89}" srcId="{B8EC50DD-F913-A74A-ADF9-D4F9EE338D45}" destId="{D07745FA-F212-C74A-867B-B2F1FD571171}" srcOrd="0" destOrd="0" parTransId="{A878BF38-88C8-7C4A-9FF7-8814F81B8543}" sibTransId="{76126E0F-70E2-0544-9DA0-5072002F29E3}"/>
    <dgm:cxn modelId="{50AD06E6-3040-704E-8D92-CD85DBFE355C}" srcId="{B8EC50DD-F913-A74A-ADF9-D4F9EE338D45}" destId="{745A3C08-4DCB-EC41-826D-1A62BA44C947}" srcOrd="2" destOrd="0" parTransId="{8C6F499E-B1B0-5946-9885-5908C05D1555}" sibTransId="{2EF759F4-7E6B-C64E-BF3C-2607949EAF56}"/>
    <dgm:cxn modelId="{53D6F0E7-2874-9341-9DD7-6BDE1EBD96DE}" srcId="{D07745FA-F212-C74A-867B-B2F1FD571171}" destId="{ECFAB48D-5333-F24F-82C4-8D9E6140BA66}" srcOrd="0" destOrd="0" parTransId="{C34948D9-88B4-5D41-AA3E-8A923AFA809A}" sibTransId="{C50938FF-DE78-3D4B-A926-392990DB86DB}"/>
    <dgm:cxn modelId="{5E10A3ED-C822-0445-A6E4-F4C607A65579}" srcId="{B8EC50DD-F913-A74A-ADF9-D4F9EE338D45}" destId="{8AA286B2-273A-C245-976B-70DC39AED251}" srcOrd="3" destOrd="0" parTransId="{539CEBEB-EDD3-7D41-929C-19A850F09BE6}" sibTransId="{BCE7C06F-0B5E-9B42-83D9-4E4AB27654E0}"/>
    <dgm:cxn modelId="{D4D093FE-5C29-1D46-9940-D31AA5E4544D}" type="presParOf" srcId="{F5C72292-79B8-2747-9579-FA3CE1A50098}" destId="{F704A721-036D-5D45-893A-A891284DB27C}" srcOrd="0" destOrd="0" presId="urn:microsoft.com/office/officeart/2005/8/layout/vList2"/>
    <dgm:cxn modelId="{D2CD7C1F-A08A-364C-98A2-7F3C0C101AA8}" type="presParOf" srcId="{F5C72292-79B8-2747-9579-FA3CE1A50098}" destId="{109B406A-CFA1-F34E-A330-5BF65C4AE4C7}" srcOrd="1" destOrd="0" presId="urn:microsoft.com/office/officeart/2005/8/layout/vList2"/>
    <dgm:cxn modelId="{756F21DC-54BA-514C-8BD7-6E3ACC89C3B6}" type="presParOf" srcId="{F5C72292-79B8-2747-9579-FA3CE1A50098}" destId="{172515AD-52D8-8F4B-A250-938168D00668}" srcOrd="2" destOrd="0" presId="urn:microsoft.com/office/officeart/2005/8/layout/vList2"/>
    <dgm:cxn modelId="{B3BE89D0-8266-5241-9CFE-FC6D7F26F9F7}" type="presParOf" srcId="{F5C72292-79B8-2747-9579-FA3CE1A50098}" destId="{9D75096A-AFCF-AA44-8063-4553B7DCF539}" srcOrd="3" destOrd="0" presId="urn:microsoft.com/office/officeart/2005/8/layout/vList2"/>
    <dgm:cxn modelId="{76F98623-2EBD-4545-B023-A4F60927FC22}" type="presParOf" srcId="{F5C72292-79B8-2747-9579-FA3CE1A50098}" destId="{6ED3556B-5629-9A45-975F-BA1A35F8BC58}" srcOrd="4" destOrd="0" presId="urn:microsoft.com/office/officeart/2005/8/layout/vList2"/>
    <dgm:cxn modelId="{976C298A-5CE8-AD4B-B09E-52CE8BEDCB08}" type="presParOf" srcId="{F5C72292-79B8-2747-9579-FA3CE1A50098}" destId="{84BC0A52-66E6-7A45-8FE1-165363B3B701}" srcOrd="5" destOrd="0" presId="urn:microsoft.com/office/officeart/2005/8/layout/vList2"/>
    <dgm:cxn modelId="{A47E7B21-4171-C74E-8281-86422C6B19E5}" type="presParOf" srcId="{F5C72292-79B8-2747-9579-FA3CE1A50098}" destId="{5DC8317A-9780-FC44-8850-9DAFB197E6E7}" srcOrd="6" destOrd="0" presId="urn:microsoft.com/office/officeart/2005/8/layout/vList2"/>
    <dgm:cxn modelId="{75075928-A69B-A04A-B99E-C227A36D77A1}" type="presParOf" srcId="{F5C72292-79B8-2747-9579-FA3CE1A50098}" destId="{E955396B-275D-CA42-8EC6-C9FF243EE607}" srcOrd="7" destOrd="0" presId="urn:microsoft.com/office/officeart/2005/8/layout/vList2"/>
    <dgm:cxn modelId="{8DAE758F-F750-DB42-B8F1-124AA6D0CB25}" type="presParOf" srcId="{F5C72292-79B8-2747-9579-FA3CE1A50098}" destId="{13CEB321-371E-CE4D-9E76-8E60674048D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BE25E8-DDCA-0040-ABB5-43D45B045FC2}"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BDDCDA36-5834-CD4C-BE9B-05597BB99299}">
      <dgm:prSet/>
      <dgm:spPr/>
      <dgm:t>
        <a:bodyPr/>
        <a:lstStyle/>
        <a:p>
          <a:r>
            <a:rPr lang="en-US" b="0" i="0"/>
            <a:t>On January 20, 2025, President Donald Trump signed several executive orders pausing several federal funding streams.</a:t>
          </a:r>
          <a:endParaRPr lang="en-US"/>
        </a:p>
      </dgm:t>
    </dgm:pt>
    <dgm:pt modelId="{00BFD7F5-D46B-0241-84D3-82BCCC261974}" type="parTrans" cxnId="{B1CAB688-37B5-2C45-ABFC-F9E5A66C4106}">
      <dgm:prSet/>
      <dgm:spPr/>
      <dgm:t>
        <a:bodyPr/>
        <a:lstStyle/>
        <a:p>
          <a:endParaRPr lang="en-US"/>
        </a:p>
      </dgm:t>
    </dgm:pt>
    <dgm:pt modelId="{456C02A9-7C81-A442-952A-3E32ED891A1C}" type="sibTrans" cxnId="{B1CAB688-37B5-2C45-ABFC-F9E5A66C4106}">
      <dgm:prSet/>
      <dgm:spPr/>
      <dgm:t>
        <a:bodyPr/>
        <a:lstStyle/>
        <a:p>
          <a:endParaRPr lang="en-US"/>
        </a:p>
      </dgm:t>
    </dgm:pt>
    <dgm:pt modelId="{282596F5-0073-AA43-B541-8FDF79DEFF47}">
      <dgm:prSet/>
      <dgm:spPr/>
      <dgm:t>
        <a:bodyPr/>
        <a:lstStyle/>
        <a:p>
          <a:r>
            <a:rPr lang="en-US" b="0" i="0"/>
            <a:t>The following week, OMB issued Memo M-25-13, which paused the obligation or disbursement of all federal financial assistance and other activities that may be implicated by the President’s executive orders.</a:t>
          </a:r>
          <a:endParaRPr lang="en-US"/>
        </a:p>
      </dgm:t>
    </dgm:pt>
    <dgm:pt modelId="{C44F789D-FA67-F341-AB11-E889B1CA0980}" type="parTrans" cxnId="{0F763881-426B-154F-8403-9FC459D1FBDE}">
      <dgm:prSet/>
      <dgm:spPr/>
      <dgm:t>
        <a:bodyPr/>
        <a:lstStyle/>
        <a:p>
          <a:endParaRPr lang="en-US"/>
        </a:p>
      </dgm:t>
    </dgm:pt>
    <dgm:pt modelId="{34E424A3-30E9-FD49-A8A3-14B56BF8558A}" type="sibTrans" cxnId="{0F763881-426B-154F-8403-9FC459D1FBDE}">
      <dgm:prSet/>
      <dgm:spPr/>
      <dgm:t>
        <a:bodyPr/>
        <a:lstStyle/>
        <a:p>
          <a:endParaRPr lang="en-US"/>
        </a:p>
      </dgm:t>
    </dgm:pt>
    <dgm:pt modelId="{13E1E849-6638-DC40-A220-21D5302D8AB7}">
      <dgm:prSet/>
      <dgm:spPr/>
      <dgm:t>
        <a:bodyPr/>
        <a:lstStyle/>
        <a:p>
          <a:r>
            <a:rPr lang="en-US" b="0" i="0"/>
            <a:t>On January 31, US District Judge John McConnell (District of Rhode Island) issued a temporary restraining order against funding pauses arising out of Memo M-25-13 and the executive orders. </a:t>
          </a:r>
          <a:endParaRPr lang="en-US"/>
        </a:p>
      </dgm:t>
    </dgm:pt>
    <dgm:pt modelId="{C120FBBE-F3BE-A94D-8FE5-E4EE44FE25F9}" type="parTrans" cxnId="{B7019044-7313-254F-BECA-3BFB3EF54CF5}">
      <dgm:prSet/>
      <dgm:spPr/>
      <dgm:t>
        <a:bodyPr/>
        <a:lstStyle/>
        <a:p>
          <a:endParaRPr lang="en-US"/>
        </a:p>
      </dgm:t>
    </dgm:pt>
    <dgm:pt modelId="{1D1FABD3-1CD9-7445-AB21-7191765AEA2C}" type="sibTrans" cxnId="{B7019044-7313-254F-BECA-3BFB3EF54CF5}">
      <dgm:prSet/>
      <dgm:spPr/>
      <dgm:t>
        <a:bodyPr/>
        <a:lstStyle/>
        <a:p>
          <a:endParaRPr lang="en-US"/>
        </a:p>
      </dgm:t>
    </dgm:pt>
    <dgm:pt modelId="{0648F989-DC4A-704F-971F-B4D786EADE83}">
      <dgm:prSet/>
      <dgm:spPr/>
      <dgm:t>
        <a:bodyPr/>
        <a:lstStyle/>
        <a:p>
          <a:r>
            <a:rPr lang="en-US"/>
            <a:t>On February 10, </a:t>
          </a:r>
          <a:r>
            <a:rPr lang="en-US" b="0" i="0"/>
            <a:t>A federal judge said that President Trump has violated his order to lift a blanket freeze on federal spending and again directed the administration to release the funds.</a:t>
          </a:r>
          <a:endParaRPr lang="en-US"/>
        </a:p>
      </dgm:t>
    </dgm:pt>
    <dgm:pt modelId="{699CA81B-DBFB-894B-8A12-FD0B78041DDD}" type="parTrans" cxnId="{8E3EFFF8-3346-2E4F-B453-3A333DCF2569}">
      <dgm:prSet/>
      <dgm:spPr/>
      <dgm:t>
        <a:bodyPr/>
        <a:lstStyle/>
        <a:p>
          <a:endParaRPr lang="en-US"/>
        </a:p>
      </dgm:t>
    </dgm:pt>
    <dgm:pt modelId="{B60123FE-D59E-634C-99EA-90CAF2D085B7}" type="sibTrans" cxnId="{8E3EFFF8-3346-2E4F-B453-3A333DCF2569}">
      <dgm:prSet/>
      <dgm:spPr/>
      <dgm:t>
        <a:bodyPr/>
        <a:lstStyle/>
        <a:p>
          <a:endParaRPr lang="en-US"/>
        </a:p>
      </dgm:t>
    </dgm:pt>
    <dgm:pt modelId="{9B96F5DD-B067-804C-82DE-43D832EFCE7C}" type="pres">
      <dgm:prSet presAssocID="{C0BE25E8-DDCA-0040-ABB5-43D45B045FC2}" presName="linear" presStyleCnt="0">
        <dgm:presLayoutVars>
          <dgm:animLvl val="lvl"/>
          <dgm:resizeHandles val="exact"/>
        </dgm:presLayoutVars>
      </dgm:prSet>
      <dgm:spPr/>
    </dgm:pt>
    <dgm:pt modelId="{1C9639CC-9F44-FA42-928D-C1CF7AB05897}" type="pres">
      <dgm:prSet presAssocID="{BDDCDA36-5834-CD4C-BE9B-05597BB99299}" presName="parentText" presStyleLbl="node1" presStyleIdx="0" presStyleCnt="4">
        <dgm:presLayoutVars>
          <dgm:chMax val="0"/>
          <dgm:bulletEnabled val="1"/>
        </dgm:presLayoutVars>
      </dgm:prSet>
      <dgm:spPr/>
    </dgm:pt>
    <dgm:pt modelId="{27FA764F-286C-7B40-A1DD-AC05730D2791}" type="pres">
      <dgm:prSet presAssocID="{456C02A9-7C81-A442-952A-3E32ED891A1C}" presName="spacer" presStyleCnt="0"/>
      <dgm:spPr/>
    </dgm:pt>
    <dgm:pt modelId="{DCC4F180-FF5B-F842-8E2D-7DBC1E4D38D2}" type="pres">
      <dgm:prSet presAssocID="{282596F5-0073-AA43-B541-8FDF79DEFF47}" presName="parentText" presStyleLbl="node1" presStyleIdx="1" presStyleCnt="4">
        <dgm:presLayoutVars>
          <dgm:chMax val="0"/>
          <dgm:bulletEnabled val="1"/>
        </dgm:presLayoutVars>
      </dgm:prSet>
      <dgm:spPr/>
    </dgm:pt>
    <dgm:pt modelId="{CF493353-1455-9143-939C-95AE0BB7D1FB}" type="pres">
      <dgm:prSet presAssocID="{34E424A3-30E9-FD49-A8A3-14B56BF8558A}" presName="spacer" presStyleCnt="0"/>
      <dgm:spPr/>
    </dgm:pt>
    <dgm:pt modelId="{DA2D2CF5-3336-7944-A712-39DC4C89527E}" type="pres">
      <dgm:prSet presAssocID="{13E1E849-6638-DC40-A220-21D5302D8AB7}" presName="parentText" presStyleLbl="node1" presStyleIdx="2" presStyleCnt="4">
        <dgm:presLayoutVars>
          <dgm:chMax val="0"/>
          <dgm:bulletEnabled val="1"/>
        </dgm:presLayoutVars>
      </dgm:prSet>
      <dgm:spPr/>
    </dgm:pt>
    <dgm:pt modelId="{DE901F53-91F3-824B-AFF4-F1DF82A4CA2B}" type="pres">
      <dgm:prSet presAssocID="{1D1FABD3-1CD9-7445-AB21-7191765AEA2C}" presName="spacer" presStyleCnt="0"/>
      <dgm:spPr/>
    </dgm:pt>
    <dgm:pt modelId="{6B4505D5-CDAF-604B-8F53-620F46877383}" type="pres">
      <dgm:prSet presAssocID="{0648F989-DC4A-704F-971F-B4D786EADE83}" presName="parentText" presStyleLbl="node1" presStyleIdx="3" presStyleCnt="4">
        <dgm:presLayoutVars>
          <dgm:chMax val="0"/>
          <dgm:bulletEnabled val="1"/>
        </dgm:presLayoutVars>
      </dgm:prSet>
      <dgm:spPr/>
    </dgm:pt>
  </dgm:ptLst>
  <dgm:cxnLst>
    <dgm:cxn modelId="{B7019044-7313-254F-BECA-3BFB3EF54CF5}" srcId="{C0BE25E8-DDCA-0040-ABB5-43D45B045FC2}" destId="{13E1E849-6638-DC40-A220-21D5302D8AB7}" srcOrd="2" destOrd="0" parTransId="{C120FBBE-F3BE-A94D-8FE5-E4EE44FE25F9}" sibTransId="{1D1FABD3-1CD9-7445-AB21-7191765AEA2C}"/>
    <dgm:cxn modelId="{0F763881-426B-154F-8403-9FC459D1FBDE}" srcId="{C0BE25E8-DDCA-0040-ABB5-43D45B045FC2}" destId="{282596F5-0073-AA43-B541-8FDF79DEFF47}" srcOrd="1" destOrd="0" parTransId="{C44F789D-FA67-F341-AB11-E889B1CA0980}" sibTransId="{34E424A3-30E9-FD49-A8A3-14B56BF8558A}"/>
    <dgm:cxn modelId="{B1CAB688-37B5-2C45-ABFC-F9E5A66C4106}" srcId="{C0BE25E8-DDCA-0040-ABB5-43D45B045FC2}" destId="{BDDCDA36-5834-CD4C-BE9B-05597BB99299}" srcOrd="0" destOrd="0" parTransId="{00BFD7F5-D46B-0241-84D3-82BCCC261974}" sibTransId="{456C02A9-7C81-A442-952A-3E32ED891A1C}"/>
    <dgm:cxn modelId="{B4A18091-05C1-0248-B042-1CB8A9E2C933}" type="presOf" srcId="{BDDCDA36-5834-CD4C-BE9B-05597BB99299}" destId="{1C9639CC-9F44-FA42-928D-C1CF7AB05897}" srcOrd="0" destOrd="0" presId="urn:microsoft.com/office/officeart/2005/8/layout/vList2"/>
    <dgm:cxn modelId="{E53A55B1-EAA7-1148-9E0A-348DC290BE08}" type="presOf" srcId="{0648F989-DC4A-704F-971F-B4D786EADE83}" destId="{6B4505D5-CDAF-604B-8F53-620F46877383}" srcOrd="0" destOrd="0" presId="urn:microsoft.com/office/officeart/2005/8/layout/vList2"/>
    <dgm:cxn modelId="{8E3EFFF8-3346-2E4F-B453-3A333DCF2569}" srcId="{C0BE25E8-DDCA-0040-ABB5-43D45B045FC2}" destId="{0648F989-DC4A-704F-971F-B4D786EADE83}" srcOrd="3" destOrd="0" parTransId="{699CA81B-DBFB-894B-8A12-FD0B78041DDD}" sibTransId="{B60123FE-D59E-634C-99EA-90CAF2D085B7}"/>
    <dgm:cxn modelId="{F7C875FD-A29C-3F42-84AA-28E9050A857F}" type="presOf" srcId="{C0BE25E8-DDCA-0040-ABB5-43D45B045FC2}" destId="{9B96F5DD-B067-804C-82DE-43D832EFCE7C}" srcOrd="0" destOrd="0" presId="urn:microsoft.com/office/officeart/2005/8/layout/vList2"/>
    <dgm:cxn modelId="{0F633EFF-C264-544E-BFC4-FBDA7029BB07}" type="presOf" srcId="{13E1E849-6638-DC40-A220-21D5302D8AB7}" destId="{DA2D2CF5-3336-7944-A712-39DC4C89527E}" srcOrd="0" destOrd="0" presId="urn:microsoft.com/office/officeart/2005/8/layout/vList2"/>
    <dgm:cxn modelId="{04C988FF-BADE-C54C-BC5B-741098679C3D}" type="presOf" srcId="{282596F5-0073-AA43-B541-8FDF79DEFF47}" destId="{DCC4F180-FF5B-F842-8E2D-7DBC1E4D38D2}" srcOrd="0" destOrd="0" presId="urn:microsoft.com/office/officeart/2005/8/layout/vList2"/>
    <dgm:cxn modelId="{314983D4-9838-6347-B498-D8464DB3FB42}" type="presParOf" srcId="{9B96F5DD-B067-804C-82DE-43D832EFCE7C}" destId="{1C9639CC-9F44-FA42-928D-C1CF7AB05897}" srcOrd="0" destOrd="0" presId="urn:microsoft.com/office/officeart/2005/8/layout/vList2"/>
    <dgm:cxn modelId="{FE526EBF-527F-5546-9001-4855E144BC9D}" type="presParOf" srcId="{9B96F5DD-B067-804C-82DE-43D832EFCE7C}" destId="{27FA764F-286C-7B40-A1DD-AC05730D2791}" srcOrd="1" destOrd="0" presId="urn:microsoft.com/office/officeart/2005/8/layout/vList2"/>
    <dgm:cxn modelId="{FD370900-AEF1-2947-8324-15E5F51476A6}" type="presParOf" srcId="{9B96F5DD-B067-804C-82DE-43D832EFCE7C}" destId="{DCC4F180-FF5B-F842-8E2D-7DBC1E4D38D2}" srcOrd="2" destOrd="0" presId="urn:microsoft.com/office/officeart/2005/8/layout/vList2"/>
    <dgm:cxn modelId="{EC7FE5C2-4F07-4A45-88C9-C06CA473ED00}" type="presParOf" srcId="{9B96F5DD-B067-804C-82DE-43D832EFCE7C}" destId="{CF493353-1455-9143-939C-95AE0BB7D1FB}" srcOrd="3" destOrd="0" presId="urn:microsoft.com/office/officeart/2005/8/layout/vList2"/>
    <dgm:cxn modelId="{37F06EEF-97FA-1C4B-ACC0-4A362C3A2E0A}" type="presParOf" srcId="{9B96F5DD-B067-804C-82DE-43D832EFCE7C}" destId="{DA2D2CF5-3336-7944-A712-39DC4C89527E}" srcOrd="4" destOrd="0" presId="urn:microsoft.com/office/officeart/2005/8/layout/vList2"/>
    <dgm:cxn modelId="{E6E5854C-9A91-2349-847A-12B595DF5799}" type="presParOf" srcId="{9B96F5DD-B067-804C-82DE-43D832EFCE7C}" destId="{DE901F53-91F3-824B-AFF4-F1DF82A4CA2B}" srcOrd="5" destOrd="0" presId="urn:microsoft.com/office/officeart/2005/8/layout/vList2"/>
    <dgm:cxn modelId="{7997A796-5F8F-7D4F-90BC-303CA52FFC80}" type="presParOf" srcId="{9B96F5DD-B067-804C-82DE-43D832EFCE7C}" destId="{6B4505D5-CDAF-604B-8F53-620F4687738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DCA25F-C124-0844-BF11-A17D658960A6}"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D64E4C49-8CC1-DB42-99FB-EDD199D7A470}">
      <dgm:prSet custT="1"/>
      <dgm:spPr/>
      <dgm:t>
        <a:bodyPr/>
        <a:lstStyle/>
        <a:p>
          <a:r>
            <a:rPr lang="en-US" sz="1600"/>
            <a:t>The WHO plays many critical roles including:</a:t>
          </a:r>
        </a:p>
      </dgm:t>
    </dgm:pt>
    <dgm:pt modelId="{60A339D4-082E-8243-AEEC-7EF805E3F40E}" type="parTrans" cxnId="{439E1B34-DCD7-7D46-BB70-CAB5B51F66CA}">
      <dgm:prSet/>
      <dgm:spPr/>
      <dgm:t>
        <a:bodyPr/>
        <a:lstStyle/>
        <a:p>
          <a:endParaRPr lang="en-US" sz="2000"/>
        </a:p>
      </dgm:t>
    </dgm:pt>
    <dgm:pt modelId="{4CC0D7F9-8C14-F04F-B53C-2D4B7ECF4494}" type="sibTrans" cxnId="{439E1B34-DCD7-7D46-BB70-CAB5B51F66CA}">
      <dgm:prSet/>
      <dgm:spPr/>
      <dgm:t>
        <a:bodyPr/>
        <a:lstStyle/>
        <a:p>
          <a:endParaRPr lang="en-US" sz="2000"/>
        </a:p>
      </dgm:t>
    </dgm:pt>
    <dgm:pt modelId="{07689ED6-9D37-0C45-B450-2DB9694D83D6}">
      <dgm:prSet custT="1"/>
      <dgm:spPr/>
      <dgm:t>
        <a:bodyPr/>
        <a:lstStyle/>
        <a:p>
          <a:r>
            <a:rPr lang="en-US" sz="1600"/>
            <a:t>Financially, the US is the largest funder of WHO efforts, so our withdrawal will have a significant impact on their operations finances</a:t>
          </a:r>
        </a:p>
      </dgm:t>
    </dgm:pt>
    <dgm:pt modelId="{41FE7CBD-2597-1E46-BEEC-D8D77C9D793A}" type="parTrans" cxnId="{3BF46C9D-9B3E-D543-863D-44A02D3E2A08}">
      <dgm:prSet/>
      <dgm:spPr/>
      <dgm:t>
        <a:bodyPr/>
        <a:lstStyle/>
        <a:p>
          <a:endParaRPr lang="en-US" sz="2000"/>
        </a:p>
      </dgm:t>
    </dgm:pt>
    <dgm:pt modelId="{966ACC97-8386-2C44-9134-816519D98B7B}" type="sibTrans" cxnId="{3BF46C9D-9B3E-D543-863D-44A02D3E2A08}">
      <dgm:prSet/>
      <dgm:spPr/>
      <dgm:t>
        <a:bodyPr/>
        <a:lstStyle/>
        <a:p>
          <a:endParaRPr lang="en-US" sz="2000"/>
        </a:p>
      </dgm:t>
    </dgm:pt>
    <dgm:pt modelId="{13E8F641-08D5-3044-B328-703E3C6D6650}">
      <dgm:prSet custT="1"/>
      <dgm:spPr/>
      <dgm:t>
        <a:bodyPr/>
        <a:lstStyle/>
        <a:p>
          <a:r>
            <a:rPr lang="en-US" sz="1600"/>
            <a:t>Our withdrawal also will have an impact on our reputation as a country that can be depended on to provide aid during health crises. </a:t>
          </a:r>
        </a:p>
      </dgm:t>
    </dgm:pt>
    <dgm:pt modelId="{E38FBA0C-EA0B-A44B-884B-863A16A9C9D0}" type="parTrans" cxnId="{398640FF-95AE-C14B-A6CA-C52713DD6004}">
      <dgm:prSet/>
      <dgm:spPr/>
      <dgm:t>
        <a:bodyPr/>
        <a:lstStyle/>
        <a:p>
          <a:endParaRPr lang="en-US" sz="2000"/>
        </a:p>
      </dgm:t>
    </dgm:pt>
    <dgm:pt modelId="{971768BE-4C57-314B-B57C-A0E3D7BC948D}" type="sibTrans" cxnId="{398640FF-95AE-C14B-A6CA-C52713DD6004}">
      <dgm:prSet/>
      <dgm:spPr/>
      <dgm:t>
        <a:bodyPr/>
        <a:lstStyle/>
        <a:p>
          <a:endParaRPr lang="en-US" sz="2000"/>
        </a:p>
      </dgm:t>
    </dgm:pt>
    <dgm:pt modelId="{FABD288C-8238-8C43-AD0B-EC34CBF36E16}">
      <dgm:prSet custT="1"/>
      <dgm:spPr/>
      <dgm:t>
        <a:bodyPr/>
        <a:lstStyle/>
        <a:p>
          <a:r>
            <a:rPr lang="en-US" sz="1600"/>
            <a:t>Additionally, should a disease arise somewhere in the world and the US is not a part of the WHO, we will not be informed in a timely manner or have the data necessary to plan a response. </a:t>
          </a:r>
        </a:p>
      </dgm:t>
    </dgm:pt>
    <dgm:pt modelId="{3D77686D-D002-4E4C-A04C-9DE6965D99F4}" type="parTrans" cxnId="{E45AD538-9F86-224A-8F93-076BF25A31B0}">
      <dgm:prSet/>
      <dgm:spPr/>
      <dgm:t>
        <a:bodyPr/>
        <a:lstStyle/>
        <a:p>
          <a:endParaRPr lang="en-US" sz="2000"/>
        </a:p>
      </dgm:t>
    </dgm:pt>
    <dgm:pt modelId="{B8BADC6C-8A78-2444-A35A-89D204E0BEE5}" type="sibTrans" cxnId="{E45AD538-9F86-224A-8F93-076BF25A31B0}">
      <dgm:prSet/>
      <dgm:spPr/>
      <dgm:t>
        <a:bodyPr/>
        <a:lstStyle/>
        <a:p>
          <a:endParaRPr lang="en-US" sz="2000"/>
        </a:p>
      </dgm:t>
    </dgm:pt>
    <dgm:pt modelId="{52D47C28-158C-9040-9B39-32440B880B75}">
      <dgm:prSet custT="1"/>
      <dgm:spPr/>
      <dgm:t>
        <a:bodyPr/>
        <a:lstStyle/>
        <a:p>
          <a:r>
            <a:rPr lang="en-US" sz="1200"/>
            <a:t>detecting, monitoring, and responding to health threats across the globe; </a:t>
          </a:r>
        </a:p>
      </dgm:t>
    </dgm:pt>
    <dgm:pt modelId="{9CE49550-3241-F348-85DE-3CDDE740AFD6}" type="parTrans" cxnId="{D595C308-2DA2-2642-B976-580921D38CD3}">
      <dgm:prSet/>
      <dgm:spPr/>
      <dgm:t>
        <a:bodyPr/>
        <a:lstStyle/>
        <a:p>
          <a:endParaRPr lang="en-US" sz="2000"/>
        </a:p>
      </dgm:t>
    </dgm:pt>
    <dgm:pt modelId="{70BE574E-C0DA-594A-8575-A6B48463E08D}" type="sibTrans" cxnId="{D595C308-2DA2-2642-B976-580921D38CD3}">
      <dgm:prSet/>
      <dgm:spPr/>
      <dgm:t>
        <a:bodyPr/>
        <a:lstStyle/>
        <a:p>
          <a:endParaRPr lang="en-US" sz="2000"/>
        </a:p>
      </dgm:t>
    </dgm:pt>
    <dgm:pt modelId="{8D10CE44-514A-DB43-B99B-709AB775E984}">
      <dgm:prSet custT="1"/>
      <dgm:spPr/>
      <dgm:t>
        <a:bodyPr/>
        <a:lstStyle/>
        <a:p>
          <a:r>
            <a:rPr lang="en-US" sz="1200"/>
            <a:t>gathering and evaluating data on global health status; setting standards and guidelines for how to deal with health threats;</a:t>
          </a:r>
        </a:p>
      </dgm:t>
    </dgm:pt>
    <dgm:pt modelId="{2172F4DC-314D-524E-9852-70C671BBFCDC}" type="parTrans" cxnId="{F2CF62CC-1418-F645-807A-350EB7F964E7}">
      <dgm:prSet/>
      <dgm:spPr/>
      <dgm:t>
        <a:bodyPr/>
        <a:lstStyle/>
        <a:p>
          <a:endParaRPr lang="en-US" sz="2000"/>
        </a:p>
      </dgm:t>
    </dgm:pt>
    <dgm:pt modelId="{25F04748-0396-D24F-BD54-86F6B0C72C05}" type="sibTrans" cxnId="{F2CF62CC-1418-F645-807A-350EB7F964E7}">
      <dgm:prSet/>
      <dgm:spPr/>
      <dgm:t>
        <a:bodyPr/>
        <a:lstStyle/>
        <a:p>
          <a:endParaRPr lang="en-US" sz="2000"/>
        </a:p>
      </dgm:t>
    </dgm:pt>
    <dgm:pt modelId="{B8204905-9EE9-0A47-8158-C559B704C71E}">
      <dgm:prSet custT="1"/>
      <dgm:spPr/>
      <dgm:t>
        <a:bodyPr/>
        <a:lstStyle/>
        <a:p>
          <a:r>
            <a:rPr lang="en-US" sz="1200"/>
            <a:t>providing goods, like vaccines, to improve health;</a:t>
          </a:r>
        </a:p>
      </dgm:t>
    </dgm:pt>
    <dgm:pt modelId="{4A3BE2DE-31F0-9045-8397-35268BE9ADD9}" type="parTrans" cxnId="{AF10FE68-2E5C-FF45-AD70-FE889FCCF80C}">
      <dgm:prSet/>
      <dgm:spPr/>
      <dgm:t>
        <a:bodyPr/>
        <a:lstStyle/>
        <a:p>
          <a:endParaRPr lang="en-US" sz="2000"/>
        </a:p>
      </dgm:t>
    </dgm:pt>
    <dgm:pt modelId="{0F1F7761-0061-1C4C-8498-D13840A4B182}" type="sibTrans" cxnId="{AF10FE68-2E5C-FF45-AD70-FE889FCCF80C}">
      <dgm:prSet/>
      <dgm:spPr/>
      <dgm:t>
        <a:bodyPr/>
        <a:lstStyle/>
        <a:p>
          <a:endParaRPr lang="en-US" sz="2000"/>
        </a:p>
      </dgm:t>
    </dgm:pt>
    <dgm:pt modelId="{AEE3AC8F-15BB-8A4E-85BD-56C034D2EED4}">
      <dgm:prSet custT="1"/>
      <dgm:spPr/>
      <dgm:t>
        <a:bodyPr/>
        <a:lstStyle/>
        <a:p>
          <a:r>
            <a:rPr lang="en-US" sz="1200"/>
            <a:t>assisting in humanitarian responses; and</a:t>
          </a:r>
        </a:p>
      </dgm:t>
    </dgm:pt>
    <dgm:pt modelId="{F75677A5-9790-EC4E-92B0-1A395BB5EFB3}" type="parTrans" cxnId="{48854A8C-4C08-0047-AB48-295471FD5E73}">
      <dgm:prSet/>
      <dgm:spPr/>
      <dgm:t>
        <a:bodyPr/>
        <a:lstStyle/>
        <a:p>
          <a:endParaRPr lang="en-US" sz="2000"/>
        </a:p>
      </dgm:t>
    </dgm:pt>
    <dgm:pt modelId="{48068ED2-A6C0-4B4D-8CE3-60D6C42432DC}" type="sibTrans" cxnId="{48854A8C-4C08-0047-AB48-295471FD5E73}">
      <dgm:prSet/>
      <dgm:spPr/>
      <dgm:t>
        <a:bodyPr/>
        <a:lstStyle/>
        <a:p>
          <a:endParaRPr lang="en-US" sz="2000"/>
        </a:p>
      </dgm:t>
    </dgm:pt>
    <dgm:pt modelId="{CB221296-227D-1F4C-B250-8673E3980855}">
      <dgm:prSet custT="1"/>
      <dgm:spPr/>
      <dgm:t>
        <a:bodyPr/>
        <a:lstStyle/>
        <a:p>
          <a:r>
            <a:rPr lang="en-US" sz="1200"/>
            <a:t>providing technical assistance.</a:t>
          </a:r>
        </a:p>
      </dgm:t>
    </dgm:pt>
    <dgm:pt modelId="{00221005-F589-FC4E-8ACD-E267F091ECED}" type="parTrans" cxnId="{6DFDC145-D38D-5349-BCA3-BE0978938B38}">
      <dgm:prSet/>
      <dgm:spPr/>
      <dgm:t>
        <a:bodyPr/>
        <a:lstStyle/>
        <a:p>
          <a:endParaRPr lang="en-US" sz="2000"/>
        </a:p>
      </dgm:t>
    </dgm:pt>
    <dgm:pt modelId="{168E2C59-2648-9E48-87FA-6E3526F8C2C4}" type="sibTrans" cxnId="{6DFDC145-D38D-5349-BCA3-BE0978938B38}">
      <dgm:prSet/>
      <dgm:spPr/>
      <dgm:t>
        <a:bodyPr/>
        <a:lstStyle/>
        <a:p>
          <a:endParaRPr lang="en-US" sz="2000"/>
        </a:p>
      </dgm:t>
    </dgm:pt>
    <dgm:pt modelId="{3FAD5B70-7FA9-CA4D-BAED-019D37663A3A}" type="pres">
      <dgm:prSet presAssocID="{0BDCA25F-C124-0844-BF11-A17D658960A6}" presName="linear" presStyleCnt="0">
        <dgm:presLayoutVars>
          <dgm:animLvl val="lvl"/>
          <dgm:resizeHandles val="exact"/>
        </dgm:presLayoutVars>
      </dgm:prSet>
      <dgm:spPr/>
    </dgm:pt>
    <dgm:pt modelId="{3F13202F-4985-7246-BDD5-4C9C5E4A48DC}" type="pres">
      <dgm:prSet presAssocID="{D64E4C49-8CC1-DB42-99FB-EDD199D7A470}" presName="parentText" presStyleLbl="node1" presStyleIdx="0" presStyleCnt="4">
        <dgm:presLayoutVars>
          <dgm:chMax val="0"/>
          <dgm:bulletEnabled val="1"/>
        </dgm:presLayoutVars>
      </dgm:prSet>
      <dgm:spPr/>
    </dgm:pt>
    <dgm:pt modelId="{62046D5A-9490-A244-A6A4-05C09F6B9DD0}" type="pres">
      <dgm:prSet presAssocID="{D64E4C49-8CC1-DB42-99FB-EDD199D7A470}" presName="childText" presStyleLbl="revTx" presStyleIdx="0" presStyleCnt="1" custScaleY="113663">
        <dgm:presLayoutVars>
          <dgm:bulletEnabled val="1"/>
        </dgm:presLayoutVars>
      </dgm:prSet>
      <dgm:spPr/>
    </dgm:pt>
    <dgm:pt modelId="{3B6C608F-E77D-3D4F-90AA-6DBC86960785}" type="pres">
      <dgm:prSet presAssocID="{07689ED6-9D37-0C45-B450-2DB9694D83D6}" presName="parentText" presStyleLbl="node1" presStyleIdx="1" presStyleCnt="4">
        <dgm:presLayoutVars>
          <dgm:chMax val="0"/>
          <dgm:bulletEnabled val="1"/>
        </dgm:presLayoutVars>
      </dgm:prSet>
      <dgm:spPr/>
    </dgm:pt>
    <dgm:pt modelId="{BB01838F-195C-154E-B2A3-DCC16AEF89C6}" type="pres">
      <dgm:prSet presAssocID="{966ACC97-8386-2C44-9134-816519D98B7B}" presName="spacer" presStyleCnt="0"/>
      <dgm:spPr/>
    </dgm:pt>
    <dgm:pt modelId="{907D3D43-A7AB-0A44-93C4-9C712EC81683}" type="pres">
      <dgm:prSet presAssocID="{13E8F641-08D5-3044-B328-703E3C6D6650}" presName="parentText" presStyleLbl="node1" presStyleIdx="2" presStyleCnt="4">
        <dgm:presLayoutVars>
          <dgm:chMax val="0"/>
          <dgm:bulletEnabled val="1"/>
        </dgm:presLayoutVars>
      </dgm:prSet>
      <dgm:spPr/>
    </dgm:pt>
    <dgm:pt modelId="{182EE4C5-B4FE-A74E-A37D-798E9C0E2D34}" type="pres">
      <dgm:prSet presAssocID="{971768BE-4C57-314B-B57C-A0E3D7BC948D}" presName="spacer" presStyleCnt="0"/>
      <dgm:spPr/>
    </dgm:pt>
    <dgm:pt modelId="{43D8A948-0A3F-D541-AC26-52811CCB8F12}" type="pres">
      <dgm:prSet presAssocID="{FABD288C-8238-8C43-AD0B-EC34CBF36E16}" presName="parentText" presStyleLbl="node1" presStyleIdx="3" presStyleCnt="4">
        <dgm:presLayoutVars>
          <dgm:chMax val="0"/>
          <dgm:bulletEnabled val="1"/>
        </dgm:presLayoutVars>
      </dgm:prSet>
      <dgm:spPr/>
    </dgm:pt>
  </dgm:ptLst>
  <dgm:cxnLst>
    <dgm:cxn modelId="{D595C308-2DA2-2642-B976-580921D38CD3}" srcId="{D64E4C49-8CC1-DB42-99FB-EDD199D7A470}" destId="{52D47C28-158C-9040-9B39-32440B880B75}" srcOrd="0" destOrd="0" parTransId="{9CE49550-3241-F348-85DE-3CDDE740AFD6}" sibTransId="{70BE574E-C0DA-594A-8575-A6B48463E08D}"/>
    <dgm:cxn modelId="{2F66601A-6361-A448-AEAE-E9BDB09C9578}" type="presOf" srcId="{8D10CE44-514A-DB43-B99B-709AB775E984}" destId="{62046D5A-9490-A244-A6A4-05C09F6B9DD0}" srcOrd="0" destOrd="1" presId="urn:microsoft.com/office/officeart/2005/8/layout/vList2"/>
    <dgm:cxn modelId="{C7A96B1D-E480-4745-A782-5FD5182870F6}" type="presOf" srcId="{D64E4C49-8CC1-DB42-99FB-EDD199D7A470}" destId="{3F13202F-4985-7246-BDD5-4C9C5E4A48DC}" srcOrd="0" destOrd="0" presId="urn:microsoft.com/office/officeart/2005/8/layout/vList2"/>
    <dgm:cxn modelId="{439E1B34-DCD7-7D46-BB70-CAB5B51F66CA}" srcId="{0BDCA25F-C124-0844-BF11-A17D658960A6}" destId="{D64E4C49-8CC1-DB42-99FB-EDD199D7A470}" srcOrd="0" destOrd="0" parTransId="{60A339D4-082E-8243-AEEC-7EF805E3F40E}" sibTransId="{4CC0D7F9-8C14-F04F-B53C-2D4B7ECF4494}"/>
    <dgm:cxn modelId="{E45AD538-9F86-224A-8F93-076BF25A31B0}" srcId="{0BDCA25F-C124-0844-BF11-A17D658960A6}" destId="{FABD288C-8238-8C43-AD0B-EC34CBF36E16}" srcOrd="3" destOrd="0" parTransId="{3D77686D-D002-4E4C-A04C-9DE6965D99F4}" sibTransId="{B8BADC6C-8A78-2444-A35A-89D204E0BEE5}"/>
    <dgm:cxn modelId="{6819175E-3A82-C64A-9EAF-1F96A5138214}" type="presOf" srcId="{AEE3AC8F-15BB-8A4E-85BD-56C034D2EED4}" destId="{62046D5A-9490-A244-A6A4-05C09F6B9DD0}" srcOrd="0" destOrd="3" presId="urn:microsoft.com/office/officeart/2005/8/layout/vList2"/>
    <dgm:cxn modelId="{6DFDC145-D38D-5349-BCA3-BE0978938B38}" srcId="{D64E4C49-8CC1-DB42-99FB-EDD199D7A470}" destId="{CB221296-227D-1F4C-B250-8673E3980855}" srcOrd="4" destOrd="0" parTransId="{00221005-F589-FC4E-8ACD-E267F091ECED}" sibTransId="{168E2C59-2648-9E48-87FA-6E3526F8C2C4}"/>
    <dgm:cxn modelId="{AF10FE68-2E5C-FF45-AD70-FE889FCCF80C}" srcId="{D64E4C49-8CC1-DB42-99FB-EDD199D7A470}" destId="{B8204905-9EE9-0A47-8158-C559B704C71E}" srcOrd="2" destOrd="0" parTransId="{4A3BE2DE-31F0-9045-8397-35268BE9ADD9}" sibTransId="{0F1F7761-0061-1C4C-8498-D13840A4B182}"/>
    <dgm:cxn modelId="{D1CAEB6E-1D2A-7840-ACE3-1BD881146000}" type="presOf" srcId="{13E8F641-08D5-3044-B328-703E3C6D6650}" destId="{907D3D43-A7AB-0A44-93C4-9C712EC81683}" srcOrd="0" destOrd="0" presId="urn:microsoft.com/office/officeart/2005/8/layout/vList2"/>
    <dgm:cxn modelId="{48854A8C-4C08-0047-AB48-295471FD5E73}" srcId="{D64E4C49-8CC1-DB42-99FB-EDD199D7A470}" destId="{AEE3AC8F-15BB-8A4E-85BD-56C034D2EED4}" srcOrd="3" destOrd="0" parTransId="{F75677A5-9790-EC4E-92B0-1A395BB5EFB3}" sibTransId="{48068ED2-A6C0-4B4D-8CE3-60D6C42432DC}"/>
    <dgm:cxn modelId="{C1EB7F95-F85D-854F-9D9C-785E25A6E6A0}" type="presOf" srcId="{FABD288C-8238-8C43-AD0B-EC34CBF36E16}" destId="{43D8A948-0A3F-D541-AC26-52811CCB8F12}" srcOrd="0" destOrd="0" presId="urn:microsoft.com/office/officeart/2005/8/layout/vList2"/>
    <dgm:cxn modelId="{EE790A9A-A635-E049-98BB-F316D59CEF57}" type="presOf" srcId="{07689ED6-9D37-0C45-B450-2DB9694D83D6}" destId="{3B6C608F-E77D-3D4F-90AA-6DBC86960785}" srcOrd="0" destOrd="0" presId="urn:microsoft.com/office/officeart/2005/8/layout/vList2"/>
    <dgm:cxn modelId="{3BF46C9D-9B3E-D543-863D-44A02D3E2A08}" srcId="{0BDCA25F-C124-0844-BF11-A17D658960A6}" destId="{07689ED6-9D37-0C45-B450-2DB9694D83D6}" srcOrd="1" destOrd="0" parTransId="{41FE7CBD-2597-1E46-BEEC-D8D77C9D793A}" sibTransId="{966ACC97-8386-2C44-9134-816519D98B7B}"/>
    <dgm:cxn modelId="{68DA32B9-DD60-F546-8555-88232E353A88}" type="presOf" srcId="{52D47C28-158C-9040-9B39-32440B880B75}" destId="{62046D5A-9490-A244-A6A4-05C09F6B9DD0}" srcOrd="0" destOrd="0" presId="urn:microsoft.com/office/officeart/2005/8/layout/vList2"/>
    <dgm:cxn modelId="{F2CF62CC-1418-F645-807A-350EB7F964E7}" srcId="{D64E4C49-8CC1-DB42-99FB-EDD199D7A470}" destId="{8D10CE44-514A-DB43-B99B-709AB775E984}" srcOrd="1" destOrd="0" parTransId="{2172F4DC-314D-524E-9852-70C671BBFCDC}" sibTransId="{25F04748-0396-D24F-BD54-86F6B0C72C05}"/>
    <dgm:cxn modelId="{3847A3D9-3F2F-6443-9A20-38FFE3001FE9}" type="presOf" srcId="{0BDCA25F-C124-0844-BF11-A17D658960A6}" destId="{3FAD5B70-7FA9-CA4D-BAED-019D37663A3A}" srcOrd="0" destOrd="0" presId="urn:microsoft.com/office/officeart/2005/8/layout/vList2"/>
    <dgm:cxn modelId="{917AF0F8-DB72-AB4D-8430-9843EA98C1FA}" type="presOf" srcId="{CB221296-227D-1F4C-B250-8673E3980855}" destId="{62046D5A-9490-A244-A6A4-05C09F6B9DD0}" srcOrd="0" destOrd="4" presId="urn:microsoft.com/office/officeart/2005/8/layout/vList2"/>
    <dgm:cxn modelId="{5E5B55FC-DA1A-7340-8204-94B9ED72968F}" type="presOf" srcId="{B8204905-9EE9-0A47-8158-C559B704C71E}" destId="{62046D5A-9490-A244-A6A4-05C09F6B9DD0}" srcOrd="0" destOrd="2" presId="urn:microsoft.com/office/officeart/2005/8/layout/vList2"/>
    <dgm:cxn modelId="{398640FF-95AE-C14B-A6CA-C52713DD6004}" srcId="{0BDCA25F-C124-0844-BF11-A17D658960A6}" destId="{13E8F641-08D5-3044-B328-703E3C6D6650}" srcOrd="2" destOrd="0" parTransId="{E38FBA0C-EA0B-A44B-884B-863A16A9C9D0}" sibTransId="{971768BE-4C57-314B-B57C-A0E3D7BC948D}"/>
    <dgm:cxn modelId="{BE8CE124-AFA2-4047-BF25-E576ECC44CEF}" type="presParOf" srcId="{3FAD5B70-7FA9-CA4D-BAED-019D37663A3A}" destId="{3F13202F-4985-7246-BDD5-4C9C5E4A48DC}" srcOrd="0" destOrd="0" presId="urn:microsoft.com/office/officeart/2005/8/layout/vList2"/>
    <dgm:cxn modelId="{216C9D5B-FB96-B347-94F2-6E12F16AB053}" type="presParOf" srcId="{3FAD5B70-7FA9-CA4D-BAED-019D37663A3A}" destId="{62046D5A-9490-A244-A6A4-05C09F6B9DD0}" srcOrd="1" destOrd="0" presId="urn:microsoft.com/office/officeart/2005/8/layout/vList2"/>
    <dgm:cxn modelId="{34CD0FC7-690A-584D-A25D-C7D38839F024}" type="presParOf" srcId="{3FAD5B70-7FA9-CA4D-BAED-019D37663A3A}" destId="{3B6C608F-E77D-3D4F-90AA-6DBC86960785}" srcOrd="2" destOrd="0" presId="urn:microsoft.com/office/officeart/2005/8/layout/vList2"/>
    <dgm:cxn modelId="{05F6DBF4-9C91-824E-95A7-644426925BDD}" type="presParOf" srcId="{3FAD5B70-7FA9-CA4D-BAED-019D37663A3A}" destId="{BB01838F-195C-154E-B2A3-DCC16AEF89C6}" srcOrd="3" destOrd="0" presId="urn:microsoft.com/office/officeart/2005/8/layout/vList2"/>
    <dgm:cxn modelId="{6772E25B-4EB4-3D46-A753-817DE3F847BB}" type="presParOf" srcId="{3FAD5B70-7FA9-CA4D-BAED-019D37663A3A}" destId="{907D3D43-A7AB-0A44-93C4-9C712EC81683}" srcOrd="4" destOrd="0" presId="urn:microsoft.com/office/officeart/2005/8/layout/vList2"/>
    <dgm:cxn modelId="{E4FE8CCC-07D0-0B48-90A3-9930E02AC265}" type="presParOf" srcId="{3FAD5B70-7FA9-CA4D-BAED-019D37663A3A}" destId="{182EE4C5-B4FE-A74E-A37D-798E9C0E2D34}" srcOrd="5" destOrd="0" presId="urn:microsoft.com/office/officeart/2005/8/layout/vList2"/>
    <dgm:cxn modelId="{FA9C1E2F-9F4F-2B48-8391-A0D653C8989D}" type="presParOf" srcId="{3FAD5B70-7FA9-CA4D-BAED-019D37663A3A}" destId="{43D8A948-0A3F-D541-AC26-52811CCB8F1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75524D-70C8-344E-B6AC-23DA403DC1A6}"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49305F1A-307C-CD4E-8C75-CEE4CB102175}">
      <dgm:prSet/>
      <dgm:spPr/>
      <dgm:t>
        <a:bodyPr/>
        <a:lstStyle/>
        <a:p>
          <a:r>
            <a:rPr lang="en-US" b="0" i="0"/>
            <a:t>ACP is actively monitoring the immigration related executive orders and their impact on IMGs and will take action if necessary to support our IMG members. As of now, we do not see a direct negative impact on IMGs.  </a:t>
          </a:r>
          <a:endParaRPr lang="en-US"/>
        </a:p>
      </dgm:t>
    </dgm:pt>
    <dgm:pt modelId="{7C102A8E-91FB-CE48-BD14-F6E3E4757B02}" type="parTrans" cxnId="{E5A3B3E2-C42E-F94D-96B4-ECBE164C8B0F}">
      <dgm:prSet/>
      <dgm:spPr/>
      <dgm:t>
        <a:bodyPr/>
        <a:lstStyle/>
        <a:p>
          <a:endParaRPr lang="en-US"/>
        </a:p>
      </dgm:t>
    </dgm:pt>
    <dgm:pt modelId="{09F14305-AAAB-4D45-B242-DF8C1A62FE8D}" type="sibTrans" cxnId="{E5A3B3E2-C42E-F94D-96B4-ECBE164C8B0F}">
      <dgm:prSet/>
      <dgm:spPr/>
      <dgm:t>
        <a:bodyPr/>
        <a:lstStyle/>
        <a:p>
          <a:endParaRPr lang="en-US"/>
        </a:p>
      </dgm:t>
    </dgm:pt>
    <dgm:pt modelId="{24CA2A05-83B1-1D4D-AC19-A82087F9BA9E}">
      <dgm:prSet/>
      <dgm:spPr/>
      <dgm:t>
        <a:bodyPr/>
        <a:lstStyle/>
        <a:p>
          <a:r>
            <a:rPr lang="en-US" b="0" i="0"/>
            <a:t>The ECFMG recently </a:t>
          </a:r>
          <a:r>
            <a:rPr lang="en-US" b="0" i="0" u="sng">
              <a:hlinkClick xmlns:r="http://schemas.openxmlformats.org/officeDocument/2006/relationships" r:id="rId1"/>
            </a:rPr>
            <a:t>communicated</a:t>
          </a:r>
          <a:r>
            <a:rPr lang="en-US" b="0" i="0"/>
            <a:t> with program directors regarding the executive orders because of match season and the rank order list, in order to reassure program directors so that IMGs are not negatively impacted.</a:t>
          </a:r>
          <a:endParaRPr lang="en-US"/>
        </a:p>
      </dgm:t>
    </dgm:pt>
    <dgm:pt modelId="{9A7B2195-4FA5-274E-9F82-38FE39754BCA}" type="parTrans" cxnId="{5BA1DDB4-1D32-BD4F-A7AD-4A52AE9CD2F4}">
      <dgm:prSet/>
      <dgm:spPr/>
      <dgm:t>
        <a:bodyPr/>
        <a:lstStyle/>
        <a:p>
          <a:endParaRPr lang="en-US"/>
        </a:p>
      </dgm:t>
    </dgm:pt>
    <dgm:pt modelId="{E7BD83D6-C90C-004C-A5C7-92707BEBF93D}" type="sibTrans" cxnId="{5BA1DDB4-1D32-BD4F-A7AD-4A52AE9CD2F4}">
      <dgm:prSet/>
      <dgm:spPr/>
      <dgm:t>
        <a:bodyPr/>
        <a:lstStyle/>
        <a:p>
          <a:endParaRPr lang="en-US"/>
        </a:p>
      </dgm:t>
    </dgm:pt>
    <dgm:pt modelId="{61879432-F277-8E4E-AAD3-4D7420BC1D1E}">
      <dgm:prSet/>
      <dgm:spPr/>
      <dgm:t>
        <a:bodyPr/>
        <a:lstStyle/>
        <a:p>
          <a:r>
            <a:rPr lang="en-US" b="0" i="0"/>
            <a:t>ACP does not have policy on Temporary Protected Status. </a:t>
          </a:r>
          <a:r>
            <a:rPr lang="en-US"/>
            <a:t>R</a:t>
          </a:r>
          <a:r>
            <a:rPr lang="en-US" b="0" i="0"/>
            <a:t>esidents with TPS can work with their lawyers to convert to a J-1 or H-1 visa.  </a:t>
          </a:r>
          <a:r>
            <a:rPr lang="en-US"/>
            <a:t>P</a:t>
          </a:r>
          <a:r>
            <a:rPr lang="en-US" b="0" i="0"/>
            <a:t>hysicians with TPS status may have more difficulty converting as they need to have a sponsor.  </a:t>
          </a:r>
          <a:endParaRPr lang="en-US"/>
        </a:p>
      </dgm:t>
    </dgm:pt>
    <dgm:pt modelId="{9BA10285-00C5-B94B-983A-1C73F1F180E5}" type="parTrans" cxnId="{F97E51A1-6E07-9F47-AC6A-CA044889E6E9}">
      <dgm:prSet/>
      <dgm:spPr/>
      <dgm:t>
        <a:bodyPr/>
        <a:lstStyle/>
        <a:p>
          <a:endParaRPr lang="en-US"/>
        </a:p>
      </dgm:t>
    </dgm:pt>
    <dgm:pt modelId="{CCA2D1D5-009F-1C46-9D1B-0A1AD80B5A79}" type="sibTrans" cxnId="{F97E51A1-6E07-9F47-AC6A-CA044889E6E9}">
      <dgm:prSet/>
      <dgm:spPr/>
      <dgm:t>
        <a:bodyPr/>
        <a:lstStyle/>
        <a:p>
          <a:endParaRPr lang="en-US"/>
        </a:p>
      </dgm:t>
    </dgm:pt>
    <dgm:pt modelId="{B2BBE74D-D1F1-0B4C-900D-1809B2C36ABA}">
      <dgm:prSet/>
      <dgm:spPr/>
      <dgm:t>
        <a:bodyPr/>
        <a:lstStyle/>
        <a:p>
          <a:r>
            <a:rPr lang="en-US" b="0" i="0"/>
            <a:t>We have heard from an ACP Chapter regarding a recent unannounced audit at a large health system in their state. It appears that USCIS has been </a:t>
          </a:r>
          <a:r>
            <a:rPr lang="en-US" b="0" i="0" u="sng">
              <a:hlinkClick xmlns:r="http://schemas.openxmlformats.org/officeDocument/2006/relationships" r:id="rId2"/>
            </a:rPr>
            <a:t>conducting audits</a:t>
          </a:r>
          <a:r>
            <a:rPr lang="en-US" b="0" i="0"/>
            <a:t> (including unannounced audits) prior to this administration though perhaps they are now ramping up. We will continue to monitor this.</a:t>
          </a:r>
          <a:endParaRPr lang="en-US"/>
        </a:p>
      </dgm:t>
    </dgm:pt>
    <dgm:pt modelId="{C41426AA-02FE-6147-8B9E-2BB0F1B4106F}" type="parTrans" cxnId="{A384BAF9-37B1-664D-B189-1F3DB4C281A5}">
      <dgm:prSet/>
      <dgm:spPr/>
      <dgm:t>
        <a:bodyPr/>
        <a:lstStyle/>
        <a:p>
          <a:endParaRPr lang="en-US"/>
        </a:p>
      </dgm:t>
    </dgm:pt>
    <dgm:pt modelId="{A63A7E5C-2A99-1B46-8AA5-CEFD663C3440}" type="sibTrans" cxnId="{A384BAF9-37B1-664D-B189-1F3DB4C281A5}">
      <dgm:prSet/>
      <dgm:spPr/>
      <dgm:t>
        <a:bodyPr/>
        <a:lstStyle/>
        <a:p>
          <a:endParaRPr lang="en-US"/>
        </a:p>
      </dgm:t>
    </dgm:pt>
    <dgm:pt modelId="{08E036EF-2128-494D-A364-A5B40A08FF67}">
      <dgm:prSet/>
      <dgm:spPr/>
      <dgm:t>
        <a:bodyPr/>
        <a:lstStyle/>
        <a:p>
          <a:r>
            <a:rPr lang="en-US"/>
            <a:t>International Travel: </a:t>
          </a:r>
          <a:r>
            <a:rPr lang="en-US" b="0" i="0"/>
            <a:t>While there is nothing right now that prevents IMGs from being able to return to the US if traveling abroad, the ECFMG recently </a:t>
          </a:r>
          <a:r>
            <a:rPr lang="en-US" b="0" i="0" u="sng">
              <a:hlinkClick xmlns:r="http://schemas.openxmlformats.org/officeDocument/2006/relationships" r:id="rId3"/>
            </a:rPr>
            <a:t>encouraged caution</a:t>
          </a:r>
          <a:r>
            <a:rPr lang="en-US" b="0" i="0"/>
            <a:t>.  They are not aware of any J-1 physicians experiencing issues returning to the U.S. to date. </a:t>
          </a:r>
          <a:endParaRPr lang="en-US"/>
        </a:p>
      </dgm:t>
    </dgm:pt>
    <dgm:pt modelId="{9AD8516C-48AB-1440-8F9D-2106B05E84ED}" type="parTrans" cxnId="{C15FCB24-69B4-8B47-BF2E-0D70D3675E20}">
      <dgm:prSet/>
      <dgm:spPr/>
      <dgm:t>
        <a:bodyPr/>
        <a:lstStyle/>
        <a:p>
          <a:endParaRPr lang="en-US"/>
        </a:p>
      </dgm:t>
    </dgm:pt>
    <dgm:pt modelId="{05013CFF-4311-7F43-B26F-DEB0CA6170CB}" type="sibTrans" cxnId="{C15FCB24-69B4-8B47-BF2E-0D70D3675E20}">
      <dgm:prSet/>
      <dgm:spPr/>
      <dgm:t>
        <a:bodyPr/>
        <a:lstStyle/>
        <a:p>
          <a:endParaRPr lang="en-US"/>
        </a:p>
      </dgm:t>
    </dgm:pt>
    <dgm:pt modelId="{D7BBB767-A6B8-0849-87E1-F6816297CB31}" type="pres">
      <dgm:prSet presAssocID="{9375524D-70C8-344E-B6AC-23DA403DC1A6}" presName="linear" presStyleCnt="0">
        <dgm:presLayoutVars>
          <dgm:animLvl val="lvl"/>
          <dgm:resizeHandles val="exact"/>
        </dgm:presLayoutVars>
      </dgm:prSet>
      <dgm:spPr/>
    </dgm:pt>
    <dgm:pt modelId="{A38AF9C3-1776-8342-A9C1-133B6FBDCEAA}" type="pres">
      <dgm:prSet presAssocID="{49305F1A-307C-CD4E-8C75-CEE4CB102175}" presName="parentText" presStyleLbl="node1" presStyleIdx="0" presStyleCnt="5">
        <dgm:presLayoutVars>
          <dgm:chMax val="0"/>
          <dgm:bulletEnabled val="1"/>
        </dgm:presLayoutVars>
      </dgm:prSet>
      <dgm:spPr/>
    </dgm:pt>
    <dgm:pt modelId="{794014A0-0BFE-CE4D-AD48-927DCC7B63A3}" type="pres">
      <dgm:prSet presAssocID="{09F14305-AAAB-4D45-B242-DF8C1A62FE8D}" presName="spacer" presStyleCnt="0"/>
      <dgm:spPr/>
    </dgm:pt>
    <dgm:pt modelId="{AFE0B764-C45F-B14C-A60A-F4E6EA8324A8}" type="pres">
      <dgm:prSet presAssocID="{24CA2A05-83B1-1D4D-AC19-A82087F9BA9E}" presName="parentText" presStyleLbl="node1" presStyleIdx="1" presStyleCnt="5">
        <dgm:presLayoutVars>
          <dgm:chMax val="0"/>
          <dgm:bulletEnabled val="1"/>
        </dgm:presLayoutVars>
      </dgm:prSet>
      <dgm:spPr/>
    </dgm:pt>
    <dgm:pt modelId="{A5618258-126F-274D-AFE4-2FB6F6EC18A1}" type="pres">
      <dgm:prSet presAssocID="{E7BD83D6-C90C-004C-A5C7-92707BEBF93D}" presName="spacer" presStyleCnt="0"/>
      <dgm:spPr/>
    </dgm:pt>
    <dgm:pt modelId="{DDC64639-AFB9-B742-9214-91FDAB1614AD}" type="pres">
      <dgm:prSet presAssocID="{61879432-F277-8E4E-AAD3-4D7420BC1D1E}" presName="parentText" presStyleLbl="node1" presStyleIdx="2" presStyleCnt="5">
        <dgm:presLayoutVars>
          <dgm:chMax val="0"/>
          <dgm:bulletEnabled val="1"/>
        </dgm:presLayoutVars>
      </dgm:prSet>
      <dgm:spPr/>
    </dgm:pt>
    <dgm:pt modelId="{D5962D2A-A7CC-B042-9A4D-1FAEAE4CAD5F}" type="pres">
      <dgm:prSet presAssocID="{CCA2D1D5-009F-1C46-9D1B-0A1AD80B5A79}" presName="spacer" presStyleCnt="0"/>
      <dgm:spPr/>
    </dgm:pt>
    <dgm:pt modelId="{7FA8EA56-76D0-754F-A93E-62017E6B288D}" type="pres">
      <dgm:prSet presAssocID="{B2BBE74D-D1F1-0B4C-900D-1809B2C36ABA}" presName="parentText" presStyleLbl="node1" presStyleIdx="3" presStyleCnt="5">
        <dgm:presLayoutVars>
          <dgm:chMax val="0"/>
          <dgm:bulletEnabled val="1"/>
        </dgm:presLayoutVars>
      </dgm:prSet>
      <dgm:spPr/>
    </dgm:pt>
    <dgm:pt modelId="{D2C3F4E5-5539-4440-A543-D3146C3692F0}" type="pres">
      <dgm:prSet presAssocID="{A63A7E5C-2A99-1B46-8AA5-CEFD663C3440}" presName="spacer" presStyleCnt="0"/>
      <dgm:spPr/>
    </dgm:pt>
    <dgm:pt modelId="{515BF393-7FF0-2845-98DA-4348D8C79204}" type="pres">
      <dgm:prSet presAssocID="{08E036EF-2128-494D-A364-A5B40A08FF67}" presName="parentText" presStyleLbl="node1" presStyleIdx="4" presStyleCnt="5">
        <dgm:presLayoutVars>
          <dgm:chMax val="0"/>
          <dgm:bulletEnabled val="1"/>
        </dgm:presLayoutVars>
      </dgm:prSet>
      <dgm:spPr/>
    </dgm:pt>
  </dgm:ptLst>
  <dgm:cxnLst>
    <dgm:cxn modelId="{C15FCB24-69B4-8B47-BF2E-0D70D3675E20}" srcId="{9375524D-70C8-344E-B6AC-23DA403DC1A6}" destId="{08E036EF-2128-494D-A364-A5B40A08FF67}" srcOrd="4" destOrd="0" parTransId="{9AD8516C-48AB-1440-8F9D-2106B05E84ED}" sibTransId="{05013CFF-4311-7F43-B26F-DEB0CA6170CB}"/>
    <dgm:cxn modelId="{F957FC28-F8C0-BE4B-97E9-5E82837F1906}" type="presOf" srcId="{B2BBE74D-D1F1-0B4C-900D-1809B2C36ABA}" destId="{7FA8EA56-76D0-754F-A93E-62017E6B288D}" srcOrd="0" destOrd="0" presId="urn:microsoft.com/office/officeart/2005/8/layout/vList2"/>
    <dgm:cxn modelId="{981D033F-2D2B-3748-A94D-F1983FDB23F0}" type="presOf" srcId="{9375524D-70C8-344E-B6AC-23DA403DC1A6}" destId="{D7BBB767-A6B8-0849-87E1-F6816297CB31}" srcOrd="0" destOrd="0" presId="urn:microsoft.com/office/officeart/2005/8/layout/vList2"/>
    <dgm:cxn modelId="{109C2C49-FCF8-9F44-B3F5-948554CF7D83}" type="presOf" srcId="{08E036EF-2128-494D-A364-A5B40A08FF67}" destId="{515BF393-7FF0-2845-98DA-4348D8C79204}" srcOrd="0" destOrd="0" presId="urn:microsoft.com/office/officeart/2005/8/layout/vList2"/>
    <dgm:cxn modelId="{770FA44B-FDB3-204E-89D9-35EF072F4DC9}" type="presOf" srcId="{61879432-F277-8E4E-AAD3-4D7420BC1D1E}" destId="{DDC64639-AFB9-B742-9214-91FDAB1614AD}" srcOrd="0" destOrd="0" presId="urn:microsoft.com/office/officeart/2005/8/layout/vList2"/>
    <dgm:cxn modelId="{03BE2751-2A1E-204E-887D-FA7D99D11183}" type="presOf" srcId="{24CA2A05-83B1-1D4D-AC19-A82087F9BA9E}" destId="{AFE0B764-C45F-B14C-A60A-F4E6EA8324A8}" srcOrd="0" destOrd="0" presId="urn:microsoft.com/office/officeart/2005/8/layout/vList2"/>
    <dgm:cxn modelId="{61520088-6AA3-9D4D-93EC-FF5C60055F28}" type="presOf" srcId="{49305F1A-307C-CD4E-8C75-CEE4CB102175}" destId="{A38AF9C3-1776-8342-A9C1-133B6FBDCEAA}" srcOrd="0" destOrd="0" presId="urn:microsoft.com/office/officeart/2005/8/layout/vList2"/>
    <dgm:cxn modelId="{F97E51A1-6E07-9F47-AC6A-CA044889E6E9}" srcId="{9375524D-70C8-344E-B6AC-23DA403DC1A6}" destId="{61879432-F277-8E4E-AAD3-4D7420BC1D1E}" srcOrd="2" destOrd="0" parTransId="{9BA10285-00C5-B94B-983A-1C73F1F180E5}" sibTransId="{CCA2D1D5-009F-1C46-9D1B-0A1AD80B5A79}"/>
    <dgm:cxn modelId="{5BA1DDB4-1D32-BD4F-A7AD-4A52AE9CD2F4}" srcId="{9375524D-70C8-344E-B6AC-23DA403DC1A6}" destId="{24CA2A05-83B1-1D4D-AC19-A82087F9BA9E}" srcOrd="1" destOrd="0" parTransId="{9A7B2195-4FA5-274E-9F82-38FE39754BCA}" sibTransId="{E7BD83D6-C90C-004C-A5C7-92707BEBF93D}"/>
    <dgm:cxn modelId="{E5A3B3E2-C42E-F94D-96B4-ECBE164C8B0F}" srcId="{9375524D-70C8-344E-B6AC-23DA403DC1A6}" destId="{49305F1A-307C-CD4E-8C75-CEE4CB102175}" srcOrd="0" destOrd="0" parTransId="{7C102A8E-91FB-CE48-BD14-F6E3E4757B02}" sibTransId="{09F14305-AAAB-4D45-B242-DF8C1A62FE8D}"/>
    <dgm:cxn modelId="{A384BAF9-37B1-664D-B189-1F3DB4C281A5}" srcId="{9375524D-70C8-344E-B6AC-23DA403DC1A6}" destId="{B2BBE74D-D1F1-0B4C-900D-1809B2C36ABA}" srcOrd="3" destOrd="0" parTransId="{C41426AA-02FE-6147-8B9E-2BB0F1B4106F}" sibTransId="{A63A7E5C-2A99-1B46-8AA5-CEFD663C3440}"/>
    <dgm:cxn modelId="{8456B357-AC75-AA45-AB57-BDE662D34A27}" type="presParOf" srcId="{D7BBB767-A6B8-0849-87E1-F6816297CB31}" destId="{A38AF9C3-1776-8342-A9C1-133B6FBDCEAA}" srcOrd="0" destOrd="0" presId="urn:microsoft.com/office/officeart/2005/8/layout/vList2"/>
    <dgm:cxn modelId="{CBE44FF4-A074-9247-8C8E-A6DAD9F94537}" type="presParOf" srcId="{D7BBB767-A6B8-0849-87E1-F6816297CB31}" destId="{794014A0-0BFE-CE4D-AD48-927DCC7B63A3}" srcOrd="1" destOrd="0" presId="urn:microsoft.com/office/officeart/2005/8/layout/vList2"/>
    <dgm:cxn modelId="{10456902-A72B-1C48-BC32-3A4EDBB68194}" type="presParOf" srcId="{D7BBB767-A6B8-0849-87E1-F6816297CB31}" destId="{AFE0B764-C45F-B14C-A60A-F4E6EA8324A8}" srcOrd="2" destOrd="0" presId="urn:microsoft.com/office/officeart/2005/8/layout/vList2"/>
    <dgm:cxn modelId="{304D733D-F5B0-0242-A708-BF53A1EF7A96}" type="presParOf" srcId="{D7BBB767-A6B8-0849-87E1-F6816297CB31}" destId="{A5618258-126F-274D-AFE4-2FB6F6EC18A1}" srcOrd="3" destOrd="0" presId="urn:microsoft.com/office/officeart/2005/8/layout/vList2"/>
    <dgm:cxn modelId="{9D928D85-B2FC-A641-9E88-165F7D919583}" type="presParOf" srcId="{D7BBB767-A6B8-0849-87E1-F6816297CB31}" destId="{DDC64639-AFB9-B742-9214-91FDAB1614AD}" srcOrd="4" destOrd="0" presId="urn:microsoft.com/office/officeart/2005/8/layout/vList2"/>
    <dgm:cxn modelId="{D272C17D-EC36-8C46-9C09-5A21D3BBAEFF}" type="presParOf" srcId="{D7BBB767-A6B8-0849-87E1-F6816297CB31}" destId="{D5962D2A-A7CC-B042-9A4D-1FAEAE4CAD5F}" srcOrd="5" destOrd="0" presId="urn:microsoft.com/office/officeart/2005/8/layout/vList2"/>
    <dgm:cxn modelId="{5E9AD0A5-1EE8-BB40-88D9-3DE15F933D86}" type="presParOf" srcId="{D7BBB767-A6B8-0849-87E1-F6816297CB31}" destId="{7FA8EA56-76D0-754F-A93E-62017E6B288D}" srcOrd="6" destOrd="0" presId="urn:microsoft.com/office/officeart/2005/8/layout/vList2"/>
    <dgm:cxn modelId="{0A17D853-2891-E34B-81BF-381C60BC7821}" type="presParOf" srcId="{D7BBB767-A6B8-0849-87E1-F6816297CB31}" destId="{D2C3F4E5-5539-4440-A543-D3146C3692F0}" srcOrd="7" destOrd="0" presId="urn:microsoft.com/office/officeart/2005/8/layout/vList2"/>
    <dgm:cxn modelId="{1EA609E1-61E3-FF43-8311-7CD7AAAD8CCD}" type="presParOf" srcId="{D7BBB767-A6B8-0849-87E1-F6816297CB31}" destId="{515BF393-7FF0-2845-98DA-4348D8C7920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CE832-D0C4-3747-9DD7-876488624F9D}">
      <dsp:nvSpPr>
        <dsp:cNvPr id="0" name=""/>
        <dsp:cNvSpPr/>
      </dsp:nvSpPr>
      <dsp:spPr>
        <a:xfrm>
          <a:off x="0" y="66018"/>
          <a:ext cx="10515599" cy="479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Physician Payment</a:t>
          </a:r>
        </a:p>
      </dsp:txBody>
      <dsp:txXfrm>
        <a:off x="23417" y="89435"/>
        <a:ext cx="10468765" cy="432866"/>
      </dsp:txXfrm>
    </dsp:sp>
    <dsp:sp modelId="{173707C0-090A-2942-8348-63C7078A03D2}">
      <dsp:nvSpPr>
        <dsp:cNvPr id="0" name=""/>
        <dsp:cNvSpPr/>
      </dsp:nvSpPr>
      <dsp:spPr>
        <a:xfrm>
          <a:off x="0" y="603318"/>
          <a:ext cx="10515599" cy="479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Administrative Burden</a:t>
          </a:r>
        </a:p>
      </dsp:txBody>
      <dsp:txXfrm>
        <a:off x="23417" y="626735"/>
        <a:ext cx="10468765" cy="432866"/>
      </dsp:txXfrm>
    </dsp:sp>
    <dsp:sp modelId="{FDFF09A6-E0B2-8944-8BAD-CFE94EB80F59}">
      <dsp:nvSpPr>
        <dsp:cNvPr id="0" name=""/>
        <dsp:cNvSpPr/>
      </dsp:nvSpPr>
      <dsp:spPr>
        <a:xfrm>
          <a:off x="0" y="1140619"/>
          <a:ext cx="10515599" cy="479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Access to Care</a:t>
          </a:r>
        </a:p>
      </dsp:txBody>
      <dsp:txXfrm>
        <a:off x="23417" y="1164036"/>
        <a:ext cx="10468765" cy="432866"/>
      </dsp:txXfrm>
    </dsp:sp>
    <dsp:sp modelId="{33F786C0-1C2E-034B-9BAE-EF11F91F07B9}">
      <dsp:nvSpPr>
        <dsp:cNvPr id="0" name=""/>
        <dsp:cNvSpPr/>
      </dsp:nvSpPr>
      <dsp:spPr>
        <a:xfrm>
          <a:off x="0" y="1677919"/>
          <a:ext cx="10515599" cy="479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Patient-Physician Relationship</a:t>
          </a:r>
        </a:p>
      </dsp:txBody>
      <dsp:txXfrm>
        <a:off x="23417" y="1701336"/>
        <a:ext cx="10468765" cy="432866"/>
      </dsp:txXfrm>
    </dsp:sp>
    <dsp:sp modelId="{C17252EE-85D2-7F42-86C2-F93E5229B604}">
      <dsp:nvSpPr>
        <dsp:cNvPr id="0" name=""/>
        <dsp:cNvSpPr/>
      </dsp:nvSpPr>
      <dsp:spPr>
        <a:xfrm>
          <a:off x="0" y="2215219"/>
          <a:ext cx="10515599" cy="479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IM Workforce</a:t>
          </a:r>
        </a:p>
      </dsp:txBody>
      <dsp:txXfrm>
        <a:off x="23417" y="2238636"/>
        <a:ext cx="10468765" cy="432866"/>
      </dsp:txXfrm>
    </dsp:sp>
    <dsp:sp modelId="{A6E37A11-96BD-FB4F-9D32-FD4BB653239F}">
      <dsp:nvSpPr>
        <dsp:cNvPr id="0" name=""/>
        <dsp:cNvSpPr/>
      </dsp:nvSpPr>
      <dsp:spPr>
        <a:xfrm>
          <a:off x="0" y="2752519"/>
          <a:ext cx="10515599" cy="479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Digital Health</a:t>
          </a:r>
        </a:p>
      </dsp:txBody>
      <dsp:txXfrm>
        <a:off x="23417" y="2775936"/>
        <a:ext cx="10468765" cy="432866"/>
      </dsp:txXfrm>
    </dsp:sp>
    <dsp:sp modelId="{7939FDE8-5FB9-A540-811B-B431224E2835}">
      <dsp:nvSpPr>
        <dsp:cNvPr id="0" name=""/>
        <dsp:cNvSpPr/>
      </dsp:nvSpPr>
      <dsp:spPr>
        <a:xfrm>
          <a:off x="0" y="3289819"/>
          <a:ext cx="10515599" cy="479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Prescription Drug Access</a:t>
          </a:r>
        </a:p>
      </dsp:txBody>
      <dsp:txXfrm>
        <a:off x="23417" y="3313236"/>
        <a:ext cx="10468765" cy="432866"/>
      </dsp:txXfrm>
    </dsp:sp>
    <dsp:sp modelId="{FCE4DD36-7A86-1448-9610-6A7E244B4AC5}">
      <dsp:nvSpPr>
        <dsp:cNvPr id="0" name=""/>
        <dsp:cNvSpPr/>
      </dsp:nvSpPr>
      <dsp:spPr>
        <a:xfrm>
          <a:off x="0" y="3827119"/>
          <a:ext cx="10515599" cy="479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Public Health (including immunizations)</a:t>
          </a:r>
        </a:p>
      </dsp:txBody>
      <dsp:txXfrm>
        <a:off x="23417" y="3850536"/>
        <a:ext cx="10468765" cy="432866"/>
      </dsp:txXfrm>
    </dsp:sp>
    <dsp:sp modelId="{C5AEAC02-C697-4740-AE55-F781FE9BD579}">
      <dsp:nvSpPr>
        <dsp:cNvPr id="0" name=""/>
        <dsp:cNvSpPr/>
      </dsp:nvSpPr>
      <dsp:spPr>
        <a:xfrm>
          <a:off x="0" y="4364419"/>
          <a:ext cx="10515599" cy="479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Scope of Practice</a:t>
          </a:r>
        </a:p>
      </dsp:txBody>
      <dsp:txXfrm>
        <a:off x="23417" y="4387836"/>
        <a:ext cx="10468765" cy="4328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23252-20FD-3247-B2FE-EF3EE5321F6C}">
      <dsp:nvSpPr>
        <dsp:cNvPr id="0" name=""/>
        <dsp:cNvSpPr/>
      </dsp:nvSpPr>
      <dsp:spPr>
        <a:xfrm>
          <a:off x="0" y="90252"/>
          <a:ext cx="10515600" cy="7765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Prohibits immigration enforcement actions by DHS officers or agents at or within 1,000 feet of sensitive locations, including:</a:t>
          </a:r>
          <a:endParaRPr lang="en-US" sz="1400" kern="1200"/>
        </a:p>
      </dsp:txBody>
      <dsp:txXfrm>
        <a:off x="37906" y="128158"/>
        <a:ext cx="10439788" cy="700702"/>
      </dsp:txXfrm>
    </dsp:sp>
    <dsp:sp modelId="{E9BA40F4-1F14-9F4B-9520-A51A7A152B19}">
      <dsp:nvSpPr>
        <dsp:cNvPr id="0" name=""/>
        <dsp:cNvSpPr/>
      </dsp:nvSpPr>
      <dsp:spPr>
        <a:xfrm>
          <a:off x="0" y="866767"/>
          <a:ext cx="10515600" cy="197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b="1" i="0" kern="1200"/>
            <a:t>Medical treatment and health care facilities, </a:t>
          </a:r>
          <a:r>
            <a:rPr lang="en-US" sz="1100" b="0" i="0" kern="1200"/>
            <a:t>such as hospitals, community health centers, and accredited health clinics;</a:t>
          </a:r>
          <a:endParaRPr lang="en-US" sz="1100" kern="1200"/>
        </a:p>
        <a:p>
          <a:pPr marL="57150" lvl="1" indent="-57150" algn="l" defTabSz="488950">
            <a:lnSpc>
              <a:spcPct val="90000"/>
            </a:lnSpc>
            <a:spcBef>
              <a:spcPct val="0"/>
            </a:spcBef>
            <a:spcAft>
              <a:spcPct val="20000"/>
            </a:spcAft>
            <a:buChar char="•"/>
          </a:pPr>
          <a:r>
            <a:rPr lang="en-US" sz="1100" b="1" i="0" kern="1200"/>
            <a:t>Public and private schools and other education-related locations, </a:t>
          </a:r>
          <a:r>
            <a:rPr lang="en-US" sz="1100" b="0" i="0" kern="1200"/>
            <a:t>such as pre-schools, Head Start programs, early care and education programs, K-12 schools, colleges, universities, trade schools, school bus stops, and during school field trips;</a:t>
          </a:r>
          <a:endParaRPr lang="en-US" sz="1100" kern="1200"/>
        </a:p>
        <a:p>
          <a:pPr marL="57150" lvl="1" indent="-57150" algn="l" defTabSz="488950">
            <a:lnSpc>
              <a:spcPct val="90000"/>
            </a:lnSpc>
            <a:spcBef>
              <a:spcPct val="0"/>
            </a:spcBef>
            <a:spcAft>
              <a:spcPct val="20000"/>
            </a:spcAft>
            <a:buChar char="•"/>
          </a:pPr>
          <a:r>
            <a:rPr lang="en-US" sz="1100" b="1" i="0" kern="1200"/>
            <a:t>Places where children gather, </a:t>
          </a:r>
          <a:r>
            <a:rPr lang="en-US" sz="1100" b="0" i="0" kern="1200"/>
            <a:t>such as playgrounds, recreation centers, and child care centers;</a:t>
          </a:r>
          <a:endParaRPr lang="en-US" sz="1100" kern="1200"/>
        </a:p>
        <a:p>
          <a:pPr marL="57150" lvl="1" indent="-57150" algn="l" defTabSz="488950">
            <a:lnSpc>
              <a:spcPct val="90000"/>
            </a:lnSpc>
            <a:spcBef>
              <a:spcPct val="0"/>
            </a:spcBef>
            <a:spcAft>
              <a:spcPct val="20000"/>
            </a:spcAft>
            <a:buChar char="•"/>
          </a:pPr>
          <a:r>
            <a:rPr lang="en-US" sz="1100" b="1" i="0" kern="1200"/>
            <a:t>Places providing social services, including disaster or emergency response relief, </a:t>
          </a:r>
          <a:r>
            <a:rPr lang="en-US" sz="1100" b="0" i="0" kern="1200"/>
            <a:t>such as food banks and pantries, shelters, the office of an individual’s lawyer, community-based organizations, public libraries, union halls, and other organizations and centers that provide assistance;</a:t>
          </a:r>
          <a:endParaRPr lang="en-US" sz="1100" kern="1200"/>
        </a:p>
        <a:p>
          <a:pPr marL="57150" lvl="1" indent="-57150" algn="l" defTabSz="488950">
            <a:lnSpc>
              <a:spcPct val="90000"/>
            </a:lnSpc>
            <a:spcBef>
              <a:spcPct val="0"/>
            </a:spcBef>
            <a:spcAft>
              <a:spcPct val="20000"/>
            </a:spcAft>
            <a:buChar char="•"/>
          </a:pPr>
          <a:r>
            <a:rPr lang="en-US" sz="1100" b="1" i="0" kern="1200"/>
            <a:t>Places of worship, </a:t>
          </a:r>
          <a:r>
            <a:rPr lang="en-US" sz="1100" b="0" i="0" kern="1200"/>
            <a:t>such as churches, mosques, and synagogues;</a:t>
          </a:r>
          <a:endParaRPr lang="en-US" sz="1100" kern="1200"/>
        </a:p>
        <a:p>
          <a:pPr marL="57150" lvl="1" indent="-57150" algn="l" defTabSz="488950">
            <a:lnSpc>
              <a:spcPct val="90000"/>
            </a:lnSpc>
            <a:spcBef>
              <a:spcPct val="0"/>
            </a:spcBef>
            <a:spcAft>
              <a:spcPct val="20000"/>
            </a:spcAft>
            <a:buChar char="•"/>
          </a:pPr>
          <a:r>
            <a:rPr lang="en-US" sz="1100" b="1" i="0" kern="1200"/>
            <a:t>Religious or civil ceremonies or observances</a:t>
          </a:r>
          <a:r>
            <a:rPr lang="en-US" sz="1100" b="0" i="0" kern="1200"/>
            <a:t>, such as sites of funerals and weddings;</a:t>
          </a:r>
          <a:endParaRPr lang="en-US" sz="1100" kern="1200"/>
        </a:p>
        <a:p>
          <a:pPr marL="57150" lvl="1" indent="-57150" algn="l" defTabSz="488950">
            <a:lnSpc>
              <a:spcPct val="90000"/>
            </a:lnSpc>
            <a:spcBef>
              <a:spcPct val="0"/>
            </a:spcBef>
            <a:spcAft>
              <a:spcPct val="20000"/>
            </a:spcAft>
            <a:buChar char="•"/>
          </a:pPr>
          <a:r>
            <a:rPr lang="en-US" sz="1100" b="1" i="0" kern="1200"/>
            <a:t>During public demonstrations</a:t>
          </a:r>
          <a:r>
            <a:rPr lang="en-US" sz="1100" b="0" i="0" kern="1200"/>
            <a:t>, such as a march, rally, or parade;</a:t>
          </a:r>
          <a:endParaRPr lang="en-US" sz="1100" kern="1200"/>
        </a:p>
        <a:p>
          <a:pPr marL="57150" lvl="1" indent="-57150" algn="l" defTabSz="488950">
            <a:lnSpc>
              <a:spcPct val="90000"/>
            </a:lnSpc>
            <a:spcBef>
              <a:spcPct val="0"/>
            </a:spcBef>
            <a:spcAft>
              <a:spcPct val="20000"/>
            </a:spcAft>
            <a:buChar char="•"/>
          </a:pPr>
          <a:r>
            <a:rPr lang="en-US" sz="1100" b="1" i="0" kern="1200"/>
            <a:t>Government buildings, </a:t>
          </a:r>
          <a:r>
            <a:rPr lang="en-US" sz="1100" b="0" i="0" kern="1200"/>
            <a:t>such as federal, state, or local courthouses, Congressional district offices, Social Security offices, public assistance offices, and the Department of Motor Vehicles.</a:t>
          </a:r>
          <a:endParaRPr lang="en-US" sz="1100" kern="1200"/>
        </a:p>
      </dsp:txBody>
      <dsp:txXfrm>
        <a:off x="0" y="866767"/>
        <a:ext cx="10515600" cy="1970640"/>
      </dsp:txXfrm>
    </dsp:sp>
    <dsp:sp modelId="{88F094F2-A7B8-F240-95D5-DA462E1450D7}">
      <dsp:nvSpPr>
        <dsp:cNvPr id="0" name=""/>
        <dsp:cNvSpPr/>
      </dsp:nvSpPr>
      <dsp:spPr>
        <a:xfrm>
          <a:off x="0" y="2837407"/>
          <a:ext cx="10515600" cy="7765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Establishes exceptions for sensitive locations in the case of exigent circumstances, such as imminent risk of death, violence, or threat to public safety. Additionally, sensitive locations do not apply to the transportation of an individual apprehended at the border to a medical facility to receive care. .</a:t>
          </a:r>
          <a:endParaRPr lang="en-US" sz="1400" kern="1200"/>
        </a:p>
      </dsp:txBody>
      <dsp:txXfrm>
        <a:off x="37906" y="2875313"/>
        <a:ext cx="10439788" cy="700702"/>
      </dsp:txXfrm>
    </dsp:sp>
    <dsp:sp modelId="{3D49E426-3C89-A14D-B8D6-BE625E7AE13C}">
      <dsp:nvSpPr>
        <dsp:cNvPr id="0" name=""/>
        <dsp:cNvSpPr/>
      </dsp:nvSpPr>
      <dsp:spPr>
        <a:xfrm>
          <a:off x="0" y="3654241"/>
          <a:ext cx="10515600" cy="7765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Requires annual training for DHS officers on the sensitive locations policy and annual reporting from DHS regarding enforcement actions or complaints of enforcement actions at sensitive locations.</a:t>
          </a:r>
          <a:endParaRPr lang="en-US" sz="1400" kern="1200"/>
        </a:p>
      </dsp:txBody>
      <dsp:txXfrm>
        <a:off x="37906" y="3692147"/>
        <a:ext cx="10439788" cy="700702"/>
      </dsp:txXfrm>
    </dsp:sp>
    <dsp:sp modelId="{0E864D06-1537-8549-857E-D4083E202E16}">
      <dsp:nvSpPr>
        <dsp:cNvPr id="0" name=""/>
        <dsp:cNvSpPr/>
      </dsp:nvSpPr>
      <dsp:spPr>
        <a:xfrm>
          <a:off x="0" y="4471075"/>
          <a:ext cx="10515600" cy="7765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Prevents information from being entered into the record in a removal proceeding resulting from a violation of the sensitive locations policy and allows for the immediate termination of the removal proceeding in that instance.</a:t>
          </a:r>
          <a:endParaRPr lang="en-US" sz="1400" kern="1200"/>
        </a:p>
      </dsp:txBody>
      <dsp:txXfrm>
        <a:off x="37906" y="4508981"/>
        <a:ext cx="10439788" cy="7007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20ACE-6777-8542-9405-8A62FAF0FA4C}">
      <dsp:nvSpPr>
        <dsp:cNvPr id="0" name=""/>
        <dsp:cNvSpPr/>
      </dsp:nvSpPr>
      <dsp:spPr>
        <a:xfrm>
          <a:off x="0" y="29713"/>
          <a:ext cx="10515600" cy="1034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EO expected any day that will potentially call for cutting HHS staff back by 50%</a:t>
          </a:r>
        </a:p>
      </dsp:txBody>
      <dsp:txXfrm>
        <a:off x="50489" y="80202"/>
        <a:ext cx="10414622" cy="933302"/>
      </dsp:txXfrm>
    </dsp:sp>
    <dsp:sp modelId="{FE698F11-9453-5C4B-990D-43BA7660214F}">
      <dsp:nvSpPr>
        <dsp:cNvPr id="0" name=""/>
        <dsp:cNvSpPr/>
      </dsp:nvSpPr>
      <dsp:spPr>
        <a:xfrm>
          <a:off x="0" y="1138873"/>
          <a:ext cx="10515600" cy="1034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Further litigation on many of the EOs</a:t>
          </a:r>
        </a:p>
      </dsp:txBody>
      <dsp:txXfrm>
        <a:off x="50489" y="1189362"/>
        <a:ext cx="10414622" cy="933302"/>
      </dsp:txXfrm>
    </dsp:sp>
    <dsp:sp modelId="{C8717E23-E483-6D46-A85A-746A9E582DCD}">
      <dsp:nvSpPr>
        <dsp:cNvPr id="0" name=""/>
        <dsp:cNvSpPr/>
      </dsp:nvSpPr>
      <dsp:spPr>
        <a:xfrm>
          <a:off x="0" y="2248034"/>
          <a:ext cx="10515600" cy="1034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Likely confirmation of RFK Jr.</a:t>
          </a:r>
        </a:p>
      </dsp:txBody>
      <dsp:txXfrm>
        <a:off x="50489" y="2298523"/>
        <a:ext cx="10414622" cy="933302"/>
      </dsp:txXfrm>
    </dsp:sp>
    <dsp:sp modelId="{4C36CC4A-6B5A-A248-B9CE-85D59BF22411}">
      <dsp:nvSpPr>
        <dsp:cNvPr id="0" name=""/>
        <dsp:cNvSpPr/>
      </dsp:nvSpPr>
      <dsp:spPr>
        <a:xfrm>
          <a:off x="0" y="3357194"/>
          <a:ext cx="10515600" cy="1034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Hopefully, some movement from the House on reconciliation</a:t>
          </a:r>
        </a:p>
      </dsp:txBody>
      <dsp:txXfrm>
        <a:off x="50489" y="3407683"/>
        <a:ext cx="10414622" cy="933302"/>
      </dsp:txXfrm>
    </dsp:sp>
    <dsp:sp modelId="{46C1FC56-BCA8-B042-960F-781AC260B4E9}">
      <dsp:nvSpPr>
        <dsp:cNvPr id="0" name=""/>
        <dsp:cNvSpPr/>
      </dsp:nvSpPr>
      <dsp:spPr>
        <a:xfrm>
          <a:off x="0" y="4466354"/>
          <a:ext cx="10515600" cy="1034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Lots of unknowns</a:t>
          </a:r>
        </a:p>
      </dsp:txBody>
      <dsp:txXfrm>
        <a:off x="50489" y="4516843"/>
        <a:ext cx="10414622" cy="933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01717-F3F3-E14D-A70D-60C4E54ABACE}">
      <dsp:nvSpPr>
        <dsp:cNvPr id="0" name=""/>
        <dsp:cNvSpPr/>
      </dsp:nvSpPr>
      <dsp:spPr>
        <a:xfrm>
          <a:off x="0" y="27794"/>
          <a:ext cx="5006788" cy="75477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Address Medicare payment cuts</a:t>
          </a:r>
        </a:p>
      </dsp:txBody>
      <dsp:txXfrm>
        <a:off x="36845" y="64639"/>
        <a:ext cx="4933098" cy="681087"/>
      </dsp:txXfrm>
    </dsp:sp>
    <dsp:sp modelId="{2E861F77-49A4-EC46-AFEA-0B76F54A2475}">
      <dsp:nvSpPr>
        <dsp:cNvPr id="0" name=""/>
        <dsp:cNvSpPr/>
      </dsp:nvSpPr>
      <dsp:spPr>
        <a:xfrm>
          <a:off x="0" y="837292"/>
          <a:ext cx="5006788" cy="75477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Further extend telehealth flexibilities</a:t>
          </a:r>
        </a:p>
      </dsp:txBody>
      <dsp:txXfrm>
        <a:off x="36845" y="874137"/>
        <a:ext cx="4933098" cy="681087"/>
      </dsp:txXfrm>
    </dsp:sp>
    <dsp:sp modelId="{1496E917-3C22-D644-A9A7-CD87B6A3BC18}">
      <dsp:nvSpPr>
        <dsp:cNvPr id="0" name=""/>
        <dsp:cNvSpPr/>
      </dsp:nvSpPr>
      <dsp:spPr>
        <a:xfrm>
          <a:off x="0" y="1646790"/>
          <a:ext cx="5006788" cy="75477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Reform prior authorization in MA plans</a:t>
          </a:r>
        </a:p>
      </dsp:txBody>
      <dsp:txXfrm>
        <a:off x="36845" y="1683635"/>
        <a:ext cx="4933098" cy="681087"/>
      </dsp:txXfrm>
    </dsp:sp>
    <dsp:sp modelId="{C73B8210-DF42-B94A-BE69-C83735C8C354}">
      <dsp:nvSpPr>
        <dsp:cNvPr id="0" name=""/>
        <dsp:cNvSpPr/>
      </dsp:nvSpPr>
      <dsp:spPr>
        <a:xfrm>
          <a:off x="0" y="2456288"/>
          <a:ext cx="5006788" cy="75477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Reform pharmacy benefit manager tactics</a:t>
          </a:r>
        </a:p>
      </dsp:txBody>
      <dsp:txXfrm>
        <a:off x="36845" y="2493133"/>
        <a:ext cx="4933098" cy="681087"/>
      </dsp:txXfrm>
    </dsp:sp>
    <dsp:sp modelId="{A7B64466-08C7-7349-B54D-01C16B35FB6C}">
      <dsp:nvSpPr>
        <dsp:cNvPr id="0" name=""/>
        <dsp:cNvSpPr/>
      </dsp:nvSpPr>
      <dsp:spPr>
        <a:xfrm>
          <a:off x="0" y="3265786"/>
          <a:ext cx="5006788" cy="75477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Extend the health insurance premium tax credits</a:t>
          </a:r>
        </a:p>
      </dsp:txBody>
      <dsp:txXfrm>
        <a:off x="36845" y="3302631"/>
        <a:ext cx="4933098" cy="681087"/>
      </dsp:txXfrm>
    </dsp:sp>
    <dsp:sp modelId="{CC96D53F-09E5-A54A-80FB-733D6A86DE8E}">
      <dsp:nvSpPr>
        <dsp:cNvPr id="0" name=""/>
        <dsp:cNvSpPr/>
      </dsp:nvSpPr>
      <dsp:spPr>
        <a:xfrm>
          <a:off x="0" y="4075284"/>
          <a:ext cx="5006788" cy="75477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Protect and strengthen Medicaid</a:t>
          </a:r>
        </a:p>
      </dsp:txBody>
      <dsp:txXfrm>
        <a:off x="36845" y="4112129"/>
        <a:ext cx="4933098" cy="681087"/>
      </dsp:txXfrm>
    </dsp:sp>
    <dsp:sp modelId="{4E42BB4E-1738-F248-9495-5896DECBFB12}">
      <dsp:nvSpPr>
        <dsp:cNvPr id="0" name=""/>
        <dsp:cNvSpPr/>
      </dsp:nvSpPr>
      <dsp:spPr>
        <a:xfrm>
          <a:off x="0" y="4884782"/>
          <a:ext cx="5006788" cy="75477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Protect public health, ensuring access to vaccines</a:t>
          </a:r>
        </a:p>
      </dsp:txBody>
      <dsp:txXfrm>
        <a:off x="36845" y="4921627"/>
        <a:ext cx="4933098" cy="681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2DC4D-05F1-0D48-91FC-778D9DBE6B3B}">
      <dsp:nvSpPr>
        <dsp:cNvPr id="0" name=""/>
        <dsp:cNvSpPr/>
      </dsp:nvSpPr>
      <dsp:spPr>
        <a:xfrm>
          <a:off x="0" y="15088"/>
          <a:ext cx="10229847" cy="79450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Reverses the 2.83% cut that went into effect on January 1, 2025</a:t>
          </a:r>
        </a:p>
      </dsp:txBody>
      <dsp:txXfrm>
        <a:off x="38784" y="53872"/>
        <a:ext cx="10152279" cy="716935"/>
      </dsp:txXfrm>
    </dsp:sp>
    <dsp:sp modelId="{82CE6519-6948-EA44-A31F-72BCC5A23A02}">
      <dsp:nvSpPr>
        <dsp:cNvPr id="0" name=""/>
        <dsp:cNvSpPr/>
      </dsp:nvSpPr>
      <dsp:spPr>
        <a:xfrm>
          <a:off x="0" y="867191"/>
          <a:ext cx="10229847" cy="79450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Provides a 2% payment update (approximately half of the MEI) to provide stabilization for physicians and their practices</a:t>
          </a:r>
        </a:p>
      </dsp:txBody>
      <dsp:txXfrm>
        <a:off x="38784" y="905975"/>
        <a:ext cx="10152279" cy="716935"/>
      </dsp:txXfrm>
    </dsp:sp>
    <dsp:sp modelId="{41C5B1AE-97FA-2449-9BF6-CD2DC9F5CD1F}">
      <dsp:nvSpPr>
        <dsp:cNvPr id="0" name=""/>
        <dsp:cNvSpPr/>
      </dsp:nvSpPr>
      <dsp:spPr>
        <a:xfrm>
          <a:off x="0" y="1719295"/>
          <a:ext cx="10229847" cy="79450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Would be effective April 1, 2025 through January 1, 2026</a:t>
          </a:r>
        </a:p>
      </dsp:txBody>
      <dsp:txXfrm>
        <a:off x="38784" y="1758079"/>
        <a:ext cx="10152279" cy="716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A0DA5-6C15-0744-8AAF-2FCC0B528F4D}">
      <dsp:nvSpPr>
        <dsp:cNvPr id="0" name=""/>
        <dsp:cNvSpPr/>
      </dsp:nvSpPr>
      <dsp:spPr>
        <a:xfrm>
          <a:off x="0" y="54581"/>
          <a:ext cx="5181600" cy="67532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Per capita caps or block grants: up to $918B</a:t>
          </a:r>
        </a:p>
      </dsp:txBody>
      <dsp:txXfrm>
        <a:off x="32967" y="87548"/>
        <a:ext cx="5115666" cy="609393"/>
      </dsp:txXfrm>
    </dsp:sp>
    <dsp:sp modelId="{41A6F396-00D4-5143-A900-1881A9A37CD1}">
      <dsp:nvSpPr>
        <dsp:cNvPr id="0" name=""/>
        <dsp:cNvSpPr/>
      </dsp:nvSpPr>
      <dsp:spPr>
        <a:xfrm>
          <a:off x="0" y="778869"/>
          <a:ext cx="5181600" cy="67532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a:t>
          </a:r>
          <a:r>
            <a:rPr lang="en-US" sz="1700" b="0" i="0" kern="1200"/>
            <a:t>qualize the expansion population FMAP with the general FMAP: up to $690B</a:t>
          </a:r>
          <a:endParaRPr lang="en-US" sz="1700" kern="1200"/>
        </a:p>
      </dsp:txBody>
      <dsp:txXfrm>
        <a:off x="32967" y="811836"/>
        <a:ext cx="5115666" cy="609393"/>
      </dsp:txXfrm>
    </dsp:sp>
    <dsp:sp modelId="{5CA26246-63C6-FC42-9DFF-D94101D9F7AA}">
      <dsp:nvSpPr>
        <dsp:cNvPr id="0" name=""/>
        <dsp:cNvSpPr/>
      </dsp:nvSpPr>
      <dsp:spPr>
        <a:xfrm>
          <a:off x="0" y="1503157"/>
          <a:ext cx="5181600" cy="67532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Limit Medicaid “provider” taxes: $175B</a:t>
          </a:r>
        </a:p>
      </dsp:txBody>
      <dsp:txXfrm>
        <a:off x="32967" y="1536124"/>
        <a:ext cx="5115666" cy="609393"/>
      </dsp:txXfrm>
    </dsp:sp>
    <dsp:sp modelId="{9486A556-C254-0F42-AC52-AAF0EC20E4A0}">
      <dsp:nvSpPr>
        <dsp:cNvPr id="0" name=""/>
        <dsp:cNvSpPr/>
      </dsp:nvSpPr>
      <dsp:spPr>
        <a:xfrm>
          <a:off x="0" y="2227444"/>
          <a:ext cx="5181600" cy="67532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Lower the FMAP floor: $387B</a:t>
          </a:r>
        </a:p>
      </dsp:txBody>
      <dsp:txXfrm>
        <a:off x="32967" y="2260411"/>
        <a:ext cx="5115666" cy="609393"/>
      </dsp:txXfrm>
    </dsp:sp>
    <dsp:sp modelId="{1ADF0CA3-B937-064E-90D1-70D12AE71A8C}">
      <dsp:nvSpPr>
        <dsp:cNvPr id="0" name=""/>
        <dsp:cNvSpPr/>
      </dsp:nvSpPr>
      <dsp:spPr>
        <a:xfrm>
          <a:off x="0" y="2951732"/>
          <a:ext cx="5181600" cy="67532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Special FMAP treatment for DC: $8B</a:t>
          </a:r>
        </a:p>
      </dsp:txBody>
      <dsp:txXfrm>
        <a:off x="32967" y="2984699"/>
        <a:ext cx="5115666" cy="609393"/>
      </dsp:txXfrm>
    </dsp:sp>
    <dsp:sp modelId="{EF007590-EE53-6149-8354-2103E8FA79AC}">
      <dsp:nvSpPr>
        <dsp:cNvPr id="0" name=""/>
        <dsp:cNvSpPr/>
      </dsp:nvSpPr>
      <dsp:spPr>
        <a:xfrm>
          <a:off x="0" y="3676019"/>
          <a:ext cx="5181600" cy="67532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Repeal American Rescue Plan FMAP incentive (for non-expansion states): $18B</a:t>
          </a:r>
        </a:p>
      </dsp:txBody>
      <dsp:txXfrm>
        <a:off x="32967" y="3708986"/>
        <a:ext cx="5115666" cy="609393"/>
      </dsp:txXfrm>
    </dsp:sp>
    <dsp:sp modelId="{6C79C5AF-2576-9944-9378-347D20BF22E8}">
      <dsp:nvSpPr>
        <dsp:cNvPr id="0" name=""/>
        <dsp:cNvSpPr/>
      </dsp:nvSpPr>
      <dsp:spPr>
        <a:xfrm>
          <a:off x="0" y="4400307"/>
          <a:ext cx="5181600" cy="67532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Medicaid work requirements: $120B</a:t>
          </a:r>
        </a:p>
      </dsp:txBody>
      <dsp:txXfrm>
        <a:off x="32967" y="4433274"/>
        <a:ext cx="5115666" cy="6093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5A098-BA9B-544A-A4AC-517D8162744B}">
      <dsp:nvSpPr>
        <dsp:cNvPr id="0" name=""/>
        <dsp:cNvSpPr/>
      </dsp:nvSpPr>
      <dsp:spPr>
        <a:xfrm>
          <a:off x="0" y="54769"/>
          <a:ext cx="5006788" cy="115478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Improving Access to Internal Medicine Physicians and Others Providing Primary and Comprehensive Care</a:t>
          </a:r>
        </a:p>
      </dsp:txBody>
      <dsp:txXfrm>
        <a:off x="56372" y="111141"/>
        <a:ext cx="4894044" cy="1042045"/>
      </dsp:txXfrm>
    </dsp:sp>
    <dsp:sp modelId="{47DCD1E1-803F-7E42-B941-9DA5DAED2CE9}">
      <dsp:nvSpPr>
        <dsp:cNvPr id="0" name=""/>
        <dsp:cNvSpPr/>
      </dsp:nvSpPr>
      <dsp:spPr>
        <a:xfrm>
          <a:off x="0" y="1270039"/>
          <a:ext cx="5006788" cy="115478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Extending Health Insurance Tax Credits</a:t>
          </a:r>
        </a:p>
      </dsp:txBody>
      <dsp:txXfrm>
        <a:off x="56372" y="1326411"/>
        <a:ext cx="4894044" cy="1042045"/>
      </dsp:txXfrm>
    </dsp:sp>
    <dsp:sp modelId="{44789AE6-2400-694A-9096-A0C89B8625E1}">
      <dsp:nvSpPr>
        <dsp:cNvPr id="0" name=""/>
        <dsp:cNvSpPr/>
      </dsp:nvSpPr>
      <dsp:spPr>
        <a:xfrm>
          <a:off x="0" y="2485309"/>
          <a:ext cx="5006788" cy="115478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Removing Unnecessary Red Tape to Improve Patient Care – addressing prior authorization</a:t>
          </a:r>
        </a:p>
      </dsp:txBody>
      <dsp:txXfrm>
        <a:off x="56372" y="2541681"/>
        <a:ext cx="4894044" cy="1042045"/>
      </dsp:txXfrm>
    </dsp:sp>
    <dsp:sp modelId="{603D3A25-A0EF-5249-BBF3-9DE27E31FA0F}">
      <dsp:nvSpPr>
        <dsp:cNvPr id="0" name=""/>
        <dsp:cNvSpPr/>
      </dsp:nvSpPr>
      <dsp:spPr>
        <a:xfrm>
          <a:off x="0" y="3700579"/>
          <a:ext cx="5006788" cy="115478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Protecting Public Health – access to vaccines</a:t>
          </a:r>
        </a:p>
      </dsp:txBody>
      <dsp:txXfrm>
        <a:off x="56372" y="3756951"/>
        <a:ext cx="4894044" cy="10420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4A721-036D-5D45-893A-A891284DB27C}">
      <dsp:nvSpPr>
        <dsp:cNvPr id="0" name=""/>
        <dsp:cNvSpPr/>
      </dsp:nvSpPr>
      <dsp:spPr>
        <a:xfrm>
          <a:off x="0" y="3493"/>
          <a:ext cx="5543550" cy="99201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On Friday January 31, 2025, several federal government datasets went offline. </a:t>
          </a:r>
          <a:endParaRPr lang="en-US" sz="1400" kern="1200"/>
        </a:p>
      </dsp:txBody>
      <dsp:txXfrm>
        <a:off x="48426" y="51919"/>
        <a:ext cx="5446698" cy="895161"/>
      </dsp:txXfrm>
    </dsp:sp>
    <dsp:sp modelId="{109B406A-CFA1-F34E-A330-5BF65C4AE4C7}">
      <dsp:nvSpPr>
        <dsp:cNvPr id="0" name=""/>
        <dsp:cNvSpPr/>
      </dsp:nvSpPr>
      <dsp:spPr>
        <a:xfrm>
          <a:off x="0" y="995506"/>
          <a:ext cx="5543550"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008"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b="0" i="0" kern="1200"/>
            <a:t>The datasets taken down included some widely used, large-scale national health surveys, indices, and data dashboards that inform research, policy making, and media coverage about health care and public health.</a:t>
          </a:r>
          <a:endParaRPr lang="en-US" sz="1100" kern="1200"/>
        </a:p>
      </dsp:txBody>
      <dsp:txXfrm>
        <a:off x="0" y="995506"/>
        <a:ext cx="5543550" cy="507150"/>
      </dsp:txXfrm>
    </dsp:sp>
    <dsp:sp modelId="{172515AD-52D8-8F4B-A250-938168D00668}">
      <dsp:nvSpPr>
        <dsp:cNvPr id="0" name=""/>
        <dsp:cNvSpPr/>
      </dsp:nvSpPr>
      <dsp:spPr>
        <a:xfrm>
          <a:off x="0" y="1502656"/>
          <a:ext cx="5543550" cy="99201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By Sunday February 2 some of the landing pages started to come back online – now with a warning message: “CDC’s website is being modified to comply with President Trump’s Executive Orders,” suggesting there could be future changes.</a:t>
          </a:r>
          <a:endParaRPr lang="en-US" sz="1400" kern="1200"/>
        </a:p>
      </dsp:txBody>
      <dsp:txXfrm>
        <a:off x="48426" y="1551082"/>
        <a:ext cx="5446698" cy="895161"/>
      </dsp:txXfrm>
    </dsp:sp>
    <dsp:sp modelId="{6ED3556B-5629-9A45-975F-BA1A35F8BC58}">
      <dsp:nvSpPr>
        <dsp:cNvPr id="0" name=""/>
        <dsp:cNvSpPr/>
      </dsp:nvSpPr>
      <dsp:spPr>
        <a:xfrm>
          <a:off x="0" y="2534990"/>
          <a:ext cx="5543550" cy="99201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On Tuesday, February 4, Doctors for America filed a lawsuit in Washington, D.C. federal court, that the U.S. Centers for Disease Control and Prevention has removed "numerous" longstanding websites since the order.</a:t>
          </a:r>
          <a:endParaRPr lang="en-US" sz="1400" kern="1200"/>
        </a:p>
      </dsp:txBody>
      <dsp:txXfrm>
        <a:off x="48426" y="2583416"/>
        <a:ext cx="5446698" cy="895161"/>
      </dsp:txXfrm>
    </dsp:sp>
    <dsp:sp modelId="{5DC8317A-9780-FC44-8850-9DAFB197E6E7}">
      <dsp:nvSpPr>
        <dsp:cNvPr id="0" name=""/>
        <dsp:cNvSpPr/>
      </dsp:nvSpPr>
      <dsp:spPr>
        <a:xfrm>
          <a:off x="0" y="3567324"/>
          <a:ext cx="5543550" cy="99201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ACP issued a statement with the Group of 6 (ACP, AAFP, AAP, AOA, APA, ACOG)</a:t>
          </a:r>
          <a:r>
            <a:rPr lang="en-US" sz="1400" kern="1200"/>
            <a:t> expressing our concerns.</a:t>
          </a:r>
        </a:p>
      </dsp:txBody>
      <dsp:txXfrm>
        <a:off x="48426" y="3615750"/>
        <a:ext cx="5446698" cy="895161"/>
      </dsp:txXfrm>
    </dsp:sp>
    <dsp:sp modelId="{13CEB321-371E-CE4D-9E76-8E60674048D8}">
      <dsp:nvSpPr>
        <dsp:cNvPr id="0" name=""/>
        <dsp:cNvSpPr/>
      </dsp:nvSpPr>
      <dsp:spPr>
        <a:xfrm>
          <a:off x="0" y="4599658"/>
          <a:ext cx="5543550" cy="99201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As of yesterday, the court ordered all webpages be restored!</a:t>
          </a:r>
        </a:p>
      </dsp:txBody>
      <dsp:txXfrm>
        <a:off x="48426" y="4648084"/>
        <a:ext cx="5446698" cy="8951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639CC-9F44-FA42-928D-C1CF7AB05897}">
      <dsp:nvSpPr>
        <dsp:cNvPr id="0" name=""/>
        <dsp:cNvSpPr/>
      </dsp:nvSpPr>
      <dsp:spPr>
        <a:xfrm>
          <a:off x="0" y="8492"/>
          <a:ext cx="10515600" cy="117475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On January 20, 2025, President Donald Trump signed several executive orders pausing several federal funding streams.</a:t>
          </a:r>
          <a:endParaRPr lang="en-US" sz="2100" kern="1200"/>
        </a:p>
      </dsp:txBody>
      <dsp:txXfrm>
        <a:off x="57347" y="65839"/>
        <a:ext cx="10400906" cy="1060059"/>
      </dsp:txXfrm>
    </dsp:sp>
    <dsp:sp modelId="{DCC4F180-FF5B-F842-8E2D-7DBC1E4D38D2}">
      <dsp:nvSpPr>
        <dsp:cNvPr id="0" name=""/>
        <dsp:cNvSpPr/>
      </dsp:nvSpPr>
      <dsp:spPr>
        <a:xfrm>
          <a:off x="0" y="1243725"/>
          <a:ext cx="10515600" cy="117475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The following week, OMB issued Memo M-25-13, which paused the obligation or disbursement of all federal financial assistance and other activities that may be implicated by the President’s executive orders.</a:t>
          </a:r>
          <a:endParaRPr lang="en-US" sz="2100" kern="1200"/>
        </a:p>
      </dsp:txBody>
      <dsp:txXfrm>
        <a:off x="57347" y="1301072"/>
        <a:ext cx="10400906" cy="1060059"/>
      </dsp:txXfrm>
    </dsp:sp>
    <dsp:sp modelId="{DA2D2CF5-3336-7944-A712-39DC4C89527E}">
      <dsp:nvSpPr>
        <dsp:cNvPr id="0" name=""/>
        <dsp:cNvSpPr/>
      </dsp:nvSpPr>
      <dsp:spPr>
        <a:xfrm>
          <a:off x="0" y="2478958"/>
          <a:ext cx="10515600" cy="117475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On January 31, US District Judge John McConnell (District of Rhode Island) issued a temporary restraining order against funding pauses arising out of Memo M-25-13 and the executive orders. </a:t>
          </a:r>
          <a:endParaRPr lang="en-US" sz="2100" kern="1200"/>
        </a:p>
      </dsp:txBody>
      <dsp:txXfrm>
        <a:off x="57347" y="2536305"/>
        <a:ext cx="10400906" cy="1060059"/>
      </dsp:txXfrm>
    </dsp:sp>
    <dsp:sp modelId="{6B4505D5-CDAF-604B-8F53-620F46877383}">
      <dsp:nvSpPr>
        <dsp:cNvPr id="0" name=""/>
        <dsp:cNvSpPr/>
      </dsp:nvSpPr>
      <dsp:spPr>
        <a:xfrm>
          <a:off x="0" y="3714192"/>
          <a:ext cx="10515600" cy="117475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On February 10, </a:t>
          </a:r>
          <a:r>
            <a:rPr lang="en-US" sz="2100" b="0" i="0" kern="1200"/>
            <a:t>A federal judge said that President Trump has violated his order to lift a blanket freeze on federal spending and again directed the administration to release the funds.</a:t>
          </a:r>
          <a:endParaRPr lang="en-US" sz="2100" kern="1200"/>
        </a:p>
      </dsp:txBody>
      <dsp:txXfrm>
        <a:off x="57347" y="3771539"/>
        <a:ext cx="10400906" cy="10600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3202F-4985-7246-BDD5-4C9C5E4A48DC}">
      <dsp:nvSpPr>
        <dsp:cNvPr id="0" name=""/>
        <dsp:cNvSpPr/>
      </dsp:nvSpPr>
      <dsp:spPr>
        <a:xfrm>
          <a:off x="0" y="165"/>
          <a:ext cx="5006788" cy="103672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WHO plays many critical roles including:</a:t>
          </a:r>
        </a:p>
      </dsp:txBody>
      <dsp:txXfrm>
        <a:off x="50609" y="50774"/>
        <a:ext cx="4905570" cy="935506"/>
      </dsp:txXfrm>
    </dsp:sp>
    <dsp:sp modelId="{62046D5A-9490-A244-A6A4-05C09F6B9DD0}">
      <dsp:nvSpPr>
        <dsp:cNvPr id="0" name=""/>
        <dsp:cNvSpPr/>
      </dsp:nvSpPr>
      <dsp:spPr>
        <a:xfrm>
          <a:off x="0" y="1036889"/>
          <a:ext cx="5006788" cy="1236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966"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a:t>detecting, monitoring, and responding to health threats across the globe; </a:t>
          </a:r>
        </a:p>
        <a:p>
          <a:pPr marL="114300" lvl="1" indent="-114300" algn="l" defTabSz="533400">
            <a:lnSpc>
              <a:spcPct val="90000"/>
            </a:lnSpc>
            <a:spcBef>
              <a:spcPct val="0"/>
            </a:spcBef>
            <a:spcAft>
              <a:spcPct val="20000"/>
            </a:spcAft>
            <a:buChar char="•"/>
          </a:pPr>
          <a:r>
            <a:rPr lang="en-US" sz="1200" kern="1200"/>
            <a:t>gathering and evaluating data on global health status; setting standards and guidelines for how to deal with health threats;</a:t>
          </a:r>
        </a:p>
        <a:p>
          <a:pPr marL="114300" lvl="1" indent="-114300" algn="l" defTabSz="533400">
            <a:lnSpc>
              <a:spcPct val="90000"/>
            </a:lnSpc>
            <a:spcBef>
              <a:spcPct val="0"/>
            </a:spcBef>
            <a:spcAft>
              <a:spcPct val="20000"/>
            </a:spcAft>
            <a:buChar char="•"/>
          </a:pPr>
          <a:r>
            <a:rPr lang="en-US" sz="1200" kern="1200"/>
            <a:t>providing goods, like vaccines, to improve health;</a:t>
          </a:r>
        </a:p>
        <a:p>
          <a:pPr marL="114300" lvl="1" indent="-114300" algn="l" defTabSz="533400">
            <a:lnSpc>
              <a:spcPct val="90000"/>
            </a:lnSpc>
            <a:spcBef>
              <a:spcPct val="0"/>
            </a:spcBef>
            <a:spcAft>
              <a:spcPct val="20000"/>
            </a:spcAft>
            <a:buChar char="•"/>
          </a:pPr>
          <a:r>
            <a:rPr lang="en-US" sz="1200" kern="1200"/>
            <a:t>assisting in humanitarian responses; and</a:t>
          </a:r>
        </a:p>
        <a:p>
          <a:pPr marL="114300" lvl="1" indent="-114300" algn="l" defTabSz="533400">
            <a:lnSpc>
              <a:spcPct val="90000"/>
            </a:lnSpc>
            <a:spcBef>
              <a:spcPct val="0"/>
            </a:spcBef>
            <a:spcAft>
              <a:spcPct val="20000"/>
            </a:spcAft>
            <a:buChar char="•"/>
          </a:pPr>
          <a:r>
            <a:rPr lang="en-US" sz="1200" kern="1200"/>
            <a:t>providing technical assistance.</a:t>
          </a:r>
        </a:p>
      </dsp:txBody>
      <dsp:txXfrm>
        <a:off x="0" y="1036889"/>
        <a:ext cx="5006788" cy="1236703"/>
      </dsp:txXfrm>
    </dsp:sp>
    <dsp:sp modelId="{3B6C608F-E77D-3D4F-90AA-6DBC86960785}">
      <dsp:nvSpPr>
        <dsp:cNvPr id="0" name=""/>
        <dsp:cNvSpPr/>
      </dsp:nvSpPr>
      <dsp:spPr>
        <a:xfrm>
          <a:off x="0" y="2273592"/>
          <a:ext cx="5006788" cy="103672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Financially, the US is the largest funder of WHO efforts, so our withdrawal will have a significant impact on their operations finances</a:t>
          </a:r>
        </a:p>
      </dsp:txBody>
      <dsp:txXfrm>
        <a:off x="50609" y="2324201"/>
        <a:ext cx="4905570" cy="935506"/>
      </dsp:txXfrm>
    </dsp:sp>
    <dsp:sp modelId="{907D3D43-A7AB-0A44-93C4-9C712EC81683}">
      <dsp:nvSpPr>
        <dsp:cNvPr id="0" name=""/>
        <dsp:cNvSpPr/>
      </dsp:nvSpPr>
      <dsp:spPr>
        <a:xfrm>
          <a:off x="0" y="3323367"/>
          <a:ext cx="5006788" cy="103672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Our withdrawal also will have an impact on our reputation as a country that can be depended on to provide aid during health crises. </a:t>
          </a:r>
        </a:p>
      </dsp:txBody>
      <dsp:txXfrm>
        <a:off x="50609" y="3373976"/>
        <a:ext cx="4905570" cy="935506"/>
      </dsp:txXfrm>
    </dsp:sp>
    <dsp:sp modelId="{43D8A948-0A3F-D541-AC26-52811CCB8F12}">
      <dsp:nvSpPr>
        <dsp:cNvPr id="0" name=""/>
        <dsp:cNvSpPr/>
      </dsp:nvSpPr>
      <dsp:spPr>
        <a:xfrm>
          <a:off x="0" y="4373142"/>
          <a:ext cx="5006788" cy="103672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Additionally, should a disease arise somewhere in the world and the US is not a part of the WHO, we will not be informed in a timely manner or have the data necessary to plan a response. </a:t>
          </a:r>
        </a:p>
      </dsp:txBody>
      <dsp:txXfrm>
        <a:off x="50609" y="4423751"/>
        <a:ext cx="4905570" cy="9355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AF9C3-1776-8342-A9C1-133B6FBDCEAA}">
      <dsp:nvSpPr>
        <dsp:cNvPr id="0" name=""/>
        <dsp:cNvSpPr/>
      </dsp:nvSpPr>
      <dsp:spPr>
        <a:xfrm>
          <a:off x="0" y="118933"/>
          <a:ext cx="10515600" cy="89505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ACP is actively monitoring the immigration related executive orders and their impact on IMGs and will take action if necessary to support our IMG members. As of now, we do not see a direct negative impact on IMGs.  </a:t>
          </a:r>
          <a:endParaRPr lang="en-US" sz="1600" kern="1200"/>
        </a:p>
      </dsp:txBody>
      <dsp:txXfrm>
        <a:off x="43693" y="162626"/>
        <a:ext cx="10428214" cy="807664"/>
      </dsp:txXfrm>
    </dsp:sp>
    <dsp:sp modelId="{AFE0B764-C45F-B14C-A60A-F4E6EA8324A8}">
      <dsp:nvSpPr>
        <dsp:cNvPr id="0" name=""/>
        <dsp:cNvSpPr/>
      </dsp:nvSpPr>
      <dsp:spPr>
        <a:xfrm>
          <a:off x="0" y="1060063"/>
          <a:ext cx="10515600" cy="89505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The ECFMG recently </a:t>
          </a:r>
          <a:r>
            <a:rPr lang="en-US" sz="1600" b="0" i="0" u="sng" kern="1200">
              <a:hlinkClick xmlns:r="http://schemas.openxmlformats.org/officeDocument/2006/relationships" r:id="rId1"/>
            </a:rPr>
            <a:t>communicated</a:t>
          </a:r>
          <a:r>
            <a:rPr lang="en-US" sz="1600" b="0" i="0" kern="1200"/>
            <a:t> with program directors regarding the executive orders because of match season and the rank order list, in order to reassure program directors so that IMGs are not negatively impacted.</a:t>
          </a:r>
          <a:endParaRPr lang="en-US" sz="1600" kern="1200"/>
        </a:p>
      </dsp:txBody>
      <dsp:txXfrm>
        <a:off x="43693" y="1103756"/>
        <a:ext cx="10428214" cy="807664"/>
      </dsp:txXfrm>
    </dsp:sp>
    <dsp:sp modelId="{DDC64639-AFB9-B742-9214-91FDAB1614AD}">
      <dsp:nvSpPr>
        <dsp:cNvPr id="0" name=""/>
        <dsp:cNvSpPr/>
      </dsp:nvSpPr>
      <dsp:spPr>
        <a:xfrm>
          <a:off x="0" y="2001193"/>
          <a:ext cx="10515600" cy="89505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ACP does not have policy on Temporary Protected Status. </a:t>
          </a:r>
          <a:r>
            <a:rPr lang="en-US" sz="1600" kern="1200"/>
            <a:t>R</a:t>
          </a:r>
          <a:r>
            <a:rPr lang="en-US" sz="1600" b="0" i="0" kern="1200"/>
            <a:t>esidents with TPS can work with their lawyers to convert to a J-1 or H-1 visa.  </a:t>
          </a:r>
          <a:r>
            <a:rPr lang="en-US" sz="1600" kern="1200"/>
            <a:t>P</a:t>
          </a:r>
          <a:r>
            <a:rPr lang="en-US" sz="1600" b="0" i="0" kern="1200"/>
            <a:t>hysicians with TPS status may have more difficulty converting as they need to have a sponsor.  </a:t>
          </a:r>
          <a:endParaRPr lang="en-US" sz="1600" kern="1200"/>
        </a:p>
      </dsp:txBody>
      <dsp:txXfrm>
        <a:off x="43693" y="2044886"/>
        <a:ext cx="10428214" cy="807664"/>
      </dsp:txXfrm>
    </dsp:sp>
    <dsp:sp modelId="{7FA8EA56-76D0-754F-A93E-62017E6B288D}">
      <dsp:nvSpPr>
        <dsp:cNvPr id="0" name=""/>
        <dsp:cNvSpPr/>
      </dsp:nvSpPr>
      <dsp:spPr>
        <a:xfrm>
          <a:off x="0" y="2942323"/>
          <a:ext cx="10515600" cy="89505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We have heard from an ACP Chapter regarding a recent unannounced audit at a large health system in their state. It appears that USCIS has been </a:t>
          </a:r>
          <a:r>
            <a:rPr lang="en-US" sz="1600" b="0" i="0" u="sng" kern="1200">
              <a:hlinkClick xmlns:r="http://schemas.openxmlformats.org/officeDocument/2006/relationships" r:id="rId2"/>
            </a:rPr>
            <a:t>conducting audits</a:t>
          </a:r>
          <a:r>
            <a:rPr lang="en-US" sz="1600" b="0" i="0" kern="1200"/>
            <a:t> (including unannounced audits) prior to this administration though perhaps they are now ramping up. We will continue to monitor this.</a:t>
          </a:r>
          <a:endParaRPr lang="en-US" sz="1600" kern="1200"/>
        </a:p>
      </dsp:txBody>
      <dsp:txXfrm>
        <a:off x="43693" y="2986016"/>
        <a:ext cx="10428214" cy="807664"/>
      </dsp:txXfrm>
    </dsp:sp>
    <dsp:sp modelId="{515BF393-7FF0-2845-98DA-4348D8C79204}">
      <dsp:nvSpPr>
        <dsp:cNvPr id="0" name=""/>
        <dsp:cNvSpPr/>
      </dsp:nvSpPr>
      <dsp:spPr>
        <a:xfrm>
          <a:off x="0" y="3883454"/>
          <a:ext cx="10515600" cy="89505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International Travel: </a:t>
          </a:r>
          <a:r>
            <a:rPr lang="en-US" sz="1600" b="0" i="0" kern="1200"/>
            <a:t>While there is nothing right now that prevents IMGs from being able to return to the US if traveling abroad, the ECFMG recently </a:t>
          </a:r>
          <a:r>
            <a:rPr lang="en-US" sz="1600" b="0" i="0" u="sng" kern="1200">
              <a:hlinkClick xmlns:r="http://schemas.openxmlformats.org/officeDocument/2006/relationships" r:id="rId3"/>
            </a:rPr>
            <a:t>encouraged caution</a:t>
          </a:r>
          <a:r>
            <a:rPr lang="en-US" sz="1600" b="0" i="0" kern="1200"/>
            <a:t>.  They are not aware of any J-1 physicians experiencing issues returning to the U.S. to date. </a:t>
          </a:r>
          <a:endParaRPr lang="en-US" sz="1600" kern="1200"/>
        </a:p>
      </dsp:txBody>
      <dsp:txXfrm>
        <a:off x="43693" y="3927147"/>
        <a:ext cx="10428214" cy="8076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3060D-7FEC-5B4C-A607-7DBA2654B3A1}"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85379-45D5-BA47-BBC5-4FC058E1CEB0}" type="slidenum">
              <a:rPr lang="en-US" smtClean="0"/>
              <a:t>‹#›</a:t>
            </a:fld>
            <a:endParaRPr lang="en-US"/>
          </a:p>
        </p:txBody>
      </p:sp>
    </p:spTree>
    <p:extLst>
      <p:ext uri="{BB962C8B-B14F-4D97-AF65-F5344CB8AC3E}">
        <p14:creationId xmlns:p14="http://schemas.microsoft.com/office/powerpoint/2010/main" val="2808569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1AD6D-3FA7-E843-A6A2-1FF009F66A2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2691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74E5A-DC4F-C88B-8235-83AD5ED9D9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5B27E-DC7B-6B03-04C5-DAC63287DF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1D6D8B-4E72-448D-0F1A-7624838C5263}"/>
              </a:ext>
            </a:extLst>
          </p:cNvPr>
          <p:cNvSpPr>
            <a:spLocks noGrp="1"/>
          </p:cNvSpPr>
          <p:nvPr>
            <p:ph type="body" idx="1"/>
          </p:nvPr>
        </p:nvSpPr>
        <p:spPr/>
        <p:txBody>
          <a:bodyPr/>
          <a:lstStyle/>
          <a:p>
            <a:r>
              <a:rPr lang="en-US"/>
              <a:t>Sources:</a:t>
            </a:r>
          </a:p>
          <a:p>
            <a:endParaRPr lang="en-US"/>
          </a:p>
          <a:p>
            <a:r>
              <a:rPr lang="en-US"/>
              <a:t>“Presidential Actions,” </a:t>
            </a:r>
            <a:r>
              <a:rPr lang="en-US" i="1"/>
              <a:t>White House, </a:t>
            </a:r>
            <a:r>
              <a:rPr lang="en-US" i="0"/>
              <a:t>accessed January 21, 2025, https://www.whitehouse.gov/presidential-actions/</a:t>
            </a:r>
          </a:p>
          <a:p>
            <a:endParaRPr lang="en-US" i="0"/>
          </a:p>
        </p:txBody>
      </p:sp>
      <p:sp>
        <p:nvSpPr>
          <p:cNvPr id="4" name="Slide Number Placeholder 3">
            <a:extLst>
              <a:ext uri="{FF2B5EF4-FFF2-40B4-BE49-F238E27FC236}">
                <a16:creationId xmlns:a16="http://schemas.microsoft.com/office/drawing/2014/main" id="{3A70B80D-7CCF-B5C2-2B6D-2A6D63D5B010}"/>
              </a:ext>
            </a:extLst>
          </p:cNvPr>
          <p:cNvSpPr>
            <a:spLocks noGrp="1"/>
          </p:cNvSpPr>
          <p:nvPr>
            <p:ph type="sldNum" sz="quarter" idx="5"/>
          </p:nvPr>
        </p:nvSpPr>
        <p:spPr/>
        <p:txBody>
          <a:bodyPr/>
          <a:lstStyle/>
          <a:p>
            <a:fld id="{0518D6BE-06C7-9D44-B1ED-3695FD14EDEE}" type="slidenum">
              <a:rPr lang="en-US" smtClean="0"/>
              <a:t>29</a:t>
            </a:fld>
            <a:endParaRPr lang="en-US"/>
          </a:p>
        </p:txBody>
      </p:sp>
    </p:spTree>
    <p:extLst>
      <p:ext uri="{BB962C8B-B14F-4D97-AF65-F5344CB8AC3E}">
        <p14:creationId xmlns:p14="http://schemas.microsoft.com/office/powerpoint/2010/main" val="1985874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FA48F-629E-CFDA-D227-B792818B7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BD5548-C96A-A55A-21F4-B50A99C700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C9801-A503-1F5B-5262-4CF483A547E8}"/>
              </a:ext>
            </a:extLst>
          </p:cNvPr>
          <p:cNvSpPr>
            <a:spLocks noGrp="1"/>
          </p:cNvSpPr>
          <p:nvPr>
            <p:ph type="body" idx="1"/>
          </p:nvPr>
        </p:nvSpPr>
        <p:spPr/>
        <p:txBody>
          <a:bodyPr/>
          <a:lstStyle/>
          <a:p>
            <a:r>
              <a:rPr lang="en-US"/>
              <a:t>Sources:</a:t>
            </a:r>
          </a:p>
          <a:p>
            <a:endParaRPr lang="en-US"/>
          </a:p>
          <a:p>
            <a:r>
              <a:rPr lang="en-US"/>
              <a:t>“Presidential Actions,” </a:t>
            </a:r>
            <a:r>
              <a:rPr lang="en-US" i="1"/>
              <a:t>White House, </a:t>
            </a:r>
            <a:r>
              <a:rPr lang="en-US" i="0"/>
              <a:t>accessed January 21, 2025, https://www.whitehouse.gov/presidential-actions/</a:t>
            </a:r>
          </a:p>
          <a:p>
            <a:endParaRPr lang="en-US" i="0"/>
          </a:p>
        </p:txBody>
      </p:sp>
      <p:sp>
        <p:nvSpPr>
          <p:cNvPr id="4" name="Slide Number Placeholder 3">
            <a:extLst>
              <a:ext uri="{FF2B5EF4-FFF2-40B4-BE49-F238E27FC236}">
                <a16:creationId xmlns:a16="http://schemas.microsoft.com/office/drawing/2014/main" id="{7DA79F6A-754D-2A5C-535C-339A9E63CA95}"/>
              </a:ext>
            </a:extLst>
          </p:cNvPr>
          <p:cNvSpPr>
            <a:spLocks noGrp="1"/>
          </p:cNvSpPr>
          <p:nvPr>
            <p:ph type="sldNum" sz="quarter" idx="5"/>
          </p:nvPr>
        </p:nvSpPr>
        <p:spPr/>
        <p:txBody>
          <a:bodyPr/>
          <a:lstStyle/>
          <a:p>
            <a:fld id="{0518D6BE-06C7-9D44-B1ED-3695FD14EDEE}" type="slidenum">
              <a:rPr lang="en-US" smtClean="0"/>
              <a:t>30</a:t>
            </a:fld>
            <a:endParaRPr lang="en-US"/>
          </a:p>
        </p:txBody>
      </p:sp>
    </p:spTree>
    <p:extLst>
      <p:ext uri="{BB962C8B-B14F-4D97-AF65-F5344CB8AC3E}">
        <p14:creationId xmlns:p14="http://schemas.microsoft.com/office/powerpoint/2010/main" val="3957204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CA851-BF8D-6057-083B-6090DB9B9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C2E3F0-5A1A-1A3E-90F9-DFAABE0888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C434C8-C796-FE19-E026-E964AF2B9702}"/>
              </a:ext>
            </a:extLst>
          </p:cNvPr>
          <p:cNvSpPr>
            <a:spLocks noGrp="1"/>
          </p:cNvSpPr>
          <p:nvPr>
            <p:ph type="body" idx="1"/>
          </p:nvPr>
        </p:nvSpPr>
        <p:spPr/>
        <p:txBody>
          <a:bodyPr/>
          <a:lstStyle/>
          <a:p>
            <a:r>
              <a:rPr lang="en-US"/>
              <a:t>Sources:</a:t>
            </a:r>
          </a:p>
          <a:p>
            <a:endParaRPr lang="en-US"/>
          </a:p>
          <a:p>
            <a:r>
              <a:rPr lang="en-US"/>
              <a:t>“Presidential Actions,” </a:t>
            </a:r>
            <a:r>
              <a:rPr lang="en-US" i="1"/>
              <a:t>White House, </a:t>
            </a:r>
            <a:r>
              <a:rPr lang="en-US" i="0"/>
              <a:t>accessed January 21, 2025, https://www.whitehouse.gov/presidential-actions/</a:t>
            </a:r>
          </a:p>
          <a:p>
            <a:endParaRPr lang="en-US" i="0"/>
          </a:p>
        </p:txBody>
      </p:sp>
      <p:sp>
        <p:nvSpPr>
          <p:cNvPr id="4" name="Slide Number Placeholder 3">
            <a:extLst>
              <a:ext uri="{FF2B5EF4-FFF2-40B4-BE49-F238E27FC236}">
                <a16:creationId xmlns:a16="http://schemas.microsoft.com/office/drawing/2014/main" id="{F7566819-2D4A-E93C-D3A6-CBA767D2A5FC}"/>
              </a:ext>
            </a:extLst>
          </p:cNvPr>
          <p:cNvSpPr>
            <a:spLocks noGrp="1"/>
          </p:cNvSpPr>
          <p:nvPr>
            <p:ph type="sldNum" sz="quarter" idx="5"/>
          </p:nvPr>
        </p:nvSpPr>
        <p:spPr/>
        <p:txBody>
          <a:bodyPr/>
          <a:lstStyle/>
          <a:p>
            <a:fld id="{0518D6BE-06C7-9D44-B1ED-3695FD14EDEE}" type="slidenum">
              <a:rPr lang="en-US" smtClean="0"/>
              <a:t>31</a:t>
            </a:fld>
            <a:endParaRPr lang="en-US"/>
          </a:p>
        </p:txBody>
      </p:sp>
    </p:spTree>
    <p:extLst>
      <p:ext uri="{BB962C8B-B14F-4D97-AF65-F5344CB8AC3E}">
        <p14:creationId xmlns:p14="http://schemas.microsoft.com/office/powerpoint/2010/main" val="2117975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07D9B-510B-CCA8-DBD7-9C09A33A66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2572A-DF51-AAC1-9C6F-5A4DBBC32A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E7B4A2-332E-6C13-B8C7-03179B324BD0}"/>
              </a:ext>
            </a:extLst>
          </p:cNvPr>
          <p:cNvSpPr>
            <a:spLocks noGrp="1"/>
          </p:cNvSpPr>
          <p:nvPr>
            <p:ph type="body" idx="1"/>
          </p:nvPr>
        </p:nvSpPr>
        <p:spPr/>
        <p:txBody>
          <a:bodyPr/>
          <a:lstStyle/>
          <a:p>
            <a:r>
              <a:rPr lang="en-US"/>
              <a:t>Sources:</a:t>
            </a:r>
          </a:p>
          <a:p>
            <a:endParaRPr lang="en-US"/>
          </a:p>
          <a:p>
            <a:r>
              <a:rPr lang="en-US"/>
              <a:t>“Presidential Actions,” </a:t>
            </a:r>
            <a:r>
              <a:rPr lang="en-US" i="1"/>
              <a:t>White House, </a:t>
            </a:r>
            <a:r>
              <a:rPr lang="en-US" i="0"/>
              <a:t>accessed January 21, 2025, https://www.whitehouse.gov/presidential-actions/</a:t>
            </a:r>
          </a:p>
          <a:p>
            <a:endParaRPr lang="en-US" i="0"/>
          </a:p>
        </p:txBody>
      </p:sp>
      <p:sp>
        <p:nvSpPr>
          <p:cNvPr id="4" name="Slide Number Placeholder 3">
            <a:extLst>
              <a:ext uri="{FF2B5EF4-FFF2-40B4-BE49-F238E27FC236}">
                <a16:creationId xmlns:a16="http://schemas.microsoft.com/office/drawing/2014/main" id="{B06E8AAD-EDD1-434B-0AFB-3D7F976AC61F}"/>
              </a:ext>
            </a:extLst>
          </p:cNvPr>
          <p:cNvSpPr>
            <a:spLocks noGrp="1"/>
          </p:cNvSpPr>
          <p:nvPr>
            <p:ph type="sldNum" sz="quarter" idx="5"/>
          </p:nvPr>
        </p:nvSpPr>
        <p:spPr/>
        <p:txBody>
          <a:bodyPr/>
          <a:lstStyle/>
          <a:p>
            <a:fld id="{0518D6BE-06C7-9D44-B1ED-3695FD14EDEE}" type="slidenum">
              <a:rPr lang="en-US" smtClean="0"/>
              <a:t>32</a:t>
            </a:fld>
            <a:endParaRPr lang="en-US"/>
          </a:p>
        </p:txBody>
      </p:sp>
    </p:spTree>
    <p:extLst>
      <p:ext uri="{BB962C8B-B14F-4D97-AF65-F5344CB8AC3E}">
        <p14:creationId xmlns:p14="http://schemas.microsoft.com/office/powerpoint/2010/main" val="3589906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2E17C-D9BD-01F4-BB63-102BAF2A3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81B12D-CA1B-38D8-4907-47552CDF1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987393-23EF-391E-7C50-E58243AC7706}"/>
              </a:ext>
            </a:extLst>
          </p:cNvPr>
          <p:cNvSpPr>
            <a:spLocks noGrp="1"/>
          </p:cNvSpPr>
          <p:nvPr>
            <p:ph type="body" idx="1"/>
          </p:nvPr>
        </p:nvSpPr>
        <p:spPr/>
        <p:txBody>
          <a:bodyPr/>
          <a:lstStyle/>
          <a:p>
            <a:r>
              <a:rPr lang="en-US"/>
              <a:t>Sources:</a:t>
            </a:r>
          </a:p>
          <a:p>
            <a:endParaRPr lang="en-US"/>
          </a:p>
          <a:p>
            <a:r>
              <a:rPr lang="en-US"/>
              <a:t>“Presidential Actions,” </a:t>
            </a:r>
            <a:r>
              <a:rPr lang="en-US" i="1"/>
              <a:t>White House, </a:t>
            </a:r>
            <a:r>
              <a:rPr lang="en-US" i="0"/>
              <a:t>accessed January 21, 2025, https://www.whitehouse.gov/presidential-actions/</a:t>
            </a:r>
          </a:p>
          <a:p>
            <a:endParaRPr lang="en-US" i="0"/>
          </a:p>
        </p:txBody>
      </p:sp>
      <p:sp>
        <p:nvSpPr>
          <p:cNvPr id="4" name="Slide Number Placeholder 3">
            <a:extLst>
              <a:ext uri="{FF2B5EF4-FFF2-40B4-BE49-F238E27FC236}">
                <a16:creationId xmlns:a16="http://schemas.microsoft.com/office/drawing/2014/main" id="{F2B6505F-4127-36F4-49F2-4949A3E32A26}"/>
              </a:ext>
            </a:extLst>
          </p:cNvPr>
          <p:cNvSpPr>
            <a:spLocks noGrp="1"/>
          </p:cNvSpPr>
          <p:nvPr>
            <p:ph type="sldNum" sz="quarter" idx="5"/>
          </p:nvPr>
        </p:nvSpPr>
        <p:spPr/>
        <p:txBody>
          <a:bodyPr/>
          <a:lstStyle/>
          <a:p>
            <a:fld id="{0518D6BE-06C7-9D44-B1ED-3695FD14EDEE}" type="slidenum">
              <a:rPr lang="en-US" smtClean="0"/>
              <a:t>33</a:t>
            </a:fld>
            <a:endParaRPr lang="en-US"/>
          </a:p>
        </p:txBody>
      </p:sp>
    </p:spTree>
    <p:extLst>
      <p:ext uri="{BB962C8B-B14F-4D97-AF65-F5344CB8AC3E}">
        <p14:creationId xmlns:p14="http://schemas.microsoft.com/office/powerpoint/2010/main" val="3800802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249F1-2889-6557-D944-689A9CA3A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2A0C7-A1B6-22B2-F8A5-E09F48108C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DF5D70-878A-D193-32AA-F1D0E1539C9C}"/>
              </a:ext>
            </a:extLst>
          </p:cNvPr>
          <p:cNvSpPr>
            <a:spLocks noGrp="1"/>
          </p:cNvSpPr>
          <p:nvPr>
            <p:ph type="body" idx="1"/>
          </p:nvPr>
        </p:nvSpPr>
        <p:spPr/>
        <p:txBody>
          <a:bodyPr/>
          <a:lstStyle/>
          <a:p>
            <a:r>
              <a:rPr lang="en-US"/>
              <a:t>Sources:</a:t>
            </a:r>
          </a:p>
          <a:p>
            <a:endParaRPr lang="en-US"/>
          </a:p>
          <a:p>
            <a:r>
              <a:rPr lang="en-US"/>
              <a:t>“Presidential Actions,” </a:t>
            </a:r>
            <a:r>
              <a:rPr lang="en-US" i="1"/>
              <a:t>White House, </a:t>
            </a:r>
            <a:r>
              <a:rPr lang="en-US" i="0"/>
              <a:t>accessed January 21, 2025, https://www.whitehouse.gov/presidential-actions/</a:t>
            </a:r>
          </a:p>
          <a:p>
            <a:endParaRPr lang="en-US" i="0"/>
          </a:p>
        </p:txBody>
      </p:sp>
      <p:sp>
        <p:nvSpPr>
          <p:cNvPr id="4" name="Slide Number Placeholder 3">
            <a:extLst>
              <a:ext uri="{FF2B5EF4-FFF2-40B4-BE49-F238E27FC236}">
                <a16:creationId xmlns:a16="http://schemas.microsoft.com/office/drawing/2014/main" id="{8A13C29D-DAA8-D012-4143-5CFC40FA4B1B}"/>
              </a:ext>
            </a:extLst>
          </p:cNvPr>
          <p:cNvSpPr>
            <a:spLocks noGrp="1"/>
          </p:cNvSpPr>
          <p:nvPr>
            <p:ph type="sldNum" sz="quarter" idx="5"/>
          </p:nvPr>
        </p:nvSpPr>
        <p:spPr/>
        <p:txBody>
          <a:bodyPr/>
          <a:lstStyle/>
          <a:p>
            <a:fld id="{0518D6BE-06C7-9D44-B1ED-3695FD14EDEE}" type="slidenum">
              <a:rPr lang="en-US" smtClean="0"/>
              <a:t>34</a:t>
            </a:fld>
            <a:endParaRPr lang="en-US"/>
          </a:p>
        </p:txBody>
      </p:sp>
    </p:spTree>
    <p:extLst>
      <p:ext uri="{BB962C8B-B14F-4D97-AF65-F5344CB8AC3E}">
        <p14:creationId xmlns:p14="http://schemas.microsoft.com/office/powerpoint/2010/main" val="317643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Dr. Opole. </a:t>
            </a:r>
          </a:p>
          <a:p>
            <a:endParaRPr lang="en-US"/>
          </a:p>
          <a:p>
            <a:r>
              <a:rPr lang="en-US"/>
              <a:t>Dr. Opole covered a subset of these priorities, including workforce physician payment, administrative burden, access to care, and public health, when discussing the letter to the Trump Administration Transition Team, as well as in the Action Alert that you all can take now. </a:t>
            </a:r>
          </a:p>
          <a:p>
            <a:endParaRPr lang="en-US"/>
          </a:p>
          <a:p>
            <a:r>
              <a:rPr lang="en-US"/>
              <a:t>In addition to these priorities, ACP is also continuing its focus on protecting the patient-physician relationship. This includes </a:t>
            </a:r>
            <a:r>
              <a:rPr lang="en-US" b="0" i="0">
                <a:solidFill>
                  <a:srgbClr val="575A5D"/>
                </a:solidFill>
                <a:effectLst/>
                <a:highlight>
                  <a:srgbClr val="FFFFFF"/>
                </a:highlight>
                <a:latin typeface="Open Sans" panose="020B0606030504020204" pitchFamily="34" charset="0"/>
              </a:rPr>
              <a:t>promoting policies such as ensuring access to reproductive health care, LGBTQ+ and gender-affirming care. These issues, as well as ACP’s priority of promoting physician-led, team-based care  instead of expanding scope of practice for nonphysicians, have a strong state-based focus—and ACP has been and will continue to build out our support for our state chapters to engage in advocacy.</a:t>
            </a:r>
          </a:p>
          <a:p>
            <a:endParaRPr lang="en-US" b="0" i="0">
              <a:solidFill>
                <a:srgbClr val="575A5D"/>
              </a:solidFill>
              <a:effectLst/>
              <a:highlight>
                <a:srgbClr val="FFFFFF"/>
              </a:highlight>
              <a:latin typeface="Open Sans" panose="020B0606030504020204" pitchFamily="34" charset="0"/>
            </a:endParaRPr>
          </a:p>
          <a:p>
            <a:r>
              <a:rPr lang="en-US" b="0" i="0">
                <a:solidFill>
                  <a:srgbClr val="575A5D"/>
                </a:solidFill>
                <a:effectLst/>
                <a:highlight>
                  <a:srgbClr val="FFFFFF"/>
                </a:highlight>
                <a:latin typeface="Open Sans" panose="020B0606030504020204" pitchFamily="34" charset="0"/>
              </a:rPr>
              <a:t>Another ACP priority area is supporting policies that will leverage digital health and artificial intelligence to improve patient care and reduce administrative burdens on physicians and their care teams and ensure that these tools are used appropriately to enhance patient health.  We are also continuing to prioritize policies that improve prescription drug pricing and transparency, and increase access, affordability, and the availability of prescription drugs. This means we will continue to support Medicare drug price negotiation by CMS and are going to be calling on the new administration to continue these efforts as well.</a:t>
            </a:r>
          </a:p>
          <a:p>
            <a:endParaRPr lang="en-US" b="0" i="0">
              <a:solidFill>
                <a:srgbClr val="575A5D"/>
              </a:solidFill>
              <a:effectLst/>
              <a:highlight>
                <a:srgbClr val="FFFFFF"/>
              </a:highlight>
              <a:latin typeface="Open Sans" panose="020B0606030504020204" pitchFamily="34" charset="0"/>
            </a:endParaRPr>
          </a:p>
          <a:p>
            <a:r>
              <a:rPr lang="en-US" b="0" i="0">
                <a:solidFill>
                  <a:srgbClr val="575A5D"/>
                </a:solidFill>
                <a:effectLst/>
                <a:highlight>
                  <a:srgbClr val="FFFFFF"/>
                </a:highlight>
                <a:latin typeface="Open Sans" panose="020B0606030504020204" pitchFamily="34" charset="0"/>
              </a:rPr>
              <a:t>These nine priorities are all critical for those of us in practice—TELL A PERSONALIZED STORY</a:t>
            </a:r>
          </a:p>
          <a:p>
            <a:endParaRPr lang="en-US" b="0" i="0">
              <a:solidFill>
                <a:srgbClr val="575A5D"/>
              </a:solidFill>
              <a:effectLst/>
              <a:highlight>
                <a:srgbClr val="FFFFFF"/>
              </a:highlight>
              <a:latin typeface="Open Sans" panose="020B0606030504020204" pitchFamily="34" charset="0"/>
            </a:endParaRPr>
          </a:p>
          <a:p>
            <a:r>
              <a:rPr lang="en-US" b="0" i="0">
                <a:solidFill>
                  <a:srgbClr val="575A5D"/>
                </a:solidFill>
                <a:effectLst/>
                <a:highlight>
                  <a:srgbClr val="FFFFFF"/>
                </a:highlight>
                <a:latin typeface="Open Sans" panose="020B0606030504020204" pitchFamily="34" charset="0"/>
              </a:rPr>
              <a:t>I will now hand it over to Shari to further discuss </a:t>
            </a:r>
            <a:r>
              <a:rPr lang="en-US" sz="1800" b="0" i="0">
                <a:solidFill>
                  <a:srgbClr val="575A5D"/>
                </a:solidFill>
                <a:effectLst/>
                <a:highlight>
                  <a:srgbClr val="FFFFFF"/>
                </a:highlight>
                <a:latin typeface="Aptos" panose="020B0004020202020204" pitchFamily="34" charset="0"/>
                <a:cs typeface="Times New Roman" panose="02020603050405020304" pitchFamily="18" charset="0"/>
              </a:rPr>
              <a:t>the u</a:t>
            </a:r>
            <a:r>
              <a:rPr lang="en-US" sz="1800">
                <a:effectLst/>
                <a:latin typeface="Aptos" panose="020B0004020202020204" pitchFamily="34" charset="0"/>
                <a:ea typeface="Aptos" panose="020B0004020202020204" pitchFamily="34" charset="0"/>
                <a:cs typeface="Times New Roman" panose="02020603050405020304" pitchFamily="18" charset="0"/>
              </a:rPr>
              <a:t>nfinished congressional business from 2024 and lessons learned from the first Trump administration about areas where we might have opportunities to make progress.</a:t>
            </a:r>
            <a:endParaRPr lang="en-US"/>
          </a:p>
        </p:txBody>
      </p:sp>
      <p:sp>
        <p:nvSpPr>
          <p:cNvPr id="4" name="Slide Number Placeholder 3"/>
          <p:cNvSpPr>
            <a:spLocks noGrp="1"/>
          </p:cNvSpPr>
          <p:nvPr>
            <p:ph type="sldNum" sz="quarter" idx="5"/>
          </p:nvPr>
        </p:nvSpPr>
        <p:spPr/>
        <p:txBody>
          <a:bodyPr/>
          <a:lstStyle/>
          <a:p>
            <a:fld id="{51A85379-45D5-BA47-BBC5-4FC058E1CEB0}" type="slidenum">
              <a:rPr lang="en-US" smtClean="0"/>
              <a:t>3</a:t>
            </a:fld>
            <a:endParaRPr lang="en-US"/>
          </a:p>
        </p:txBody>
      </p:sp>
    </p:spTree>
    <p:extLst>
      <p:ext uri="{BB962C8B-B14F-4D97-AF65-F5344CB8AC3E}">
        <p14:creationId xmlns:p14="http://schemas.microsoft.com/office/powerpoint/2010/main" val="13922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BBDE3-2D9A-063C-4C8B-09F100138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8523C-32BA-088A-69F6-2009478991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367CB2-5869-E04F-8BA6-92A0AA427EC5}"/>
              </a:ext>
            </a:extLst>
          </p:cNvPr>
          <p:cNvSpPr>
            <a:spLocks noGrp="1"/>
          </p:cNvSpPr>
          <p:nvPr>
            <p:ph type="body" idx="1"/>
          </p:nvPr>
        </p:nvSpPr>
        <p:spPr/>
        <p:txBody>
          <a:bodyPr/>
          <a:lstStyle/>
          <a:p>
            <a:r>
              <a:rPr lang="en-US"/>
              <a:t>Sources:</a:t>
            </a:r>
          </a:p>
          <a:p>
            <a:endParaRPr lang="en-US"/>
          </a:p>
          <a:p>
            <a:r>
              <a:rPr lang="en-US"/>
              <a:t>Holly </a:t>
            </a:r>
            <a:r>
              <a:rPr lang="en-US" err="1"/>
              <a:t>Honderich</a:t>
            </a:r>
            <a:r>
              <a:rPr lang="en-US"/>
              <a:t>, “What we know about Musk's cost-cutting mission,” BBC, December 5, 2025, https://www.bbc.com/news/articles/c23vkd57471o</a:t>
            </a:r>
          </a:p>
          <a:p>
            <a:endParaRPr lang="en-US"/>
          </a:p>
          <a:p>
            <a:r>
              <a:rPr lang="en-US"/>
              <a:t>Sean Michael Newhouse, “Trump’s proposed cuts to the federal workforce could increase dependency on contractors, experts say,” Government Executive, January 14, 2024, https://www.govexec.com/workforce/2025/01/trumps-proposed-cuts-federal-workforcee-could-increase-dependency-contractors-government-relations-attorneys/402190/</a:t>
            </a:r>
          </a:p>
          <a:p>
            <a:endParaRPr lang="en-US"/>
          </a:p>
          <a:p>
            <a:r>
              <a:rPr lang="en-US"/>
              <a:t>“Explainer: How Musk's US government efficiency panel might work,” Reuters, November 14, 2024, https://www.reuters.com/world/us/how-musks-us-government-efficiency-panel-might-work-2024-11-13/</a:t>
            </a:r>
          </a:p>
        </p:txBody>
      </p:sp>
      <p:sp>
        <p:nvSpPr>
          <p:cNvPr id="4" name="Slide Number Placeholder 3">
            <a:extLst>
              <a:ext uri="{FF2B5EF4-FFF2-40B4-BE49-F238E27FC236}">
                <a16:creationId xmlns:a16="http://schemas.microsoft.com/office/drawing/2014/main" id="{9DBBA6FE-FCE1-DDA2-F009-E8A025C50523}"/>
              </a:ext>
            </a:extLst>
          </p:cNvPr>
          <p:cNvSpPr>
            <a:spLocks noGrp="1"/>
          </p:cNvSpPr>
          <p:nvPr>
            <p:ph type="sldNum" sz="quarter" idx="5"/>
          </p:nvPr>
        </p:nvSpPr>
        <p:spPr/>
        <p:txBody>
          <a:bodyPr/>
          <a:lstStyle/>
          <a:p>
            <a:fld id="{0518D6BE-06C7-9D44-B1ED-3695FD14EDEE}" type="slidenum">
              <a:rPr lang="en-US" smtClean="0"/>
              <a:t>14</a:t>
            </a:fld>
            <a:endParaRPr lang="en-US"/>
          </a:p>
        </p:txBody>
      </p:sp>
    </p:spTree>
    <p:extLst>
      <p:ext uri="{BB962C8B-B14F-4D97-AF65-F5344CB8AC3E}">
        <p14:creationId xmlns:p14="http://schemas.microsoft.com/office/powerpoint/2010/main" val="596035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i="0">
                <a:latin typeface="+mn-lt"/>
              </a:rPr>
              <a:t>Sources:</a:t>
            </a:r>
          </a:p>
          <a:p>
            <a:endParaRPr lang="en-US" sz="1200" i="0">
              <a:latin typeface="+mn-lt"/>
            </a:endParaRPr>
          </a:p>
          <a:p>
            <a:r>
              <a:rPr lang="en-US" sz="1200" i="0">
                <a:latin typeface="+mn-lt"/>
              </a:rPr>
              <a:t>Politico Staff, “Who might make up Trump’s Cabinet,” </a:t>
            </a:r>
            <a:r>
              <a:rPr lang="en-US" sz="1200" i="1">
                <a:latin typeface="+mn-lt"/>
              </a:rPr>
              <a:t>Politico, </a:t>
            </a:r>
            <a:r>
              <a:rPr lang="en-US" sz="1200" i="0">
                <a:latin typeface="+mn-lt"/>
              </a:rPr>
              <a:t>November 6, 2024, https://</a:t>
            </a:r>
            <a:r>
              <a:rPr lang="en-US" sz="1200" i="0" err="1">
                <a:latin typeface="+mn-lt"/>
              </a:rPr>
              <a:t>www.politico.com</a:t>
            </a:r>
            <a:r>
              <a:rPr lang="en-US" sz="1200" i="0">
                <a:latin typeface="+mn-lt"/>
              </a:rPr>
              <a:t>/interactives/2024/potential-cabinets/trump-second-term-cabinet/#Labor%20Secretary</a:t>
            </a:r>
          </a:p>
          <a:p>
            <a:endParaRPr lang="en-US" sz="1200" i="0">
              <a:latin typeface="+mn-lt"/>
            </a:endParaRPr>
          </a:p>
          <a:p>
            <a:r>
              <a:rPr lang="en-US" sz="1200" i="0">
                <a:latin typeface="+mn-lt"/>
              </a:rPr>
              <a:t>Washington Post Staff, “Tracking Trump’s picks for his Cabinet and administration,” </a:t>
            </a:r>
            <a:r>
              <a:rPr lang="en-US" sz="1200" i="1">
                <a:latin typeface="+mn-lt"/>
              </a:rPr>
              <a:t> Washington Post, </a:t>
            </a:r>
            <a:r>
              <a:rPr lang="en-US" sz="1200" i="0">
                <a:latin typeface="+mn-lt"/>
              </a:rPr>
              <a:t>Updated November 16, 2024, https://</a:t>
            </a:r>
            <a:r>
              <a:rPr lang="en-US" sz="1200" i="0" err="1">
                <a:latin typeface="+mn-lt"/>
              </a:rPr>
              <a:t>www.washingtonpost.com</a:t>
            </a:r>
            <a:r>
              <a:rPr lang="en-US" sz="1200" i="0">
                <a:latin typeface="+mn-lt"/>
              </a:rPr>
              <a:t>/politics/interactive/trump-administration-appointees/</a:t>
            </a:r>
          </a:p>
          <a:p>
            <a:endParaRPr lang="en-US" sz="1200" i="0">
              <a:latin typeface="+mn-lt"/>
            </a:endParaRPr>
          </a:p>
          <a:p>
            <a:r>
              <a:rPr lang="en-US" sz="1200" i="0">
                <a:latin typeface="+mn-lt"/>
              </a:rPr>
              <a:t>James Powell, “Who has Trump picked for his Cabinet? Brooke Rollins rounds out nominees,” </a:t>
            </a:r>
            <a:r>
              <a:rPr lang="en-US" sz="1200" i="1">
                <a:latin typeface="+mn-lt"/>
              </a:rPr>
              <a:t>USA Today, </a:t>
            </a:r>
            <a:r>
              <a:rPr lang="en-US" sz="1200" i="0">
                <a:latin typeface="+mn-lt"/>
              </a:rPr>
              <a:t>Updated November 24, 2024, https://</a:t>
            </a:r>
            <a:r>
              <a:rPr lang="en-US" sz="1200" i="0" err="1">
                <a:latin typeface="+mn-lt"/>
              </a:rPr>
              <a:t>www.usatoday.com</a:t>
            </a:r>
            <a:r>
              <a:rPr lang="en-US" sz="1200" i="0">
                <a:latin typeface="+mn-lt"/>
              </a:rPr>
              <a:t>/story/news/politics/elections/2024/11/24/</a:t>
            </a:r>
            <a:r>
              <a:rPr lang="en-US" sz="1200" i="0" err="1">
                <a:latin typeface="+mn-lt"/>
              </a:rPr>
              <a:t>donald</a:t>
            </a:r>
            <a:r>
              <a:rPr lang="en-US" sz="1200" i="0">
                <a:latin typeface="+mn-lt"/>
              </a:rPr>
              <a:t>-trump-cabinet-picks/76548459007/</a:t>
            </a:r>
          </a:p>
          <a:p>
            <a:endParaRPr lang="en-US" sz="1200">
              <a:latin typeface="+mn-lt"/>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US" sz="1200">
                <a:latin typeface="+mn-lt"/>
              </a:rPr>
              <a:t>Kathryn Watson, Caitlin </a:t>
            </a:r>
            <a:r>
              <a:rPr lang="en-US" sz="1200" err="1">
                <a:latin typeface="+mn-lt"/>
              </a:rPr>
              <a:t>Yilek</a:t>
            </a:r>
            <a:r>
              <a:rPr lang="en-US" sz="1200">
                <a:latin typeface="+mn-lt"/>
              </a:rPr>
              <a:t>, “Trump administration tracker shows his latest top staff picks for his 2025 term,” </a:t>
            </a:r>
            <a:r>
              <a:rPr lang="en-US" sz="1200" i="1">
                <a:latin typeface="+mn-lt"/>
              </a:rPr>
              <a:t>CBS News, </a:t>
            </a:r>
            <a:r>
              <a:rPr lang="en-US" sz="1200" i="0">
                <a:latin typeface="+mn-lt"/>
              </a:rPr>
              <a:t>Updated December 12, 2024, https://</a:t>
            </a:r>
            <a:r>
              <a:rPr lang="en-US" sz="1200" i="0" err="1">
                <a:latin typeface="+mn-lt"/>
              </a:rPr>
              <a:t>www.cbsnews.com</a:t>
            </a:r>
            <a:r>
              <a:rPr lang="en-US" sz="1200" i="0">
                <a:latin typeface="+mn-lt"/>
              </a:rPr>
              <a:t>/live-updates/trump-administration-nominees-2025/</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sz="1200" i="0">
              <a:latin typeface="+mn-lt"/>
            </a:endParaRPr>
          </a:p>
          <a:p>
            <a:pPr algn="l"/>
            <a:r>
              <a:rPr lang="en-US" sz="1200" i="0">
                <a:latin typeface="+mn-lt"/>
              </a:rPr>
              <a:t>Stef W. Kight, “</a:t>
            </a:r>
            <a:r>
              <a:rPr lang="en-US" sz="1200" b="0" i="0">
                <a:solidFill>
                  <a:srgbClr val="333335"/>
                </a:solidFill>
                <a:effectLst/>
                <a:latin typeface="+mn-lt"/>
              </a:rPr>
              <a:t>Trump taps James Braid as top congressional liaison,” </a:t>
            </a:r>
            <a:r>
              <a:rPr lang="en-US" sz="1200" b="0" i="1">
                <a:solidFill>
                  <a:srgbClr val="333335"/>
                </a:solidFill>
                <a:effectLst/>
                <a:latin typeface="+mn-lt"/>
              </a:rPr>
              <a:t>Axios</a:t>
            </a:r>
            <a:r>
              <a:rPr lang="en-US" sz="1200" b="0" i="0">
                <a:solidFill>
                  <a:srgbClr val="333335"/>
                </a:solidFill>
                <a:effectLst/>
                <a:latin typeface="+mn-lt"/>
              </a:rPr>
              <a:t>, November 25, 2024, </a:t>
            </a:r>
            <a:r>
              <a:rPr lang="en-US" sz="1200" i="0">
                <a:latin typeface="+mn-lt"/>
              </a:rPr>
              <a:t>https://</a:t>
            </a:r>
            <a:r>
              <a:rPr lang="en-US" sz="1200" i="0" err="1">
                <a:latin typeface="+mn-lt"/>
              </a:rPr>
              <a:t>www.axios.com</a:t>
            </a:r>
            <a:r>
              <a:rPr lang="en-US" sz="1200" i="0">
                <a:latin typeface="+mn-lt"/>
              </a:rPr>
              <a:t>/2024/11/26/trump-congress-</a:t>
            </a:r>
            <a:r>
              <a:rPr lang="en-US" sz="1200" i="0" err="1">
                <a:latin typeface="+mn-lt"/>
              </a:rPr>
              <a:t>james</a:t>
            </a:r>
            <a:r>
              <a:rPr lang="en-US" sz="1200" i="0">
                <a:latin typeface="+mn-lt"/>
              </a:rPr>
              <a:t>-braid</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sz="1200" i="0">
              <a:latin typeface="+mn-lt"/>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US" sz="1200">
                <a:solidFill>
                  <a:srgbClr val="3F3F3F"/>
                </a:solidFill>
                <a:effectLst/>
                <a:latin typeface="+mn-lt"/>
              </a:rPr>
              <a:t>“</a:t>
            </a:r>
            <a:r>
              <a:rPr lang="en-US" sz="1200">
                <a:solidFill>
                  <a:srgbClr val="000000"/>
                </a:solidFill>
                <a:effectLst/>
                <a:latin typeface="+mn-lt"/>
              </a:rPr>
              <a:t>VA announces Trump administrati</a:t>
            </a:r>
            <a:r>
              <a:rPr lang="en-US" sz="1200" b="0">
                <a:solidFill>
                  <a:srgbClr val="000000"/>
                </a:solidFill>
                <a:effectLst/>
                <a:latin typeface="+mn-lt"/>
              </a:rPr>
              <a:t>on appointees,” </a:t>
            </a:r>
            <a:r>
              <a:rPr lang="en-US" sz="1200" b="0" i="1">
                <a:solidFill>
                  <a:srgbClr val="000000"/>
                </a:solidFill>
                <a:effectLst/>
                <a:latin typeface="+mn-lt"/>
              </a:rPr>
              <a:t>VA</a:t>
            </a:r>
            <a:r>
              <a:rPr lang="en-US" sz="1200" b="0">
                <a:solidFill>
                  <a:srgbClr val="000000"/>
                </a:solidFill>
                <a:effectLst/>
                <a:latin typeface="+mn-lt"/>
              </a:rPr>
              <a:t>, January 21, 2025, </a:t>
            </a:r>
            <a:r>
              <a:rPr lang="en-US" sz="1200" b="0">
                <a:solidFill>
                  <a:srgbClr val="3F3F3F"/>
                </a:solidFill>
                <a:effectLst/>
                <a:latin typeface="+mn-lt"/>
              </a:rPr>
              <a:t>https://</a:t>
            </a:r>
            <a:r>
              <a:rPr lang="en-US" sz="1200" b="0" err="1">
                <a:solidFill>
                  <a:srgbClr val="3F3F3F"/>
                </a:solidFill>
                <a:effectLst/>
                <a:latin typeface="+mn-lt"/>
              </a:rPr>
              <a:t>news.va.gov</a:t>
            </a:r>
            <a:r>
              <a:rPr lang="en-US" sz="1200" b="0">
                <a:solidFill>
                  <a:srgbClr val="3F3F3F"/>
                </a:solidFill>
                <a:effectLst/>
                <a:latin typeface="+mn-lt"/>
              </a:rPr>
              <a:t>/press-room/</a:t>
            </a:r>
            <a:r>
              <a:rPr lang="en-US" sz="1200" b="0" err="1">
                <a:solidFill>
                  <a:srgbClr val="3F3F3F"/>
                </a:solidFill>
                <a:effectLst/>
                <a:latin typeface="+mn-lt"/>
              </a:rPr>
              <a:t>va</a:t>
            </a:r>
            <a:r>
              <a:rPr lang="en-US" sz="1200" b="0">
                <a:solidFill>
                  <a:srgbClr val="3F3F3F"/>
                </a:solidFill>
                <a:effectLst/>
                <a:latin typeface="+mn-lt"/>
              </a:rPr>
              <a:t>-announces-trump-administration-appointees/</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sz="1200" b="0" i="0">
              <a:latin typeface="+mn-lt"/>
            </a:endParaRPr>
          </a:p>
          <a:p>
            <a:pPr algn="l">
              <a:spcAft>
                <a:spcPts val="1500"/>
              </a:spcAft>
            </a:pPr>
            <a:r>
              <a:rPr lang="en-US" sz="1200" b="0">
                <a:latin typeface="+mn-lt"/>
              </a:rPr>
              <a:t>Kierra Frazier, “</a:t>
            </a:r>
            <a:r>
              <a:rPr lang="en-US" sz="1200" b="0" i="0">
                <a:solidFill>
                  <a:srgbClr val="000000"/>
                </a:solidFill>
                <a:effectLst/>
                <a:latin typeface="+mn-lt"/>
              </a:rPr>
              <a:t>Trump picks former Gingrich aide to lead Domestic Policy Council,” </a:t>
            </a:r>
            <a:r>
              <a:rPr lang="en-US" sz="1200" b="0" i="1">
                <a:solidFill>
                  <a:srgbClr val="000000"/>
                </a:solidFill>
                <a:effectLst/>
                <a:latin typeface="+mn-lt"/>
              </a:rPr>
              <a:t>Politico</a:t>
            </a:r>
            <a:r>
              <a:rPr lang="en-US" sz="1200" b="0" i="0">
                <a:solidFill>
                  <a:srgbClr val="000000"/>
                </a:solidFill>
                <a:effectLst/>
                <a:latin typeface="+mn-lt"/>
              </a:rPr>
              <a:t>, November 26, 2024, </a:t>
            </a:r>
            <a:r>
              <a:rPr lang="en-US" sz="1200" b="0">
                <a:latin typeface="+mn-lt"/>
              </a:rPr>
              <a:t>https://</a:t>
            </a:r>
            <a:r>
              <a:rPr lang="en-US" sz="1200" b="0" err="1">
                <a:latin typeface="+mn-lt"/>
              </a:rPr>
              <a:t>www.politico.com</a:t>
            </a:r>
            <a:r>
              <a:rPr lang="en-US" sz="1200" b="0">
                <a:latin typeface="+mn-lt"/>
              </a:rPr>
              <a:t>/live-updates/2024/11/26/congress/trumps-domestic-agenda-00191823</a:t>
            </a:r>
          </a:p>
          <a:p>
            <a:endParaRPr lang="en-US" sz="1200" b="0">
              <a:latin typeface="+mn-lt"/>
            </a:endParaRPr>
          </a:p>
          <a:p>
            <a:pPr algn="l"/>
            <a:r>
              <a:rPr lang="en-US" sz="1200" b="0">
                <a:latin typeface="+mn-lt"/>
              </a:rPr>
              <a:t>Garrett Haake et al., “</a:t>
            </a:r>
            <a:r>
              <a:rPr lang="en-US" sz="1200" b="0" i="0">
                <a:effectLst/>
                <a:latin typeface="+mn-lt"/>
              </a:rPr>
              <a:t>Trump picks Rep. Mike Waltz to be his national security adviser,” </a:t>
            </a:r>
            <a:r>
              <a:rPr lang="en-US" sz="1200" b="0" i="1">
                <a:effectLst/>
                <a:latin typeface="+mn-lt"/>
              </a:rPr>
              <a:t>NBC News</a:t>
            </a:r>
            <a:r>
              <a:rPr lang="en-US" sz="1200" b="0" i="0">
                <a:effectLst/>
                <a:latin typeface="+mn-lt"/>
              </a:rPr>
              <a:t>, November 11, 2024, </a:t>
            </a:r>
            <a:r>
              <a:rPr lang="en-US" sz="1200" b="0">
                <a:latin typeface="+mn-lt"/>
              </a:rPr>
              <a:t>https://</a:t>
            </a:r>
            <a:r>
              <a:rPr lang="en-US" sz="1200" b="0" err="1">
                <a:latin typeface="+mn-lt"/>
              </a:rPr>
              <a:t>www.nbcnews.com</a:t>
            </a:r>
            <a:r>
              <a:rPr lang="en-US" sz="1200" b="0">
                <a:latin typeface="+mn-lt"/>
              </a:rPr>
              <a:t>/politics/</a:t>
            </a:r>
            <a:r>
              <a:rPr lang="en-US" sz="1200" b="0" err="1">
                <a:latin typeface="+mn-lt"/>
              </a:rPr>
              <a:t>donald</a:t>
            </a:r>
            <a:r>
              <a:rPr lang="en-US" sz="1200" b="0">
                <a:latin typeface="+mn-lt"/>
              </a:rPr>
              <a:t>-trump/trump-picks-rep-mike-waltz-serve-national-security-adviser-rcna179698</a:t>
            </a:r>
          </a:p>
          <a:p>
            <a:endParaRPr lang="en-US" sz="1200" b="0">
              <a:latin typeface="+mn-lt"/>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US" sz="1200" b="0">
                <a:latin typeface="+mn-lt"/>
              </a:rPr>
              <a:t>Ellen Mitchell, “</a:t>
            </a:r>
            <a:r>
              <a:rPr lang="en-US" sz="1200" b="0">
                <a:solidFill>
                  <a:srgbClr val="000000"/>
                </a:solidFill>
                <a:effectLst/>
                <a:latin typeface="+mn-lt"/>
              </a:rPr>
              <a:t>Joint Chiefs chair says he plans to stay on under Trump,” </a:t>
            </a:r>
            <a:r>
              <a:rPr lang="en-US" sz="1200" b="0" i="1">
                <a:solidFill>
                  <a:srgbClr val="000000"/>
                </a:solidFill>
                <a:effectLst/>
                <a:latin typeface="+mn-lt"/>
              </a:rPr>
              <a:t>The Hill</a:t>
            </a:r>
            <a:r>
              <a:rPr lang="en-US" sz="1200" b="0">
                <a:solidFill>
                  <a:srgbClr val="000000"/>
                </a:solidFill>
                <a:effectLst/>
                <a:latin typeface="+mn-lt"/>
              </a:rPr>
              <a:t>, January 20, 2025, </a:t>
            </a:r>
            <a:r>
              <a:rPr lang="en-US" sz="1200" b="0">
                <a:latin typeface="+mn-lt"/>
              </a:rPr>
              <a:t>https://</a:t>
            </a:r>
            <a:r>
              <a:rPr lang="en-US" sz="1200" b="0" err="1">
                <a:latin typeface="+mn-lt"/>
              </a:rPr>
              <a:t>thehill.com</a:t>
            </a:r>
            <a:r>
              <a:rPr lang="en-US" sz="1200" b="0">
                <a:latin typeface="+mn-lt"/>
              </a:rPr>
              <a:t>/policy/defense/5096565-gen-cq-brown-stays-chairman-trump/</a:t>
            </a:r>
          </a:p>
          <a:p>
            <a:endParaRPr lang="en-US" sz="1200" b="0">
              <a:latin typeface="+mn-lt"/>
            </a:endParaRPr>
          </a:p>
          <a:p>
            <a:pPr algn="l"/>
            <a:r>
              <a:rPr lang="en-US" sz="1200" b="0">
                <a:latin typeface="+mn-lt"/>
              </a:rPr>
              <a:t>Doug Palmer et al., “</a:t>
            </a:r>
            <a:r>
              <a:rPr lang="en-US" sz="1200" b="0" i="0">
                <a:solidFill>
                  <a:srgbClr val="000000"/>
                </a:solidFill>
                <a:effectLst/>
                <a:latin typeface="+mn-lt"/>
              </a:rPr>
              <a:t>Trump picks Lighthizer acolyte to be his trade chief,” </a:t>
            </a:r>
            <a:r>
              <a:rPr lang="en-US" sz="1200" b="0" i="1">
                <a:solidFill>
                  <a:srgbClr val="000000"/>
                </a:solidFill>
                <a:effectLst/>
                <a:latin typeface="+mn-lt"/>
              </a:rPr>
              <a:t>Politico</a:t>
            </a:r>
            <a:r>
              <a:rPr lang="en-US" sz="1200" b="0" i="0">
                <a:solidFill>
                  <a:srgbClr val="000000"/>
                </a:solidFill>
                <a:effectLst/>
                <a:latin typeface="+mn-lt"/>
              </a:rPr>
              <a:t>, November 26, 2024, </a:t>
            </a:r>
            <a:r>
              <a:rPr lang="en-US" sz="1200" b="0">
                <a:latin typeface="+mn-lt"/>
              </a:rPr>
              <a:t>https://</a:t>
            </a:r>
            <a:r>
              <a:rPr lang="en-US" sz="1200" b="0" err="1">
                <a:latin typeface="+mn-lt"/>
              </a:rPr>
              <a:t>www.politico.com</a:t>
            </a:r>
            <a:r>
              <a:rPr lang="en-US" sz="1200" b="0">
                <a:latin typeface="+mn-lt"/>
              </a:rPr>
              <a:t>/news/2024/11/26/jamieson-greer-trade-representative-trump-00191181</a:t>
            </a:r>
          </a:p>
          <a:p>
            <a:endParaRPr lang="en-US" sz="1200" b="0">
              <a:latin typeface="+mn-lt"/>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US" sz="1200" b="0">
                <a:latin typeface="+mn-lt"/>
              </a:rPr>
              <a:t>Brett Samuels, “</a:t>
            </a:r>
            <a:r>
              <a:rPr lang="en-US" sz="1200" b="0">
                <a:solidFill>
                  <a:srgbClr val="000000"/>
                </a:solidFill>
                <a:effectLst/>
                <a:latin typeface="+mn-lt"/>
              </a:rPr>
              <a:t>Trump names top campaign aides as senior White House staff,” </a:t>
            </a:r>
            <a:r>
              <a:rPr lang="en-US" sz="1200" b="0" i="1">
                <a:solidFill>
                  <a:srgbClr val="000000"/>
                </a:solidFill>
                <a:effectLst/>
                <a:latin typeface="+mn-lt"/>
              </a:rPr>
              <a:t>The Hill</a:t>
            </a:r>
            <a:r>
              <a:rPr lang="en-US" sz="1200" b="0">
                <a:solidFill>
                  <a:srgbClr val="000000"/>
                </a:solidFill>
                <a:effectLst/>
                <a:latin typeface="+mn-lt"/>
              </a:rPr>
              <a:t>, November 13, 2024, </a:t>
            </a:r>
            <a:r>
              <a:rPr lang="en-US" sz="1200" b="0">
                <a:latin typeface="+mn-lt"/>
              </a:rPr>
              <a:t>https://</a:t>
            </a:r>
            <a:r>
              <a:rPr lang="en-US" sz="1200" b="0" err="1">
                <a:latin typeface="+mn-lt"/>
              </a:rPr>
              <a:t>thehill.com</a:t>
            </a:r>
            <a:r>
              <a:rPr lang="en-US" sz="1200" b="0">
                <a:latin typeface="+mn-lt"/>
              </a:rPr>
              <a:t>/</a:t>
            </a:r>
            <a:r>
              <a:rPr lang="en-US" sz="1200" b="0" err="1">
                <a:latin typeface="+mn-lt"/>
              </a:rPr>
              <a:t>homenews</a:t>
            </a:r>
            <a:r>
              <a:rPr lang="en-US" sz="1200" b="0">
                <a:latin typeface="+mn-lt"/>
              </a:rPr>
              <a:t>/campaign/4988270-trump-white-house-staff-stephen-miller-scavino-blair-budowich/</a:t>
            </a:r>
          </a:p>
          <a:p>
            <a:endParaRPr lang="en-US" sz="1200" b="0">
              <a:latin typeface="+mn-lt"/>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US" sz="1200" b="0">
                <a:latin typeface="+mn-lt"/>
              </a:rPr>
              <a:t>Irie </a:t>
            </a:r>
            <a:r>
              <a:rPr lang="en-US" sz="1200" b="0" err="1">
                <a:latin typeface="+mn-lt"/>
              </a:rPr>
              <a:t>Sentner</a:t>
            </a:r>
            <a:r>
              <a:rPr lang="en-US" sz="1200" b="0">
                <a:latin typeface="+mn-lt"/>
              </a:rPr>
              <a:t>, “</a:t>
            </a:r>
            <a:r>
              <a:rPr lang="en-US" sz="1200" b="0">
                <a:solidFill>
                  <a:srgbClr val="000000"/>
                </a:solidFill>
                <a:effectLst/>
                <a:latin typeface="+mn-lt"/>
              </a:rPr>
              <a:t>Trump taps personal lawyer Will Scharf for White House staff secretary,” </a:t>
            </a:r>
            <a:r>
              <a:rPr lang="en-US" sz="1200" b="0" i="1">
                <a:solidFill>
                  <a:srgbClr val="000000"/>
                </a:solidFill>
                <a:effectLst/>
                <a:latin typeface="+mn-lt"/>
              </a:rPr>
              <a:t>Politico</a:t>
            </a:r>
            <a:r>
              <a:rPr lang="en-US" sz="1200" b="0">
                <a:solidFill>
                  <a:srgbClr val="000000"/>
                </a:solidFill>
                <a:effectLst/>
                <a:latin typeface="+mn-lt"/>
              </a:rPr>
              <a:t>, November 16, 2024, </a:t>
            </a:r>
            <a:r>
              <a:rPr lang="en-US" sz="1200" b="0">
                <a:latin typeface="+mn-lt"/>
              </a:rPr>
              <a:t>https://</a:t>
            </a:r>
            <a:r>
              <a:rPr lang="en-US" sz="1200" b="0" err="1">
                <a:latin typeface="+mn-lt"/>
              </a:rPr>
              <a:t>www.politico.com</a:t>
            </a:r>
            <a:r>
              <a:rPr lang="en-US" sz="1200" b="0">
                <a:latin typeface="+mn-lt"/>
              </a:rPr>
              <a:t>/news/2024/11/16/trump-personal-lawyer-white-house-staff-secretary-00190026</a:t>
            </a:r>
          </a:p>
          <a:p>
            <a:endParaRPr lang="en-US" sz="1200" b="0">
              <a:latin typeface="+mn-lt"/>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US" sz="1200" b="0">
                <a:latin typeface="+mn-lt"/>
              </a:rPr>
              <a:t>“</a:t>
            </a:r>
            <a:r>
              <a:rPr lang="en-US" sz="1200" b="0">
                <a:solidFill>
                  <a:srgbClr val="000000"/>
                </a:solidFill>
                <a:effectLst/>
                <a:latin typeface="+mn-lt"/>
              </a:rPr>
              <a:t>Trump to tap campaign spokesperson Steven Cheung as communications director,” </a:t>
            </a:r>
            <a:r>
              <a:rPr lang="en-US" sz="1200" b="0" i="1">
                <a:solidFill>
                  <a:srgbClr val="000000"/>
                </a:solidFill>
                <a:effectLst/>
                <a:latin typeface="+mn-lt"/>
              </a:rPr>
              <a:t>Politico</a:t>
            </a:r>
            <a:r>
              <a:rPr lang="en-US" sz="1200" b="0">
                <a:solidFill>
                  <a:srgbClr val="000000"/>
                </a:solidFill>
                <a:effectLst/>
                <a:latin typeface="+mn-lt"/>
              </a:rPr>
              <a:t>, November 15, 2024, </a:t>
            </a:r>
            <a:r>
              <a:rPr lang="en-US" sz="1200" b="0">
                <a:latin typeface="+mn-lt"/>
              </a:rPr>
              <a:t>https://</a:t>
            </a:r>
            <a:r>
              <a:rPr lang="en-US" sz="1200" b="0" err="1">
                <a:latin typeface="+mn-lt"/>
              </a:rPr>
              <a:t>www.politico.com</a:t>
            </a:r>
            <a:r>
              <a:rPr lang="en-US" sz="1200" b="0">
                <a:latin typeface="+mn-lt"/>
              </a:rPr>
              <a:t>/news/2024/11/15/trump-transition-steven-cheung-communications-director-00189857</a:t>
            </a:r>
          </a:p>
          <a:p>
            <a:endParaRPr lang="en-US" sz="1200" b="0">
              <a:latin typeface="+mn-lt"/>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US" sz="1200" b="0">
                <a:latin typeface="+mn-lt"/>
              </a:rPr>
              <a:t>Sophia Vento, “</a:t>
            </a:r>
            <a:r>
              <a:rPr lang="en-US" sz="1200" b="0">
                <a:solidFill>
                  <a:srgbClr val="000000"/>
                </a:solidFill>
                <a:effectLst/>
                <a:latin typeface="+mn-lt"/>
              </a:rPr>
              <a:t>Trump names Seb Gorka, Alex Wong to be senior national security staff,” </a:t>
            </a:r>
            <a:r>
              <a:rPr lang="en-US" sz="1200" b="0" i="1">
                <a:solidFill>
                  <a:srgbClr val="000000"/>
                </a:solidFill>
                <a:effectLst/>
                <a:latin typeface="+mn-lt"/>
              </a:rPr>
              <a:t>The Hill</a:t>
            </a:r>
            <a:r>
              <a:rPr lang="en-US" sz="1200" b="0">
                <a:solidFill>
                  <a:srgbClr val="000000"/>
                </a:solidFill>
                <a:effectLst/>
                <a:latin typeface="+mn-lt"/>
              </a:rPr>
              <a:t>, November 22, 2024, </a:t>
            </a:r>
            <a:r>
              <a:rPr lang="en-US" sz="1200" b="0">
                <a:latin typeface="+mn-lt"/>
              </a:rPr>
              <a:t>https://</a:t>
            </a:r>
            <a:r>
              <a:rPr lang="en-US" sz="1200" b="0" err="1">
                <a:latin typeface="+mn-lt"/>
              </a:rPr>
              <a:t>thehill.com</a:t>
            </a:r>
            <a:r>
              <a:rPr lang="en-US" sz="1200" b="0">
                <a:latin typeface="+mn-lt"/>
              </a:rPr>
              <a:t>/policy/national-security/5005747-seb-gorka-alex-wong-national-security/</a:t>
            </a:r>
          </a:p>
          <a:p>
            <a:endParaRPr lang="en-US" sz="1200" b="0">
              <a:latin typeface="+mn-lt"/>
            </a:endParaRPr>
          </a:p>
          <a:p>
            <a:pPr algn="l">
              <a:lnSpc>
                <a:spcPts val="3150"/>
              </a:lnSpc>
            </a:pPr>
            <a:r>
              <a:rPr lang="en-US" sz="1200" b="0">
                <a:latin typeface="+mn-lt"/>
              </a:rPr>
              <a:t>Reese Gorman, “</a:t>
            </a:r>
            <a:r>
              <a:rPr lang="en-US" sz="1200" b="0">
                <a:solidFill>
                  <a:srgbClr val="121318"/>
                </a:solidFill>
                <a:effectLst/>
                <a:latin typeface="+mn-lt"/>
              </a:rPr>
              <a:t>JD Vance Is Bringing His Senior Senate Staff to His VP Office,” </a:t>
            </a:r>
            <a:r>
              <a:rPr lang="en-US" sz="1200" b="0" i="1">
                <a:solidFill>
                  <a:srgbClr val="121318"/>
                </a:solidFill>
                <a:effectLst/>
                <a:latin typeface="+mn-lt"/>
              </a:rPr>
              <a:t>Notus</a:t>
            </a:r>
            <a:r>
              <a:rPr lang="en-US" sz="1200" b="0">
                <a:solidFill>
                  <a:srgbClr val="121318"/>
                </a:solidFill>
                <a:effectLst/>
                <a:latin typeface="+mn-lt"/>
              </a:rPr>
              <a:t>, January 17, 2025, </a:t>
            </a:r>
            <a:r>
              <a:rPr lang="en-US" sz="1200" b="0">
                <a:latin typeface="+mn-lt"/>
              </a:rPr>
              <a:t>https://</a:t>
            </a:r>
            <a:r>
              <a:rPr lang="en-US" sz="1200" b="0" err="1">
                <a:latin typeface="+mn-lt"/>
              </a:rPr>
              <a:t>www.notus.org</a:t>
            </a:r>
            <a:r>
              <a:rPr lang="en-US" sz="1200" b="0">
                <a:latin typeface="+mn-lt"/>
              </a:rPr>
              <a:t>/trump-transition/</a:t>
            </a:r>
            <a:r>
              <a:rPr lang="en-US" sz="1200" b="0" err="1">
                <a:latin typeface="+mn-lt"/>
              </a:rPr>
              <a:t>jd</a:t>
            </a:r>
            <a:r>
              <a:rPr lang="en-US" sz="1200" b="0">
                <a:latin typeface="+mn-lt"/>
              </a:rPr>
              <a:t>-</a:t>
            </a:r>
            <a:r>
              <a:rPr lang="en-US" sz="1200" b="0" err="1">
                <a:latin typeface="+mn-lt"/>
              </a:rPr>
              <a:t>vance</a:t>
            </a:r>
            <a:r>
              <a:rPr lang="en-US" sz="1200" b="0">
                <a:latin typeface="+mn-lt"/>
              </a:rPr>
              <a:t>-senior-staff-</a:t>
            </a:r>
            <a:r>
              <a:rPr lang="en-US" sz="1200" b="0" err="1">
                <a:latin typeface="+mn-lt"/>
              </a:rPr>
              <a:t>vp</a:t>
            </a:r>
            <a:r>
              <a:rPr lang="en-US" sz="1200" b="0">
                <a:latin typeface="+mn-lt"/>
              </a:rPr>
              <a:t>-office</a:t>
            </a:r>
          </a:p>
        </p:txBody>
      </p:sp>
      <p:sp>
        <p:nvSpPr>
          <p:cNvPr id="4" name="Slide Number Placeholder 3"/>
          <p:cNvSpPr>
            <a:spLocks noGrp="1"/>
          </p:cNvSpPr>
          <p:nvPr>
            <p:ph type="sldNum" sz="quarter" idx="5"/>
          </p:nvPr>
        </p:nvSpPr>
        <p:spPr/>
        <p:txBody>
          <a:bodyPr/>
          <a:lstStyle/>
          <a:p>
            <a:fld id="{0518D6BE-06C7-9D44-B1ED-3695FD14EDEE}" type="slidenum">
              <a:rPr lang="en-US" smtClean="0"/>
              <a:t>15</a:t>
            </a:fld>
            <a:endParaRPr lang="en-US"/>
          </a:p>
        </p:txBody>
      </p:sp>
    </p:spTree>
    <p:extLst>
      <p:ext uri="{BB962C8B-B14F-4D97-AF65-F5344CB8AC3E}">
        <p14:creationId xmlns:p14="http://schemas.microsoft.com/office/powerpoint/2010/main" val="1105059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Sources:</a:t>
            </a:r>
          </a:p>
          <a:p>
            <a:endParaRPr lang="en-US"/>
          </a:p>
          <a:p>
            <a:r>
              <a:rPr lang="en-US" i="0"/>
              <a:t>“Donald Trump has picked 92 nominees to fill key roles in his administration so far,” </a:t>
            </a:r>
            <a:r>
              <a:rPr lang="en-US" i="1"/>
              <a:t>Washington Post, </a:t>
            </a:r>
            <a:r>
              <a:rPr lang="en-US" i="0"/>
              <a:t>accessed January 27, 2025, https://www.washingtonpost.com/politics/interactive/2025/trump-appointee-tracker/</a:t>
            </a:r>
          </a:p>
        </p:txBody>
      </p:sp>
      <p:sp>
        <p:nvSpPr>
          <p:cNvPr id="4" name="Slide Number Placeholder 3"/>
          <p:cNvSpPr>
            <a:spLocks noGrp="1"/>
          </p:cNvSpPr>
          <p:nvPr>
            <p:ph type="sldNum" sz="quarter" idx="5"/>
          </p:nvPr>
        </p:nvSpPr>
        <p:spPr/>
        <p:txBody>
          <a:bodyPr/>
          <a:lstStyle/>
          <a:p>
            <a:fld id="{0518D6BE-06C7-9D44-B1ED-3695FD14EDEE}" type="slidenum">
              <a:rPr lang="en-US" smtClean="0"/>
              <a:t>16</a:t>
            </a:fld>
            <a:endParaRPr lang="en-US"/>
          </a:p>
        </p:txBody>
      </p:sp>
    </p:spTree>
    <p:extLst>
      <p:ext uri="{BB962C8B-B14F-4D97-AF65-F5344CB8AC3E}">
        <p14:creationId xmlns:p14="http://schemas.microsoft.com/office/powerpoint/2010/main" val="2332588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Dr. Moyer for your kind introduction.</a:t>
            </a:r>
          </a:p>
          <a:p>
            <a:endParaRPr lang="en-US"/>
          </a:p>
          <a:p>
            <a:r>
              <a:rPr lang="en-US"/>
              <a:t>ACP Submitted our letter to the incoming Trump Administration transition team on December 30</a:t>
            </a:r>
            <a:r>
              <a:rPr lang="en-US" baseline="30000"/>
              <a:t>th</a:t>
            </a:r>
            <a:r>
              <a:rPr lang="en-US"/>
              <a:t>, 2024 – and it was just published in Annals of Internal Medicine on January XX, 2025.</a:t>
            </a:r>
          </a:p>
          <a:p>
            <a:endParaRPr lang="en-US"/>
          </a:p>
          <a:p>
            <a:r>
              <a:rPr lang="en-US"/>
              <a:t>We sought publication of this letter to raise awareness among our members and the broader public about some of our key priorities of the coming years ahead.</a:t>
            </a:r>
          </a:p>
          <a:p>
            <a:endParaRPr lang="en-US"/>
          </a:p>
          <a:p>
            <a:r>
              <a:rPr lang="en-US"/>
              <a:t>The policy priorities we included in the letter are - first, improving access to internal medicine physicians and others providing primary and comprehensive care. As you all know, a key barrier to access to primary care is a growing shortage of physicians specializing in primary care. In fact, </a:t>
            </a:r>
            <a:r>
              <a:rPr lang="en-US">
                <a:solidFill>
                  <a:srgbClr val="000000"/>
                </a:solidFill>
                <a:effectLst/>
                <a:latin typeface="Helvetica" pitchFamily="2" charset="0"/>
              </a:rPr>
              <a:t>it is estimated that by 2034 there will be a nationwide shortage of 17,800 to48,000 primary care physicians. Therefore, we asked the incoming Trump Administration to  engage with ACP and the broader health care community to identify meaningful solutions that will increase patient access to primary care and improve health</a:t>
            </a:r>
          </a:p>
          <a:p>
            <a:r>
              <a:rPr lang="en-US">
                <a:solidFill>
                  <a:srgbClr val="000000"/>
                </a:solidFill>
                <a:effectLst/>
                <a:latin typeface="Helvetica" pitchFamily="2" charset="0"/>
              </a:rPr>
              <a:t>outcomes while reducing unnecessary spending.</a:t>
            </a:r>
          </a:p>
          <a:p>
            <a:endParaRPr lang="en-US">
              <a:solidFill>
                <a:srgbClr val="000000"/>
              </a:solidFill>
              <a:effectLst/>
              <a:latin typeface="Helvetica" pitchFamily="2" charset="0"/>
            </a:endParaRPr>
          </a:p>
          <a:p>
            <a:r>
              <a:rPr lang="en-US">
                <a:solidFill>
                  <a:srgbClr val="000000"/>
                </a:solidFill>
                <a:effectLst/>
                <a:latin typeface="Helvetica" pitchFamily="2" charset="0"/>
              </a:rPr>
              <a:t>Secondly, we highlighted the fact that the Congressional Budget Office projects that an estimated 3.4 million Americans will lose their health insurance coverage if these tax credits are not extended. Therefore, we are pushing form them to extend the critically important health insurance tax credits that are set to expire at the end of this year. </a:t>
            </a:r>
          </a:p>
          <a:p>
            <a:endParaRPr lang="en-US">
              <a:solidFill>
                <a:srgbClr val="000000"/>
              </a:solidFill>
              <a:effectLst/>
              <a:latin typeface="Helvetica" pitchFamily="2" charset="0"/>
            </a:endParaRPr>
          </a:p>
          <a:p>
            <a:r>
              <a:rPr lang="en-US">
                <a:solidFill>
                  <a:srgbClr val="000000"/>
                </a:solidFill>
                <a:effectLst/>
                <a:latin typeface="Helvetica" pitchFamily="2" charset="0"/>
              </a:rPr>
              <a:t>Third, one area where we worked very successfully with the previous Trump Administration was on is addressing administrative burden. Given this, we are pushing the Administration to work with Congress to implement policy changes to minimize and improve prior authorization and step therapy processes for patients and clinicians.</a:t>
            </a:r>
          </a:p>
          <a:p>
            <a:endParaRPr lang="en-US">
              <a:solidFill>
                <a:srgbClr val="000000"/>
              </a:solidFill>
              <a:effectLst/>
              <a:latin typeface="Helvetica" pitchFamily="2" charset="0"/>
            </a:endParaRPr>
          </a:p>
          <a:p>
            <a:r>
              <a:rPr lang="en-US">
                <a:solidFill>
                  <a:srgbClr val="000000"/>
                </a:solidFill>
                <a:effectLst/>
                <a:latin typeface="Helvetica" pitchFamily="2" charset="0"/>
              </a:rPr>
              <a:t>Finally, we felt it was critically important to highlight the need to protect the U.S. public health infrastructure, with a particular focus on vaccines, noting how vital they are to our ability to prevent diseases that threaten public health, including novel diseases and future pandemics. </a:t>
            </a:r>
          </a:p>
          <a:p>
            <a:endParaRPr lang="en-US">
              <a:solidFill>
                <a:srgbClr val="000000"/>
              </a:solidFill>
              <a:effectLst/>
              <a:latin typeface="Helvetica" pitchFamily="2" charset="0"/>
            </a:endParaRPr>
          </a:p>
          <a:p>
            <a:endParaRPr lang="en-US"/>
          </a:p>
        </p:txBody>
      </p:sp>
      <p:sp>
        <p:nvSpPr>
          <p:cNvPr id="4" name="Slide Number Placeholder 3"/>
          <p:cNvSpPr>
            <a:spLocks noGrp="1"/>
          </p:cNvSpPr>
          <p:nvPr>
            <p:ph type="sldNum" sz="quarter" idx="5"/>
          </p:nvPr>
        </p:nvSpPr>
        <p:spPr/>
        <p:txBody>
          <a:bodyPr/>
          <a:lstStyle/>
          <a:p>
            <a:fld id="{51A85379-45D5-BA47-BBC5-4FC058E1CEB0}" type="slidenum">
              <a:rPr lang="en-US" smtClean="0"/>
              <a:t>18</a:t>
            </a:fld>
            <a:endParaRPr lang="en-US"/>
          </a:p>
        </p:txBody>
      </p:sp>
    </p:spTree>
    <p:extLst>
      <p:ext uri="{BB962C8B-B14F-4D97-AF65-F5344CB8AC3E}">
        <p14:creationId xmlns:p14="http://schemas.microsoft.com/office/powerpoint/2010/main" val="2188811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629B5-B5DC-94F0-EE55-8FFA22F99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6D990-9587-FF89-8F6B-3BA3F648BF8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E3E6E08-644E-FA72-9E6B-8F954CA003C4}"/>
              </a:ext>
            </a:extLst>
          </p:cNvPr>
          <p:cNvSpPr>
            <a:spLocks noGrp="1"/>
          </p:cNvSpPr>
          <p:nvPr>
            <p:ph type="body" idx="1"/>
          </p:nvPr>
        </p:nvSpPr>
        <p:spPr/>
        <p:txBody>
          <a:bodyPr/>
          <a:lstStyle/>
          <a:p>
            <a:r>
              <a:rPr lang="en-US"/>
              <a:t>Sources:</a:t>
            </a:r>
          </a:p>
          <a:p>
            <a:endParaRPr lang="en-US"/>
          </a:p>
          <a:p>
            <a:r>
              <a:rPr lang="en-US"/>
              <a:t>“Executive Orders,” </a:t>
            </a:r>
            <a:r>
              <a:rPr lang="en-US" i="1"/>
              <a:t>Federal </a:t>
            </a:r>
            <a:r>
              <a:rPr lang="en-US" i="0"/>
              <a:t>Register, accessed January 20, 2025, </a:t>
            </a:r>
            <a:r>
              <a:rPr lang="en-US"/>
              <a:t>https://www.federalregister.gov/presidential-documents/executive-orders</a:t>
            </a:r>
          </a:p>
          <a:p>
            <a:endParaRPr lang="en-US" i="0"/>
          </a:p>
          <a:p>
            <a:r>
              <a:rPr lang="en-US" i="0"/>
              <a:t>Miranda </a:t>
            </a:r>
            <a:r>
              <a:rPr lang="en-US" i="0" err="1"/>
              <a:t>Jeyaretnam</a:t>
            </a:r>
            <a:r>
              <a:rPr lang="en-US" i="0"/>
              <a:t> and Chad de Guzman, “Breaking Down All of Trump’s Day 1 Presidential Actions,” </a:t>
            </a:r>
            <a:r>
              <a:rPr lang="en-US" i="1"/>
              <a:t>Time, </a:t>
            </a:r>
            <a:r>
              <a:rPr lang="en-US" i="0"/>
              <a:t>January 21, 2025, </a:t>
            </a:r>
            <a:r>
              <a:rPr lang="en-US"/>
              <a:t>https://time.com/7208691/trump-day-one-presidential-actions-executive-orders-memorandum-proclamation-explainer/</a:t>
            </a:r>
          </a:p>
        </p:txBody>
      </p:sp>
      <p:sp>
        <p:nvSpPr>
          <p:cNvPr id="4" name="Slide Number Placeholder 3">
            <a:extLst>
              <a:ext uri="{FF2B5EF4-FFF2-40B4-BE49-F238E27FC236}">
                <a16:creationId xmlns:a16="http://schemas.microsoft.com/office/drawing/2014/main" id="{5C39D2CA-8888-A42A-6E63-CD2D7E205255}"/>
              </a:ext>
            </a:extLst>
          </p:cNvPr>
          <p:cNvSpPr>
            <a:spLocks noGrp="1"/>
          </p:cNvSpPr>
          <p:nvPr>
            <p:ph type="sldNum" sz="quarter" idx="5"/>
          </p:nvPr>
        </p:nvSpPr>
        <p:spPr/>
        <p:txBody>
          <a:bodyPr/>
          <a:lstStyle/>
          <a:p>
            <a:fld id="{0518D6BE-06C7-9D44-B1ED-3695FD14EDEE}" type="slidenum">
              <a:rPr lang="en-US" smtClean="0"/>
              <a:t>19</a:t>
            </a:fld>
            <a:endParaRPr lang="en-US"/>
          </a:p>
        </p:txBody>
      </p:sp>
    </p:spTree>
    <p:extLst>
      <p:ext uri="{BB962C8B-B14F-4D97-AF65-F5344CB8AC3E}">
        <p14:creationId xmlns:p14="http://schemas.microsoft.com/office/powerpoint/2010/main" val="428813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Sources:</a:t>
            </a:r>
          </a:p>
          <a:p>
            <a:endParaRPr lang="en-US"/>
          </a:p>
          <a:p>
            <a:r>
              <a:rPr lang="en-US"/>
              <a:t>“Executive Orders: An Introduction”, Congressional Research Service, March 29 2021, https://crsreports.congress.gov/product/pdf/R/R46738</a:t>
            </a:r>
          </a:p>
          <a:p>
            <a:endParaRPr lang="en-US"/>
          </a:p>
          <a:p>
            <a:r>
              <a:rPr lang="en-US"/>
              <a:t>“Executive Orders 101: What are they and how do Presidents use them?”, National Constitution Center, January 23 2017, https://constitutioncenter.org/blog/executive-orders-101-what-are-they-and-how-do-presidents-use-them</a:t>
            </a:r>
          </a:p>
          <a:p>
            <a:endParaRPr lang="en-US"/>
          </a:p>
        </p:txBody>
      </p:sp>
      <p:sp>
        <p:nvSpPr>
          <p:cNvPr id="4" name="Slide Number Placeholder 3"/>
          <p:cNvSpPr>
            <a:spLocks noGrp="1"/>
          </p:cNvSpPr>
          <p:nvPr>
            <p:ph type="sldNum" sz="quarter" idx="5"/>
          </p:nvPr>
        </p:nvSpPr>
        <p:spPr/>
        <p:txBody>
          <a:bodyPr/>
          <a:lstStyle/>
          <a:p>
            <a:fld id="{0518D6BE-06C7-9D44-B1ED-3695FD14EDEE}" type="slidenum">
              <a:rPr lang="en-US" smtClean="0"/>
              <a:t>25</a:t>
            </a:fld>
            <a:endParaRPr lang="en-US"/>
          </a:p>
        </p:txBody>
      </p:sp>
    </p:spTree>
    <p:extLst>
      <p:ext uri="{BB962C8B-B14F-4D97-AF65-F5344CB8AC3E}">
        <p14:creationId xmlns:p14="http://schemas.microsoft.com/office/powerpoint/2010/main" val="156931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F7AFA-EC6B-1B80-C0A0-FD05D071B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974079-3EEE-6C2B-1E7F-921EBF825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9066CD-713A-7ED2-6853-D6646D2812DA}"/>
              </a:ext>
            </a:extLst>
          </p:cNvPr>
          <p:cNvSpPr>
            <a:spLocks noGrp="1"/>
          </p:cNvSpPr>
          <p:nvPr>
            <p:ph type="body" idx="1"/>
          </p:nvPr>
        </p:nvSpPr>
        <p:spPr/>
        <p:txBody>
          <a:bodyPr/>
          <a:lstStyle/>
          <a:p>
            <a:r>
              <a:rPr lang="en-US"/>
              <a:t>Sources:</a:t>
            </a:r>
          </a:p>
          <a:p>
            <a:endParaRPr lang="en-US"/>
          </a:p>
          <a:p>
            <a:r>
              <a:rPr lang="en-US"/>
              <a:t>“Presidential Actions,” </a:t>
            </a:r>
            <a:r>
              <a:rPr lang="en-US" i="1"/>
              <a:t>White House, </a:t>
            </a:r>
            <a:r>
              <a:rPr lang="en-US" i="0"/>
              <a:t>accessed January 21, 2025, https://www.whitehouse.gov/presidential-actions/</a:t>
            </a:r>
          </a:p>
          <a:p>
            <a:endParaRPr lang="en-US" i="0"/>
          </a:p>
        </p:txBody>
      </p:sp>
      <p:sp>
        <p:nvSpPr>
          <p:cNvPr id="4" name="Slide Number Placeholder 3">
            <a:extLst>
              <a:ext uri="{FF2B5EF4-FFF2-40B4-BE49-F238E27FC236}">
                <a16:creationId xmlns:a16="http://schemas.microsoft.com/office/drawing/2014/main" id="{885C7A42-5D74-AF4C-382E-27DB55E8528A}"/>
              </a:ext>
            </a:extLst>
          </p:cNvPr>
          <p:cNvSpPr>
            <a:spLocks noGrp="1"/>
          </p:cNvSpPr>
          <p:nvPr>
            <p:ph type="sldNum" sz="quarter" idx="5"/>
          </p:nvPr>
        </p:nvSpPr>
        <p:spPr/>
        <p:txBody>
          <a:bodyPr/>
          <a:lstStyle/>
          <a:p>
            <a:fld id="{0518D6BE-06C7-9D44-B1ED-3695FD14EDEE}" type="slidenum">
              <a:rPr lang="en-US" smtClean="0"/>
              <a:t>27</a:t>
            </a:fld>
            <a:endParaRPr lang="en-US"/>
          </a:p>
        </p:txBody>
      </p:sp>
    </p:spTree>
    <p:extLst>
      <p:ext uri="{BB962C8B-B14F-4D97-AF65-F5344CB8AC3E}">
        <p14:creationId xmlns:p14="http://schemas.microsoft.com/office/powerpoint/2010/main" val="3300398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E196A5-D872-9148-975E-6BEB05223D0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t> </a:t>
            </a:r>
          </a:p>
        </p:txBody>
      </p:sp>
      <p:sp>
        <p:nvSpPr>
          <p:cNvPr id="6" name="Rectangle 5">
            <a:extLst>
              <a:ext uri="{FF2B5EF4-FFF2-40B4-BE49-F238E27FC236}">
                <a16:creationId xmlns:a16="http://schemas.microsoft.com/office/drawing/2014/main" id="{4EE3DD95-174E-C94F-A8DD-3253A9DDC16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B78DF27D-3D7E-144D-AEBE-EA8573839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10" name="Title 1">
            <a:extLst>
              <a:ext uri="{FF2B5EF4-FFF2-40B4-BE49-F238E27FC236}">
                <a16:creationId xmlns:a16="http://schemas.microsoft.com/office/drawing/2014/main" id="{5C52C5A3-4A25-364D-8403-80A1A1AD3E25}"/>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6A8EE0DC-4B15-D947-88C8-715A124B4A75}"/>
              </a:ext>
            </a:extLst>
          </p:cNvPr>
          <p:cNvSpPr>
            <a:spLocks noGrp="1"/>
          </p:cNvSpPr>
          <p:nvPr>
            <p:ph type="subTitle" idx="1"/>
          </p:nvPr>
        </p:nvSpPr>
        <p:spPr>
          <a:xfrm>
            <a:off x="1069849" y="4167212"/>
            <a:ext cx="7315200" cy="1030934"/>
          </a:xfrm>
        </p:spPr>
        <p:txBody>
          <a:bodyPr/>
          <a:lstStyle>
            <a:lvl1pPr marL="0" indent="0">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32512515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20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1787" y="569127"/>
            <a:ext cx="10492686" cy="723622"/>
          </a:xfrm>
        </p:spPr>
        <p:txBody>
          <a:bodyPr anchor="ctr">
            <a:noAutofit/>
          </a:bodyPr>
          <a:lstStyle>
            <a:lvl1pPr>
              <a:defRPr sz="3000">
                <a:solidFill>
                  <a:srgbClr val="017E66"/>
                </a:solidFill>
              </a:defRPr>
            </a:lvl1pPr>
          </a:lstStyle>
          <a:p>
            <a:r>
              <a:rPr lang="en-US"/>
              <a:t>One-Slide Issue Explainer</a:t>
            </a:r>
          </a:p>
        </p:txBody>
      </p:sp>
      <p:sp>
        <p:nvSpPr>
          <p:cNvPr id="8" name="Slide Number Placeholder 5">
            <a:extLst>
              <a:ext uri="{FF2B5EF4-FFF2-40B4-BE49-F238E27FC236}">
                <a16:creationId xmlns:a16="http://schemas.microsoft.com/office/drawing/2014/main" id="{E7BACFC5-645C-4E4B-943C-BAEDA3D100D9}"/>
              </a:ext>
            </a:extLst>
          </p:cNvPr>
          <p:cNvSpPr txBox="1">
            <a:spLocks/>
          </p:cNvSpPr>
          <p:nvPr userDrawn="1"/>
        </p:nvSpPr>
        <p:spPr>
          <a:xfrm>
            <a:off x="11111059" y="6239510"/>
            <a:ext cx="108094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z="1200" smtClean="0">
                <a:solidFill>
                  <a:schemeClr val="accent1">
                    <a:lumMod val="75000"/>
                  </a:schemeClr>
                </a:solidFill>
              </a:rPr>
              <a:pPr/>
              <a:t>‹#›</a:t>
            </a:fld>
            <a:endParaRPr lang="en-US" sz="1200">
              <a:solidFill>
                <a:schemeClr val="accent1">
                  <a:lumMod val="75000"/>
                </a:schemeClr>
              </a:solidFill>
            </a:endParaRPr>
          </a:p>
        </p:txBody>
      </p:sp>
    </p:spTree>
    <p:extLst>
      <p:ext uri="{BB962C8B-B14F-4D97-AF65-F5344CB8AC3E}">
        <p14:creationId xmlns:p14="http://schemas.microsoft.com/office/powerpoint/2010/main" val="81329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144980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Tree>
    <p:extLst>
      <p:ext uri="{BB962C8B-B14F-4D97-AF65-F5344CB8AC3E}">
        <p14:creationId xmlns:p14="http://schemas.microsoft.com/office/powerpoint/2010/main" val="38968428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838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172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98E2E0D-6651-EE4B-88BE-2D95A1C5D3D2}"/>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38759214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Lef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6347012"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8" name="Rectangle 7">
            <a:extLst>
              <a:ext uri="{FF2B5EF4-FFF2-40B4-BE49-F238E27FC236}">
                <a16:creationId xmlns:a16="http://schemas.microsoft.com/office/drawing/2014/main" id="{DE409604-FC9D-5346-9A6E-FD5DE5EF23DE}"/>
              </a:ext>
            </a:extLst>
          </p:cNvPr>
          <p:cNvSpPr/>
          <p:nvPr userDrawn="1"/>
        </p:nvSpPr>
        <p:spPr>
          <a:xfrm>
            <a:off x="6347012"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0" y="0"/>
            <a:ext cx="6096000" cy="6858000"/>
          </a:xfrm>
        </p:spPr>
        <p:txBody>
          <a:bodyPr anchor="t"/>
          <a:lstStyle>
            <a:lvl1pPr marL="0" indent="0" algn="ctr">
              <a:buNone/>
              <a:defRPr/>
            </a:lvl1pPr>
          </a:lstStyle>
          <a:p>
            <a:r>
              <a:rPr lang="en-US"/>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6347012"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426843960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8" name="Rectangle 7">
            <a:extLst>
              <a:ext uri="{FF2B5EF4-FFF2-40B4-BE49-F238E27FC236}">
                <a16:creationId xmlns:a16="http://schemas.microsoft.com/office/drawing/2014/main" id="{DE409604-FC9D-5346-9A6E-FD5DE5EF23DE}"/>
              </a:ext>
            </a:extLst>
          </p:cNvPr>
          <p:cNvSpPr/>
          <p:nvPr userDrawn="1"/>
        </p:nvSpPr>
        <p:spPr>
          <a:xfrm>
            <a:off x="833120"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1240" y="0"/>
            <a:ext cx="6096000" cy="6858000"/>
          </a:xfrm>
        </p:spPr>
        <p:txBody>
          <a:bodyPr anchor="t"/>
          <a:lstStyle>
            <a:lvl1pPr marL="0" indent="0" algn="ctr">
              <a:buNone/>
              <a:defRPr/>
            </a:lvl1pPr>
          </a:lstStyle>
          <a:p>
            <a:r>
              <a:rPr lang="en-US"/>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97998474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839788" y="1279525"/>
            <a:ext cx="5157787"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839788" y="2011046"/>
            <a:ext cx="5157787"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172200" y="1279525"/>
            <a:ext cx="5183188"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172200" y="2011046"/>
            <a:ext cx="5183188"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838200" y="365126"/>
            <a:ext cx="10515600" cy="914399"/>
          </a:xfrm>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4146689677"/>
      </p:ext>
    </p:extLst>
  </p:cSld>
  <p:clrMapOvr>
    <a:masterClrMapping/>
  </p:clrMapOvr>
  <p:extLst>
    <p:ext uri="{DCECCB84-F9BA-43D5-87BE-67443E8EF086}">
      <p15:sldGuideLst xmlns:p15="http://schemas.microsoft.com/office/powerpoint/2012/main">
        <p15:guide id="1" orient="horz" pos="1176">
          <p15:clr>
            <a:srgbClr val="FBAE40"/>
          </p15:clr>
        </p15:guide>
        <p15:guide id="2" orient="horz" pos="12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800" y="1279526"/>
            <a:ext cx="2133600"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Edit Master text styles</a:t>
            </a:r>
          </a:p>
        </p:txBody>
      </p:sp>
      <p:sp>
        <p:nvSpPr>
          <p:cNvPr id="9" name="Content Placeholder 8"/>
          <p:cNvSpPr>
            <a:spLocks noGrp="1"/>
          </p:cNvSpPr>
          <p:nvPr>
            <p:ph sz="quarter" idx="1"/>
          </p:nvPr>
        </p:nvSpPr>
        <p:spPr>
          <a:xfrm>
            <a:off x="3149600" y="1279525"/>
            <a:ext cx="8204200" cy="4892675"/>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2543610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2589612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838200" y="1279525"/>
            <a:ext cx="10515600" cy="489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8747759" y="6391656"/>
            <a:ext cx="3185161" cy="274320"/>
          </a:xfrm>
          <a:prstGeom prst="rect">
            <a:avLst/>
          </a:prstGeom>
        </p:spPr>
        <p:txBody>
          <a:bodyPr vert="horz" lIns="91440" tIns="45720" rIns="91440" bIns="45720" rtlCol="0" anchor="b"/>
          <a:lstStyle>
            <a:lvl1pPr algn="r">
              <a:defRPr sz="1200">
                <a:solidFill>
                  <a:schemeClr val="accent3"/>
                </a:solidFill>
                <a:latin typeface="Calibri" panose="020F0502020204030204" pitchFamily="34" charset="0"/>
                <a:cs typeface="Calibri" panose="020F0502020204030204" pitchFamily="34" charset="0"/>
              </a:defRPr>
            </a:lvl1pPr>
          </a:lstStyle>
          <a:p>
            <a:fld id="{461711D5-349D-4847-A71F-DCB6A6FF38BF}" type="slidenum">
              <a:rPr lang="en-US" smtClean="0"/>
              <a:pPr/>
              <a:t>‹#›</a:t>
            </a:fld>
            <a:endParaRPr lang="en-US"/>
          </a:p>
        </p:txBody>
      </p:sp>
    </p:spTree>
    <p:extLst>
      <p:ext uri="{BB962C8B-B14F-4D97-AF65-F5344CB8AC3E}">
        <p14:creationId xmlns:p14="http://schemas.microsoft.com/office/powerpoint/2010/main" val="3480429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9" Type="http://schemas.openxmlformats.org/officeDocument/2006/relationships/image" Target="../media/image66.png"/><Relationship Id="rId21" Type="http://schemas.openxmlformats.org/officeDocument/2006/relationships/image" Target="../media/image48.png"/><Relationship Id="rId34" Type="http://schemas.openxmlformats.org/officeDocument/2006/relationships/image" Target="../media/image61.png"/><Relationship Id="rId7"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png"/><Relationship Id="rId41" Type="http://schemas.openxmlformats.org/officeDocument/2006/relationships/image" Target="../media/image68.png"/><Relationship Id="rId1" Type="http://schemas.openxmlformats.org/officeDocument/2006/relationships/slideLayout" Target="../slideLayouts/slideLayout11.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32" Type="http://schemas.openxmlformats.org/officeDocument/2006/relationships/image" Target="../media/image59.png"/><Relationship Id="rId37" Type="http://schemas.openxmlformats.org/officeDocument/2006/relationships/image" Target="../media/image64.png"/><Relationship Id="rId40" Type="http://schemas.openxmlformats.org/officeDocument/2006/relationships/image" Target="../media/image67.sv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png"/><Relationship Id="rId36" Type="http://schemas.openxmlformats.org/officeDocument/2006/relationships/image" Target="../media/image63.png"/><Relationship Id="rId10" Type="http://schemas.openxmlformats.org/officeDocument/2006/relationships/image" Target="../media/image37.png"/><Relationship Id="rId19" Type="http://schemas.openxmlformats.org/officeDocument/2006/relationships/image" Target="../media/image46.png"/><Relationship Id="rId31" Type="http://schemas.openxmlformats.org/officeDocument/2006/relationships/image" Target="../media/image58.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jpeg"/><Relationship Id="rId27" Type="http://schemas.openxmlformats.org/officeDocument/2006/relationships/image" Target="../media/image54.png"/><Relationship Id="rId30" Type="http://schemas.openxmlformats.org/officeDocument/2006/relationships/image" Target="../media/image57.png"/><Relationship Id="rId35" Type="http://schemas.openxmlformats.org/officeDocument/2006/relationships/image" Target="../media/image62.png"/><Relationship Id="rId8" Type="http://schemas.openxmlformats.org/officeDocument/2006/relationships/image" Target="../media/image35.png"/><Relationship Id="rId3" Type="http://schemas.openxmlformats.org/officeDocument/2006/relationships/image" Target="../media/image30.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jpeg"/><Relationship Id="rId33" Type="http://schemas.openxmlformats.org/officeDocument/2006/relationships/image" Target="../media/image60.png"/><Relationship Id="rId38" Type="http://schemas.openxmlformats.org/officeDocument/2006/relationships/image" Target="../media/image6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s://www.acponline.org/acp-newsroom/internal-medicine-physicians-stress-the-importance-of-vaccines-and-evidence-based-public-health"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3.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80.jpeg"/><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82.svg"/></Relationships>
</file>

<file path=ppt/slides/_rels/slide2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82.svg"/></Relationships>
</file>

<file path=ppt/slides/_rels/slide3.xml.rels><?xml version="1.0" encoding="UTF-8" standalone="yes"?>
<Relationships xmlns="http://schemas.openxmlformats.org/package/2006/relationships"><Relationship Id="rId8" Type="http://schemas.openxmlformats.org/officeDocument/2006/relationships/hyperlink" Target="https://www.acponline.org/advocacy/where-we-stand/2025-acp-prioritie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2.svg"/></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82.svg"/></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85.svg"/></Relationships>
</file>

<file path=ppt/slides/_rels/slide3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87.svg"/></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87.sv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politico.com/f/?id=00000194-5115-d639-a395-7db5d6b70000"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B17D-1014-F1D5-EAEA-E820A8DF9365}"/>
              </a:ext>
            </a:extLst>
          </p:cNvPr>
          <p:cNvSpPr>
            <a:spLocks noGrp="1"/>
          </p:cNvSpPr>
          <p:nvPr>
            <p:ph type="ctrTitle"/>
          </p:nvPr>
        </p:nvSpPr>
        <p:spPr>
          <a:xfrm>
            <a:off x="1069848" y="1179095"/>
            <a:ext cx="6570205" cy="2988117"/>
          </a:xfrm>
        </p:spPr>
        <p:txBody>
          <a:bodyPr>
            <a:normAutofit fontScale="90000"/>
          </a:bodyPr>
          <a:lstStyle/>
          <a:p>
            <a:r>
              <a:rPr lang="en-US"/>
              <a:t>ACP Advocacy Efforts in the Wake of the 2024 Election</a:t>
            </a:r>
            <a:br>
              <a:rPr lang="en-US"/>
            </a:br>
            <a:br>
              <a:rPr lang="en-US"/>
            </a:br>
            <a:r>
              <a:rPr lang="en-US"/>
              <a:t>State Health Policy Networking Webinar</a:t>
            </a:r>
            <a:br>
              <a:rPr lang="en-US" b="0" i="1">
                <a:latin typeface="+mn-lt"/>
              </a:rPr>
            </a:br>
            <a:br>
              <a:rPr lang="en-US" sz="2800"/>
            </a:br>
            <a:r>
              <a:rPr lang="en-US" sz="2800"/>
              <a:t>February 12, 2024</a:t>
            </a:r>
            <a:endParaRPr lang="en-US"/>
          </a:p>
        </p:txBody>
      </p:sp>
      <p:sp>
        <p:nvSpPr>
          <p:cNvPr id="3" name="Subtitle 2">
            <a:extLst>
              <a:ext uri="{FF2B5EF4-FFF2-40B4-BE49-F238E27FC236}">
                <a16:creationId xmlns:a16="http://schemas.microsoft.com/office/drawing/2014/main" id="{22235A6E-1770-5A11-FC2B-B26D5774C280}"/>
              </a:ext>
            </a:extLst>
          </p:cNvPr>
          <p:cNvSpPr>
            <a:spLocks noGrp="1"/>
          </p:cNvSpPr>
          <p:nvPr>
            <p:ph type="subTitle" idx="1"/>
          </p:nvPr>
        </p:nvSpPr>
        <p:spPr>
          <a:xfrm>
            <a:off x="1069849" y="4167212"/>
            <a:ext cx="7315200" cy="1314476"/>
          </a:xfrm>
        </p:spPr>
        <p:txBody>
          <a:bodyPr vert="horz" lIns="91440" tIns="45720" rIns="91440" bIns="45720" rtlCol="0" anchor="t">
            <a:noAutofit/>
          </a:bodyPr>
          <a:lstStyle/>
          <a:p>
            <a:r>
              <a:rPr lang="en-US" sz="1600" b="0" i="0">
                <a:effectLst/>
              </a:rPr>
              <a:t>Shari M. Erickson, MPH</a:t>
            </a:r>
            <a:br>
              <a:rPr lang="en-US" sz="1600"/>
            </a:br>
            <a:r>
              <a:rPr lang="en-US" sz="1600"/>
              <a:t>Chief Advocacy Officer and </a:t>
            </a:r>
            <a:br>
              <a:rPr lang="en-US" sz="1600"/>
            </a:br>
            <a:r>
              <a:rPr lang="en-US" sz="1600"/>
              <a:t>Senior </a:t>
            </a:r>
            <a:r>
              <a:rPr lang="en-US" sz="1600" i="0">
                <a:effectLst/>
              </a:rPr>
              <a:t>Vice President, Governmental Affairs and Public Policy</a:t>
            </a:r>
          </a:p>
        </p:txBody>
      </p:sp>
    </p:spTree>
    <p:custDataLst>
      <p:tags r:id="rId1"/>
    </p:custDataLst>
    <p:extLst>
      <p:ext uri="{BB962C8B-B14F-4D97-AF65-F5344CB8AC3E}">
        <p14:creationId xmlns:p14="http://schemas.microsoft.com/office/powerpoint/2010/main" val="358619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28E5DF31-CD1F-EDC9-7498-7A7C399D436A}"/>
              </a:ext>
            </a:extLst>
          </p:cNvPr>
          <p:cNvSpPr>
            <a:spLocks noGrp="1"/>
          </p:cNvSpPr>
          <p:nvPr>
            <p:ph type="sldNum" sz="quarter" idx="4294967295"/>
          </p:nvPr>
        </p:nvSpPr>
        <p:spPr>
          <a:xfrm>
            <a:off x="9005888" y="6391275"/>
            <a:ext cx="3186112" cy="274638"/>
          </a:xfrm>
        </p:spPr>
        <p:txBody>
          <a:bodyPr/>
          <a:lstStyle/>
          <a:p>
            <a:pPr>
              <a:spcAft>
                <a:spcPts val="600"/>
              </a:spcAft>
            </a:pPr>
            <a:fld id="{461711D5-349D-4847-A71F-DCB6A6FF38BF}" type="slidenum">
              <a:rPr lang="en-US" smtClean="0"/>
              <a:pPr>
                <a:spcAft>
                  <a:spcPts val="600"/>
                </a:spcAft>
              </a:pPr>
              <a:t>10</a:t>
            </a:fld>
            <a:endParaRPr lang="en-US"/>
          </a:p>
        </p:txBody>
      </p:sp>
      <p:sp>
        <p:nvSpPr>
          <p:cNvPr id="12" name="Slide Number Placeholder 2">
            <a:extLst>
              <a:ext uri="{FF2B5EF4-FFF2-40B4-BE49-F238E27FC236}">
                <a16:creationId xmlns:a16="http://schemas.microsoft.com/office/drawing/2014/main" id="{11AF9BCB-809C-7848-B157-BD33A6DA7987}"/>
              </a:ext>
            </a:extLst>
          </p:cNvPr>
          <p:cNvSpPr>
            <a:spLocks noGrp="1"/>
          </p:cNvSpPr>
          <p:nvPr>
            <p:ph type="sldNum" sz="quarter" idx="4294967295"/>
          </p:nvPr>
        </p:nvSpPr>
        <p:spPr>
          <a:xfrm>
            <a:off x="9005888" y="6391275"/>
            <a:ext cx="3186112" cy="274638"/>
          </a:xfrm>
        </p:spPr>
        <p:txBody>
          <a:bodyPr/>
          <a:lstStyle/>
          <a:p>
            <a:pPr>
              <a:spcAft>
                <a:spcPts val="600"/>
              </a:spcAft>
            </a:pPr>
            <a:fld id="{461711D5-349D-4847-A71F-DCB6A6FF38BF}" type="slidenum">
              <a:rPr lang="en-US" smtClean="0"/>
              <a:pPr>
                <a:spcAft>
                  <a:spcPts val="600"/>
                </a:spcAft>
              </a:pPr>
              <a:t>10</a:t>
            </a:fld>
            <a:endParaRPr lang="en-US"/>
          </a:p>
        </p:txBody>
      </p:sp>
      <p:pic>
        <p:nvPicPr>
          <p:cNvPr id="5" name="Picture 4" descr="A graph with numbers and lines&#10;&#10;Description automatically generated">
            <a:extLst>
              <a:ext uri="{FF2B5EF4-FFF2-40B4-BE49-F238E27FC236}">
                <a16:creationId xmlns:a16="http://schemas.microsoft.com/office/drawing/2014/main" id="{D804C212-382B-CC26-7522-52F8E03BE4F8}"/>
              </a:ext>
            </a:extLst>
          </p:cNvPr>
          <p:cNvPicPr>
            <a:picLocks noChangeAspect="1"/>
          </p:cNvPicPr>
          <p:nvPr/>
        </p:nvPicPr>
        <p:blipFill>
          <a:blip r:embed="rId2"/>
          <a:stretch>
            <a:fillRect/>
          </a:stretch>
        </p:blipFill>
        <p:spPr>
          <a:xfrm>
            <a:off x="0" y="784860"/>
            <a:ext cx="6096000" cy="5288279"/>
          </a:xfrm>
          <a:prstGeom prst="rect">
            <a:avLst/>
          </a:prstGeom>
          <a:noFill/>
        </p:spPr>
      </p:pic>
      <p:pic>
        <p:nvPicPr>
          <p:cNvPr id="11" name="Picture 10" descr="A circular chart with text and numbers&#10;&#10;Description automatically generated">
            <a:extLst>
              <a:ext uri="{FF2B5EF4-FFF2-40B4-BE49-F238E27FC236}">
                <a16:creationId xmlns:a16="http://schemas.microsoft.com/office/drawing/2014/main" id="{369E60EF-58C1-0E37-CAD5-DB5D905360FC}"/>
              </a:ext>
            </a:extLst>
          </p:cNvPr>
          <p:cNvPicPr>
            <a:picLocks noChangeAspect="1"/>
          </p:cNvPicPr>
          <p:nvPr/>
        </p:nvPicPr>
        <p:blipFill>
          <a:blip r:embed="rId3"/>
          <a:stretch>
            <a:fillRect/>
          </a:stretch>
        </p:blipFill>
        <p:spPr>
          <a:xfrm>
            <a:off x="6570859" y="0"/>
            <a:ext cx="4870058" cy="6858000"/>
          </a:xfrm>
          <a:prstGeom prst="rect">
            <a:avLst/>
          </a:prstGeom>
        </p:spPr>
      </p:pic>
    </p:spTree>
    <p:extLst>
      <p:ext uri="{BB962C8B-B14F-4D97-AF65-F5344CB8AC3E}">
        <p14:creationId xmlns:p14="http://schemas.microsoft.com/office/powerpoint/2010/main" val="78640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CBDE8-F17F-9177-7CFB-E3715C6A7B35}"/>
              </a:ext>
            </a:extLst>
          </p:cNvPr>
          <p:cNvSpPr>
            <a:spLocks noGrp="1"/>
          </p:cNvSpPr>
          <p:nvPr>
            <p:ph type="title"/>
          </p:nvPr>
        </p:nvSpPr>
        <p:spPr>
          <a:xfrm>
            <a:off x="838200" y="365126"/>
            <a:ext cx="10515600" cy="914399"/>
          </a:xfrm>
        </p:spPr>
        <p:txBody>
          <a:bodyPr anchor="ctr">
            <a:normAutofit/>
          </a:bodyPr>
          <a:lstStyle/>
          <a:p>
            <a:r>
              <a:rPr lang="en-US"/>
              <a:t>Medicaid Action Alert – Live Now!</a:t>
            </a:r>
          </a:p>
        </p:txBody>
      </p:sp>
      <p:pic>
        <p:nvPicPr>
          <p:cNvPr id="6" name="Picture 5" descr="A screenshot of a medical application&#10;&#10;Description automatically generated">
            <a:extLst>
              <a:ext uri="{FF2B5EF4-FFF2-40B4-BE49-F238E27FC236}">
                <a16:creationId xmlns:a16="http://schemas.microsoft.com/office/drawing/2014/main" id="{158B06A5-3D15-39AC-A1D2-F7B8F98EAF10}"/>
              </a:ext>
            </a:extLst>
          </p:cNvPr>
          <p:cNvPicPr>
            <a:picLocks noChangeAspect="1"/>
          </p:cNvPicPr>
          <p:nvPr/>
        </p:nvPicPr>
        <p:blipFill>
          <a:blip r:embed="rId2"/>
          <a:srcRect b="29701"/>
          <a:stretch/>
        </p:blipFill>
        <p:spPr>
          <a:xfrm>
            <a:off x="838200" y="1279525"/>
            <a:ext cx="10515600" cy="4897438"/>
          </a:xfrm>
          <a:prstGeom prst="rect">
            <a:avLst/>
          </a:prstGeom>
          <a:noFill/>
        </p:spPr>
      </p:pic>
      <p:sp>
        <p:nvSpPr>
          <p:cNvPr id="4" name="Slide Number Placeholder 3">
            <a:extLst>
              <a:ext uri="{FF2B5EF4-FFF2-40B4-BE49-F238E27FC236}">
                <a16:creationId xmlns:a16="http://schemas.microsoft.com/office/drawing/2014/main" id="{06161FEA-79FD-95BA-B61E-8B31263CF475}"/>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11</a:t>
            </a:fld>
            <a:endParaRPr lang="en-US"/>
          </a:p>
        </p:txBody>
      </p:sp>
      <p:pic>
        <p:nvPicPr>
          <p:cNvPr id="7" name="Picture 6">
            <a:extLst>
              <a:ext uri="{FF2B5EF4-FFF2-40B4-BE49-F238E27FC236}">
                <a16:creationId xmlns:a16="http://schemas.microsoft.com/office/drawing/2014/main" id="{DBA36D8B-6537-B97B-AD76-046EA0F36629}"/>
              </a:ext>
            </a:extLst>
          </p:cNvPr>
          <p:cNvPicPr>
            <a:picLocks noChangeAspect="1"/>
          </p:cNvPicPr>
          <p:nvPr/>
        </p:nvPicPr>
        <p:blipFill>
          <a:blip r:embed="rId3"/>
          <a:stretch>
            <a:fillRect/>
          </a:stretch>
        </p:blipFill>
        <p:spPr>
          <a:xfrm>
            <a:off x="9939337" y="57149"/>
            <a:ext cx="1247775" cy="1247775"/>
          </a:xfrm>
          <a:prstGeom prst="rect">
            <a:avLst/>
          </a:prstGeom>
        </p:spPr>
      </p:pic>
    </p:spTree>
    <p:extLst>
      <p:ext uri="{BB962C8B-B14F-4D97-AF65-F5344CB8AC3E}">
        <p14:creationId xmlns:p14="http://schemas.microsoft.com/office/powerpoint/2010/main" val="29826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E540C-5DD4-CBE7-4163-DFB9916A34F6}"/>
              </a:ext>
            </a:extLst>
          </p:cNvPr>
          <p:cNvSpPr>
            <a:spLocks noGrp="1"/>
          </p:cNvSpPr>
          <p:nvPr>
            <p:ph type="title"/>
          </p:nvPr>
        </p:nvSpPr>
        <p:spPr>
          <a:xfrm>
            <a:off x="838200" y="365126"/>
            <a:ext cx="10515600" cy="914399"/>
          </a:xfrm>
        </p:spPr>
        <p:txBody>
          <a:bodyPr anchor="ctr">
            <a:normAutofit/>
          </a:bodyPr>
          <a:lstStyle/>
          <a:p>
            <a:r>
              <a:rPr lang="en-US"/>
              <a:t>Reconciliation Status</a:t>
            </a:r>
          </a:p>
        </p:txBody>
      </p:sp>
      <p:pic>
        <p:nvPicPr>
          <p:cNvPr id="6" name="Picture 5" descr="A person in a suit and tie&#10;&#10;Description automatically generated">
            <a:extLst>
              <a:ext uri="{FF2B5EF4-FFF2-40B4-BE49-F238E27FC236}">
                <a16:creationId xmlns:a16="http://schemas.microsoft.com/office/drawing/2014/main" id="{C9C3693A-9F2C-6CC2-5914-012E0F4FA371}"/>
              </a:ext>
            </a:extLst>
          </p:cNvPr>
          <p:cNvPicPr>
            <a:picLocks noChangeAspect="1"/>
          </p:cNvPicPr>
          <p:nvPr/>
        </p:nvPicPr>
        <p:blipFill>
          <a:blip r:embed="rId2"/>
          <a:srcRect t="2309"/>
          <a:stretch/>
        </p:blipFill>
        <p:spPr>
          <a:xfrm>
            <a:off x="838200" y="1279526"/>
            <a:ext cx="5181600" cy="4897438"/>
          </a:xfrm>
          <a:prstGeom prst="rect">
            <a:avLst/>
          </a:prstGeom>
          <a:noFill/>
        </p:spPr>
      </p:pic>
      <p:pic>
        <p:nvPicPr>
          <p:cNvPr id="8" name="Content Placeholder 7" descr="A person in a suit and tie&#10;&#10;Description automatically generated">
            <a:extLst>
              <a:ext uri="{FF2B5EF4-FFF2-40B4-BE49-F238E27FC236}">
                <a16:creationId xmlns:a16="http://schemas.microsoft.com/office/drawing/2014/main" id="{B3D1F9F5-7F89-2645-7DE4-D9530BE49481}"/>
              </a:ext>
            </a:extLst>
          </p:cNvPr>
          <p:cNvPicPr>
            <a:picLocks noGrp="1" noChangeAspect="1"/>
          </p:cNvPicPr>
          <p:nvPr>
            <p:ph sz="half" idx="2"/>
          </p:nvPr>
        </p:nvPicPr>
        <p:blipFill>
          <a:blip r:embed="rId3"/>
          <a:stretch>
            <a:fillRect/>
          </a:stretch>
        </p:blipFill>
        <p:spPr>
          <a:xfrm>
            <a:off x="6261751" y="1279525"/>
            <a:ext cx="5002498" cy="4897438"/>
          </a:xfrm>
        </p:spPr>
      </p:pic>
      <p:sp>
        <p:nvSpPr>
          <p:cNvPr id="4" name="Slide Number Placeholder 3">
            <a:extLst>
              <a:ext uri="{FF2B5EF4-FFF2-40B4-BE49-F238E27FC236}">
                <a16:creationId xmlns:a16="http://schemas.microsoft.com/office/drawing/2014/main" id="{49B79C79-E53E-D9CC-5BE4-32CE72928E8B}"/>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12</a:t>
            </a:fld>
            <a:endParaRPr lang="en-US"/>
          </a:p>
        </p:txBody>
      </p:sp>
      <p:pic>
        <p:nvPicPr>
          <p:cNvPr id="10" name="Picture 9" descr="A person in a suit and tie sitting at a podium&#10;&#10;Description automatically generated">
            <a:extLst>
              <a:ext uri="{FF2B5EF4-FFF2-40B4-BE49-F238E27FC236}">
                <a16:creationId xmlns:a16="http://schemas.microsoft.com/office/drawing/2014/main" id="{AE82032F-6A7C-2C79-47BE-BEB7366C9751}"/>
              </a:ext>
            </a:extLst>
          </p:cNvPr>
          <p:cNvPicPr>
            <a:picLocks noChangeAspect="1"/>
          </p:cNvPicPr>
          <p:nvPr/>
        </p:nvPicPr>
        <p:blipFill>
          <a:blip r:embed="rId4"/>
          <a:stretch>
            <a:fillRect/>
          </a:stretch>
        </p:blipFill>
        <p:spPr>
          <a:xfrm>
            <a:off x="2921315" y="1091102"/>
            <a:ext cx="5524854" cy="5488978"/>
          </a:xfrm>
          <a:prstGeom prst="rect">
            <a:avLst/>
          </a:prstGeom>
        </p:spPr>
      </p:pic>
    </p:spTree>
    <p:extLst>
      <p:ext uri="{BB962C8B-B14F-4D97-AF65-F5344CB8AC3E}">
        <p14:creationId xmlns:p14="http://schemas.microsoft.com/office/powerpoint/2010/main" val="172879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7A4B3-94D2-7F90-B9F9-DA07EDAA186A}"/>
              </a:ext>
            </a:extLst>
          </p:cNvPr>
          <p:cNvSpPr>
            <a:spLocks noGrp="1"/>
          </p:cNvSpPr>
          <p:nvPr>
            <p:ph type="ctrTitle"/>
          </p:nvPr>
        </p:nvSpPr>
        <p:spPr/>
        <p:txBody>
          <a:bodyPr/>
          <a:lstStyle/>
          <a:p>
            <a:r>
              <a:rPr lang="en-US"/>
              <a:t>Trump Administration Actions</a:t>
            </a:r>
          </a:p>
        </p:txBody>
      </p:sp>
      <p:sp>
        <p:nvSpPr>
          <p:cNvPr id="3" name="Subtitle 2">
            <a:extLst>
              <a:ext uri="{FF2B5EF4-FFF2-40B4-BE49-F238E27FC236}">
                <a16:creationId xmlns:a16="http://schemas.microsoft.com/office/drawing/2014/main" id="{B2FB052A-E332-8B07-39C9-F6213C62A83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0760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042AF-82D8-55D8-FA6D-3893DB4692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899E71-203B-83FF-DF15-E01CACF97E64}"/>
              </a:ext>
            </a:extLst>
          </p:cNvPr>
          <p:cNvSpPr>
            <a:spLocks noGrp="1"/>
          </p:cNvSpPr>
          <p:nvPr>
            <p:ph type="title"/>
          </p:nvPr>
        </p:nvSpPr>
        <p:spPr/>
        <p:txBody>
          <a:bodyPr/>
          <a:lstStyle/>
          <a:p>
            <a:r>
              <a:rPr lang="en-US"/>
              <a:t>DOGE looks to increase federal savings largely by investigating discretionary spending</a:t>
            </a:r>
          </a:p>
        </p:txBody>
      </p:sp>
      <p:grpSp>
        <p:nvGrpSpPr>
          <p:cNvPr id="9" name="Group 8">
            <a:extLst>
              <a:ext uri="{FF2B5EF4-FFF2-40B4-BE49-F238E27FC236}">
                <a16:creationId xmlns:a16="http://schemas.microsoft.com/office/drawing/2014/main" id="{DA86DBF5-A72B-1A44-B763-B3103A2262F8}"/>
              </a:ext>
            </a:extLst>
          </p:cNvPr>
          <p:cNvGrpSpPr/>
          <p:nvPr/>
        </p:nvGrpSpPr>
        <p:grpSpPr>
          <a:xfrm>
            <a:off x="1335505" y="1449161"/>
            <a:ext cx="9035716" cy="5269736"/>
            <a:chOff x="2160989" y="1666088"/>
            <a:chExt cx="7674649" cy="4895298"/>
          </a:xfrm>
        </p:grpSpPr>
        <p:sp>
          <p:nvSpPr>
            <p:cNvPr id="18" name="Rectangle: Rounded Corners 17">
              <a:extLst>
                <a:ext uri="{FF2B5EF4-FFF2-40B4-BE49-F238E27FC236}">
                  <a16:creationId xmlns:a16="http://schemas.microsoft.com/office/drawing/2014/main" id="{B549CE0B-BB6D-966D-985A-48E9F8F90494}"/>
                </a:ext>
              </a:extLst>
            </p:cNvPr>
            <p:cNvSpPr/>
            <p:nvPr/>
          </p:nvSpPr>
          <p:spPr>
            <a:xfrm>
              <a:off x="7275318" y="2760909"/>
              <a:ext cx="2560320" cy="3383280"/>
            </a:xfrm>
            <a:prstGeom prst="roundRect">
              <a:avLst>
                <a:gd name="adj" fmla="val 5258"/>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tIns="91440" rtlCol="0" anchor="t"/>
            <a:lstStyle/>
            <a:p>
              <a:pPr>
                <a:spcAft>
                  <a:spcPts val="300"/>
                </a:spcAft>
              </a:pPr>
              <a:r>
                <a:rPr lang="en-US" sz="1600" b="1">
                  <a:solidFill>
                    <a:schemeClr val="accent1">
                      <a:lumMod val="75000"/>
                    </a:schemeClr>
                  </a:solidFill>
                </a:rPr>
                <a:t>SECONDARY PRIORITIES</a:t>
              </a:r>
              <a:endParaRPr lang="en-US" sz="1600">
                <a:solidFill>
                  <a:schemeClr val="tx1"/>
                </a:solidFill>
              </a:endParaRPr>
            </a:p>
          </p:txBody>
        </p:sp>
        <p:sp>
          <p:nvSpPr>
            <p:cNvPr id="36" name="TextBox 35">
              <a:extLst>
                <a:ext uri="{FF2B5EF4-FFF2-40B4-BE49-F238E27FC236}">
                  <a16:creationId xmlns:a16="http://schemas.microsoft.com/office/drawing/2014/main" id="{59C2282A-E4AE-E97D-8F77-BC1B252F615F}"/>
                </a:ext>
              </a:extLst>
            </p:cNvPr>
            <p:cNvSpPr txBox="1"/>
            <p:nvPr/>
          </p:nvSpPr>
          <p:spPr>
            <a:xfrm>
              <a:off x="2160989" y="6346956"/>
              <a:ext cx="2685329" cy="214430"/>
            </a:xfrm>
            <a:prstGeom prst="rect">
              <a:avLst/>
            </a:prstGeom>
            <a:noFill/>
          </p:spPr>
          <p:txBody>
            <a:bodyPr wrap="square" rtlCol="0">
              <a:spAutoFit/>
            </a:bodyPr>
            <a:lstStyle/>
            <a:p>
              <a:r>
                <a:rPr lang="en-US" sz="900" spc="200">
                  <a:solidFill>
                    <a:schemeClr val="accent1"/>
                  </a:solidFill>
                </a:rPr>
                <a:t>PRESENTATION CENTER </a:t>
              </a:r>
              <a:r>
                <a:rPr lang="en-US" sz="900">
                  <a:solidFill>
                    <a:schemeClr val="bg2">
                      <a:lumMod val="75000"/>
                    </a:schemeClr>
                  </a:solidFill>
                </a:rPr>
                <a:t>1/30/25</a:t>
              </a:r>
            </a:p>
          </p:txBody>
        </p:sp>
        <p:sp>
          <p:nvSpPr>
            <p:cNvPr id="37" name="TextBox 36">
              <a:extLst>
                <a:ext uri="{FF2B5EF4-FFF2-40B4-BE49-F238E27FC236}">
                  <a16:creationId xmlns:a16="http://schemas.microsoft.com/office/drawing/2014/main" id="{0C56F71E-CD4D-63B1-60A2-4EF2E0B70C88}"/>
                </a:ext>
              </a:extLst>
            </p:cNvPr>
            <p:cNvSpPr txBox="1"/>
            <p:nvPr/>
          </p:nvSpPr>
          <p:spPr>
            <a:xfrm>
              <a:off x="2160990" y="6224623"/>
              <a:ext cx="3832373" cy="214430"/>
            </a:xfrm>
            <a:prstGeom prst="rect">
              <a:avLst/>
            </a:prstGeom>
            <a:noFill/>
          </p:spPr>
          <p:txBody>
            <a:bodyPr wrap="square" rtlCol="0">
              <a:spAutoFit/>
            </a:bodyPr>
            <a:lstStyle/>
            <a:p>
              <a:r>
                <a:rPr lang="en-US" sz="900" spc="200">
                  <a:solidFill>
                    <a:schemeClr val="bg2">
                      <a:lumMod val="50000"/>
                    </a:schemeClr>
                  </a:solidFill>
                </a:rPr>
                <a:t>SOURCE </a:t>
              </a:r>
              <a:r>
                <a:rPr lang="en-US" sz="900">
                  <a:solidFill>
                    <a:schemeClr val="bg2">
                      <a:lumMod val="75000"/>
                    </a:schemeClr>
                  </a:solidFill>
                </a:rPr>
                <a:t>BBC, Government Executive, Reuters.</a:t>
              </a:r>
            </a:p>
          </p:txBody>
        </p:sp>
        <p:sp>
          <p:nvSpPr>
            <p:cNvPr id="46" name="Rounded Rectangle 20">
              <a:extLst>
                <a:ext uri="{FF2B5EF4-FFF2-40B4-BE49-F238E27FC236}">
                  <a16:creationId xmlns:a16="http://schemas.microsoft.com/office/drawing/2014/main" id="{D01953A6-A0F2-3ABA-C457-D61EBAF0A335}"/>
                </a:ext>
              </a:extLst>
            </p:cNvPr>
            <p:cNvSpPr/>
            <p:nvPr/>
          </p:nvSpPr>
          <p:spPr>
            <a:xfrm>
              <a:off x="2489201" y="2762687"/>
              <a:ext cx="4572000" cy="3383280"/>
            </a:xfrm>
            <a:prstGeom prst="roundRect">
              <a:avLst>
                <a:gd name="adj" fmla="val 3206"/>
              </a:avLst>
            </a:prstGeom>
            <a:solidFill>
              <a:schemeClr val="accent1">
                <a:lumMod val="20000"/>
                <a:lumOff val="80000"/>
              </a:schemeClr>
            </a:solidFill>
            <a:ln w="28575">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tIns="365760" rIns="1005840" rtlCol="0" anchor="t"/>
            <a:lstStyle/>
            <a:p>
              <a:pPr marL="0" lvl="2">
                <a:spcAft>
                  <a:spcPts val="300"/>
                </a:spcAft>
              </a:pPr>
              <a:r>
                <a:rPr lang="en-US" sz="1400" b="1">
                  <a:solidFill>
                    <a:schemeClr val="accent1">
                      <a:lumMod val="75000"/>
                    </a:schemeClr>
                  </a:solidFill>
                </a:rPr>
                <a:t>Federal budget cuts</a:t>
              </a:r>
            </a:p>
            <a:p>
              <a:pPr marL="171450" lvl="2" indent="-171450">
                <a:spcAft>
                  <a:spcPts val="300"/>
                </a:spcAft>
                <a:buFont typeface="Arial" panose="020B0604020202020204" pitchFamily="34" charset="0"/>
                <a:buChar char="•"/>
              </a:pPr>
              <a:r>
                <a:rPr lang="en-US" sz="1100">
                  <a:solidFill>
                    <a:schemeClr val="tx1"/>
                  </a:solidFill>
                </a:rPr>
                <a:t>Musk says that he can find $2 trillion in savings by investigating discretionary spending</a:t>
              </a:r>
            </a:p>
            <a:p>
              <a:pPr marL="171450" lvl="2" indent="-171450">
                <a:spcAft>
                  <a:spcPts val="300"/>
                </a:spcAft>
                <a:buFont typeface="Arial" panose="020B0604020202020204" pitchFamily="34" charset="0"/>
                <a:buChar char="•"/>
              </a:pPr>
              <a:r>
                <a:rPr lang="en-US" sz="1100">
                  <a:solidFill>
                    <a:schemeClr val="tx1"/>
                  </a:solidFill>
                </a:rPr>
                <a:t>Proposals have included the elimination of agencies such as the Department of Education, FBI, and IRS</a:t>
              </a:r>
            </a:p>
            <a:p>
              <a:pPr marL="0" lvl="2">
                <a:spcBef>
                  <a:spcPts val="600"/>
                </a:spcBef>
                <a:spcAft>
                  <a:spcPts val="300"/>
                </a:spcAft>
              </a:pPr>
              <a:r>
                <a:rPr lang="en-US" sz="1400" b="1">
                  <a:solidFill>
                    <a:schemeClr val="accent1">
                      <a:lumMod val="75000"/>
                    </a:schemeClr>
                  </a:solidFill>
                </a:rPr>
                <a:t>Regulatory reductions</a:t>
              </a:r>
            </a:p>
            <a:p>
              <a:pPr marL="171450" lvl="2" indent="-171450">
                <a:spcAft>
                  <a:spcPts val="300"/>
                </a:spcAft>
                <a:buFont typeface="Arial" panose="020B0604020202020204" pitchFamily="34" charset="0"/>
                <a:buChar char="•"/>
              </a:pPr>
              <a:r>
                <a:rPr lang="en-US" sz="1100">
                  <a:solidFill>
                    <a:schemeClr val="tx1"/>
                  </a:solidFill>
                </a:rPr>
                <a:t>Looks to end enforcement of regulations deemed beyond agencies’ legal authority</a:t>
              </a:r>
            </a:p>
            <a:p>
              <a:pPr marL="171450" lvl="2" indent="-171450">
                <a:spcAft>
                  <a:spcPts val="300"/>
                </a:spcAft>
                <a:buFont typeface="Arial" panose="020B0604020202020204" pitchFamily="34" charset="0"/>
                <a:buChar char="•"/>
              </a:pPr>
              <a:r>
                <a:rPr lang="en-US" sz="1100">
                  <a:solidFill>
                    <a:schemeClr val="tx1"/>
                  </a:solidFill>
                </a:rPr>
                <a:t>Recommendations for regulatory rollbacks will be submitted directly to the White House for action</a:t>
              </a:r>
            </a:p>
            <a:p>
              <a:pPr marL="0" lvl="2">
                <a:spcBef>
                  <a:spcPts val="600"/>
                </a:spcBef>
                <a:spcAft>
                  <a:spcPts val="300"/>
                </a:spcAft>
              </a:pPr>
              <a:r>
                <a:rPr lang="en-US" sz="1400" b="1">
                  <a:solidFill>
                    <a:schemeClr val="accent1">
                      <a:lumMod val="75000"/>
                    </a:schemeClr>
                  </a:solidFill>
                </a:rPr>
                <a:t>Federal workforce reductions</a:t>
              </a:r>
            </a:p>
            <a:p>
              <a:pPr marL="171450" lvl="2" indent="-171450">
                <a:spcAft>
                  <a:spcPts val="300"/>
                </a:spcAft>
                <a:buFont typeface="Arial" panose="020B0604020202020204" pitchFamily="34" charset="0"/>
                <a:buChar char="•"/>
              </a:pPr>
              <a:r>
                <a:rPr lang="en-US" sz="1100">
                  <a:solidFill>
                    <a:schemeClr val="tx1"/>
                  </a:solidFill>
                </a:rPr>
                <a:t>Proposes mass layoffs of federal employees as part of efforts to streamline government operations</a:t>
              </a:r>
              <a:endParaRPr lang="en-US" sz="1100" b="1">
                <a:solidFill>
                  <a:schemeClr val="tx1"/>
                </a:solidFill>
              </a:endParaRPr>
            </a:p>
            <a:p>
              <a:pPr marL="171450" lvl="2" indent="-171450">
                <a:spcAft>
                  <a:spcPts val="300"/>
                </a:spcAft>
                <a:buFont typeface="Arial" panose="020B0604020202020204" pitchFamily="34" charset="0"/>
                <a:buChar char="•"/>
              </a:pPr>
              <a:r>
                <a:rPr lang="en-US" sz="1100">
                  <a:solidFill>
                    <a:schemeClr val="tx1"/>
                  </a:solidFill>
                </a:rPr>
                <a:t>Likely increased reliance on private-sector contractors to fulfill government functions</a:t>
              </a:r>
              <a:endParaRPr lang="en-US" sz="1200">
                <a:solidFill>
                  <a:schemeClr val="tx1"/>
                </a:solidFill>
              </a:endParaRPr>
            </a:p>
          </p:txBody>
        </p:sp>
        <p:pic>
          <p:nvPicPr>
            <p:cNvPr id="4" name="Graphic 3">
              <a:extLst>
                <a:ext uri="{FF2B5EF4-FFF2-40B4-BE49-F238E27FC236}">
                  <a16:creationId xmlns:a16="http://schemas.microsoft.com/office/drawing/2014/main" id="{ECC92DA1-9C90-191E-B53F-2A3B2B3C706F}"/>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2691329" y="1757528"/>
              <a:ext cx="731520" cy="731520"/>
            </a:xfrm>
            <a:prstGeom prst="rect">
              <a:avLst/>
            </a:prstGeom>
          </p:spPr>
        </p:pic>
        <p:sp>
          <p:nvSpPr>
            <p:cNvPr id="3" name="Google Shape;8992;p153">
              <a:extLst>
                <a:ext uri="{FF2B5EF4-FFF2-40B4-BE49-F238E27FC236}">
                  <a16:creationId xmlns:a16="http://schemas.microsoft.com/office/drawing/2014/main" id="{BED89C1B-1DD8-8D33-192E-D1AEEBA3539E}"/>
                </a:ext>
              </a:extLst>
            </p:cNvPr>
            <p:cNvSpPr/>
            <p:nvPr/>
          </p:nvSpPr>
          <p:spPr>
            <a:xfrm>
              <a:off x="2489201" y="1666088"/>
              <a:ext cx="7342632" cy="914400"/>
            </a:xfrm>
            <a:prstGeom prst="roundRect">
              <a:avLst>
                <a:gd name="adj" fmla="val 6830"/>
              </a:avLst>
            </a:prstGeom>
            <a:noFill/>
            <a:ln w="28575" cap="flat" cmpd="sng">
              <a:solidFill>
                <a:schemeClr val="accent1">
                  <a:lumMod val="75000"/>
                </a:schemeClr>
              </a:solidFill>
              <a:prstDash val="solid"/>
              <a:miter lim="800000"/>
              <a:headEnd type="none" w="sm" len="sm"/>
              <a:tailEnd type="none" w="sm" len="sm"/>
            </a:ln>
          </p:spPr>
          <p:txBody>
            <a:bodyPr spcFirstLastPara="1" wrap="square" lIns="182880" tIns="45700" rIns="91440" bIns="45700" anchor="ctr" anchorCtr="0">
              <a:noAutofit/>
            </a:bodyPr>
            <a:lstStyle/>
            <a:p>
              <a:pPr marL="914400" marR="0" lvl="0" rtl="0"/>
              <a:r>
                <a:rPr lang="en-US" sz="1600">
                  <a:ea typeface="Arial"/>
                  <a:cs typeface="Arial"/>
                  <a:sym typeface="Arial"/>
                </a:rPr>
                <a:t>The Department of Government Efficiency, led by </a:t>
              </a:r>
              <a:r>
                <a:rPr lang="en-US" sz="1600" b="1">
                  <a:ea typeface="Arial"/>
                  <a:cs typeface="Arial"/>
                  <a:sym typeface="Arial"/>
                </a:rPr>
                <a:t>Elon Musk</a:t>
              </a:r>
              <a:r>
                <a:rPr lang="en-US" sz="1600">
                  <a:ea typeface="Arial"/>
                  <a:cs typeface="Arial"/>
                  <a:sym typeface="Arial"/>
                </a:rPr>
                <a:t>, aims to optimize federal operations through </a:t>
              </a:r>
              <a:r>
                <a:rPr lang="en-US" sz="1600" b="1">
                  <a:ea typeface="Arial"/>
                  <a:cs typeface="Arial"/>
                  <a:sym typeface="Arial"/>
                </a:rPr>
                <a:t>substantial budget cuts </a:t>
              </a:r>
              <a:r>
                <a:rPr lang="en-US" sz="1600">
                  <a:ea typeface="Arial"/>
                  <a:cs typeface="Arial"/>
                  <a:sym typeface="Arial"/>
                </a:rPr>
                <a:t>and the </a:t>
              </a:r>
              <a:r>
                <a:rPr lang="en-US" sz="1600" b="1">
                  <a:ea typeface="Arial"/>
                  <a:cs typeface="Arial"/>
                  <a:sym typeface="Arial"/>
                </a:rPr>
                <a:t>elimination of unnecessary regulations and federal departments</a:t>
              </a:r>
            </a:p>
          </p:txBody>
        </p:sp>
        <p:sp>
          <p:nvSpPr>
            <p:cNvPr id="6" name="Rectangle: Top Corners Rounded 5">
              <a:extLst>
                <a:ext uri="{FF2B5EF4-FFF2-40B4-BE49-F238E27FC236}">
                  <a16:creationId xmlns:a16="http://schemas.microsoft.com/office/drawing/2014/main" id="{F1B1D50A-DDA5-3780-B482-49B9E3BDA630}"/>
                </a:ext>
              </a:extLst>
            </p:cNvPr>
            <p:cNvSpPr/>
            <p:nvPr/>
          </p:nvSpPr>
          <p:spPr>
            <a:xfrm>
              <a:off x="2489201" y="2762687"/>
              <a:ext cx="4572000" cy="274320"/>
            </a:xfrm>
            <a:prstGeom prst="round2SameRect">
              <a:avLst/>
            </a:prstGeom>
            <a:solidFill>
              <a:schemeClr val="accent1">
                <a:lumMod val="75000"/>
              </a:schemeClr>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TOP PRIORITIES</a:t>
              </a:r>
            </a:p>
          </p:txBody>
        </p:sp>
        <p:sp>
          <p:nvSpPr>
            <p:cNvPr id="10" name="Oval 9">
              <a:extLst>
                <a:ext uri="{FF2B5EF4-FFF2-40B4-BE49-F238E27FC236}">
                  <a16:creationId xmlns:a16="http://schemas.microsoft.com/office/drawing/2014/main" id="{3DFA1C90-14F5-F538-BF95-848604B2F705}"/>
                </a:ext>
              </a:extLst>
            </p:cNvPr>
            <p:cNvSpPr/>
            <p:nvPr/>
          </p:nvSpPr>
          <p:spPr>
            <a:xfrm>
              <a:off x="6193159" y="3357892"/>
              <a:ext cx="731520" cy="731520"/>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424ED87C-244D-2BAD-060D-8BCED4DDA4F0}"/>
                </a:ext>
              </a:extLst>
            </p:cNvPr>
            <p:cNvSpPr/>
            <p:nvPr/>
          </p:nvSpPr>
          <p:spPr>
            <a:xfrm>
              <a:off x="6193159" y="4316283"/>
              <a:ext cx="731520" cy="731520"/>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3C38F954-631B-08AB-282C-D0548088FA98}"/>
                </a:ext>
              </a:extLst>
            </p:cNvPr>
            <p:cNvSpPr/>
            <p:nvPr/>
          </p:nvSpPr>
          <p:spPr>
            <a:xfrm>
              <a:off x="6193159" y="5276845"/>
              <a:ext cx="731520" cy="731520"/>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Graphic 12">
              <a:extLst>
                <a:ext uri="{FF2B5EF4-FFF2-40B4-BE49-F238E27FC236}">
                  <a16:creationId xmlns:a16="http://schemas.microsoft.com/office/drawing/2014/main" id="{2489EFD7-4604-3B9D-3FC8-7DA88B51E682}"/>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6284599" y="3495052"/>
              <a:ext cx="548640" cy="457200"/>
            </a:xfrm>
            <a:prstGeom prst="rect">
              <a:avLst/>
            </a:prstGeom>
          </p:spPr>
        </p:pic>
        <p:pic>
          <p:nvPicPr>
            <p:cNvPr id="14" name="Graphic 13">
              <a:extLst>
                <a:ext uri="{FF2B5EF4-FFF2-40B4-BE49-F238E27FC236}">
                  <a16:creationId xmlns:a16="http://schemas.microsoft.com/office/drawing/2014/main" id="{DF1C57DB-6BF4-350E-BD63-99B7F488ADD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6284599" y="4453443"/>
              <a:ext cx="548640" cy="457200"/>
            </a:xfrm>
            <a:prstGeom prst="rect">
              <a:avLst/>
            </a:prstGeom>
          </p:spPr>
        </p:pic>
        <p:pic>
          <p:nvPicPr>
            <p:cNvPr id="15" name="Graphic 14">
              <a:extLst>
                <a:ext uri="{FF2B5EF4-FFF2-40B4-BE49-F238E27FC236}">
                  <a16:creationId xmlns:a16="http://schemas.microsoft.com/office/drawing/2014/main" id="{814FE88B-03F5-E153-1897-730C2F82E0EB}"/>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6284599" y="5414005"/>
              <a:ext cx="548640" cy="457200"/>
            </a:xfrm>
            <a:prstGeom prst="rect">
              <a:avLst/>
            </a:prstGeom>
          </p:spPr>
        </p:pic>
        <p:sp>
          <p:nvSpPr>
            <p:cNvPr id="5" name="Graphic 48">
              <a:extLst>
                <a:ext uri="{FF2B5EF4-FFF2-40B4-BE49-F238E27FC236}">
                  <a16:creationId xmlns:a16="http://schemas.microsoft.com/office/drawing/2014/main" id="{73F5F50C-E62C-2A93-C9F6-361EFF1917E3}"/>
                </a:ext>
              </a:extLst>
            </p:cNvPr>
            <p:cNvSpPr/>
            <p:nvPr/>
          </p:nvSpPr>
          <p:spPr>
            <a:xfrm rot="5400000">
              <a:off x="8143998" y="2329634"/>
              <a:ext cx="365760" cy="2103120"/>
            </a:xfrm>
            <a:prstGeom prst="round2SameRect">
              <a:avLst/>
            </a:prstGeom>
            <a:solidFill>
              <a:schemeClr val="accent1">
                <a:lumMod val="75000"/>
              </a:schemeClr>
            </a:solidFill>
            <a:ln w="6191" cap="flat">
              <a:noFill/>
              <a:prstDash val="solid"/>
              <a:miter/>
            </a:ln>
          </p:spPr>
          <p:txBody>
            <a:bodyPr vert="vert270" rtlCol="0" anchor="ctr"/>
            <a:lstStyle/>
            <a:p>
              <a:r>
                <a:rPr lang="en-US" sz="1400" b="1">
                  <a:solidFill>
                    <a:schemeClr val="bg1"/>
                  </a:solidFill>
                </a:rPr>
                <a:t>AGENCY ACCOUNTABILITY</a:t>
              </a:r>
            </a:p>
          </p:txBody>
        </p:sp>
        <p:sp>
          <p:nvSpPr>
            <p:cNvPr id="7" name="Graphic 48">
              <a:extLst>
                <a:ext uri="{FF2B5EF4-FFF2-40B4-BE49-F238E27FC236}">
                  <a16:creationId xmlns:a16="http://schemas.microsoft.com/office/drawing/2014/main" id="{B4D05389-9865-A282-7866-DF9B6B4C4AD2}"/>
                </a:ext>
              </a:extLst>
            </p:cNvPr>
            <p:cNvSpPr/>
            <p:nvPr/>
          </p:nvSpPr>
          <p:spPr>
            <a:xfrm rot="5400000">
              <a:off x="7961118" y="3498559"/>
              <a:ext cx="365760" cy="1737360"/>
            </a:xfrm>
            <a:prstGeom prst="round2SameRect">
              <a:avLst/>
            </a:prstGeom>
            <a:solidFill>
              <a:schemeClr val="accent1"/>
            </a:solidFill>
            <a:ln w="6191" cap="flat">
              <a:noFill/>
              <a:prstDash val="solid"/>
              <a:miter/>
            </a:ln>
          </p:spPr>
          <p:txBody>
            <a:bodyPr vert="vert270" rtlCol="0" anchor="ctr"/>
            <a:lstStyle/>
            <a:p>
              <a:r>
                <a:rPr lang="en-US" sz="1400" b="1">
                  <a:solidFill>
                    <a:schemeClr val="bg1"/>
                  </a:solidFill>
                </a:rPr>
                <a:t>PUBLIC ENGAGEMENT</a:t>
              </a:r>
            </a:p>
          </p:txBody>
        </p:sp>
        <p:sp>
          <p:nvSpPr>
            <p:cNvPr id="8" name="Graphic 48">
              <a:extLst>
                <a:ext uri="{FF2B5EF4-FFF2-40B4-BE49-F238E27FC236}">
                  <a16:creationId xmlns:a16="http://schemas.microsoft.com/office/drawing/2014/main" id="{D1B90FE3-40F4-D671-9B2F-45B6E6D34682}"/>
                </a:ext>
              </a:extLst>
            </p:cNvPr>
            <p:cNvSpPr/>
            <p:nvPr/>
          </p:nvSpPr>
          <p:spPr>
            <a:xfrm rot="5400000">
              <a:off x="7778238" y="4659590"/>
              <a:ext cx="365760" cy="1371600"/>
            </a:xfrm>
            <a:prstGeom prst="round2SameRect">
              <a:avLst/>
            </a:prstGeom>
            <a:solidFill>
              <a:schemeClr val="accent1">
                <a:lumMod val="60000"/>
                <a:lumOff val="40000"/>
              </a:schemeClr>
            </a:solidFill>
            <a:ln w="6191" cap="flat">
              <a:noFill/>
              <a:prstDash val="solid"/>
              <a:miter/>
            </a:ln>
          </p:spPr>
          <p:txBody>
            <a:bodyPr vert="vert270" rtlCol="0" anchor="ctr"/>
            <a:lstStyle/>
            <a:p>
              <a:r>
                <a:rPr lang="en-US" sz="1400" b="1">
                  <a:solidFill>
                    <a:schemeClr val="bg1"/>
                  </a:solidFill>
                </a:rPr>
                <a:t>RAPID TIMELINE</a:t>
              </a:r>
            </a:p>
          </p:txBody>
        </p:sp>
        <p:sp>
          <p:nvSpPr>
            <p:cNvPr id="21" name="TextBox 20">
              <a:extLst>
                <a:ext uri="{FF2B5EF4-FFF2-40B4-BE49-F238E27FC236}">
                  <a16:creationId xmlns:a16="http://schemas.microsoft.com/office/drawing/2014/main" id="{0B7FACFC-58C4-DD35-676F-529886734986}"/>
                </a:ext>
              </a:extLst>
            </p:cNvPr>
            <p:cNvSpPr txBox="1"/>
            <p:nvPr/>
          </p:nvSpPr>
          <p:spPr>
            <a:xfrm>
              <a:off x="7275318" y="3564074"/>
              <a:ext cx="2560320" cy="548640"/>
            </a:xfrm>
            <a:prstGeom prst="rect">
              <a:avLst/>
            </a:prstGeom>
            <a:noFill/>
          </p:spPr>
          <p:txBody>
            <a:bodyPr wrap="square" anchor="ctr">
              <a:noAutofit/>
            </a:bodyPr>
            <a:lstStyle/>
            <a:p>
              <a:pPr>
                <a:spcAft>
                  <a:spcPts val="3600"/>
                </a:spcAft>
              </a:pPr>
              <a:r>
                <a:rPr lang="en-US" sz="1100"/>
                <a:t>Enhanced oversight of federal contracts to identify wasteful spending and potential misuse of funds</a:t>
              </a:r>
            </a:p>
          </p:txBody>
        </p:sp>
        <p:sp>
          <p:nvSpPr>
            <p:cNvPr id="23" name="TextBox 22">
              <a:extLst>
                <a:ext uri="{FF2B5EF4-FFF2-40B4-BE49-F238E27FC236}">
                  <a16:creationId xmlns:a16="http://schemas.microsoft.com/office/drawing/2014/main" id="{034A5250-1394-FB00-0A63-1DC7AEE6941E}"/>
                </a:ext>
              </a:extLst>
            </p:cNvPr>
            <p:cNvSpPr txBox="1"/>
            <p:nvPr/>
          </p:nvSpPr>
          <p:spPr>
            <a:xfrm>
              <a:off x="7275318" y="4546172"/>
              <a:ext cx="2560320" cy="548640"/>
            </a:xfrm>
            <a:prstGeom prst="rect">
              <a:avLst/>
            </a:prstGeom>
            <a:noFill/>
          </p:spPr>
          <p:txBody>
            <a:bodyPr wrap="square" anchor="ctr">
              <a:noAutofit/>
            </a:bodyPr>
            <a:lstStyle/>
            <a:p>
              <a:pPr>
                <a:spcAft>
                  <a:spcPts val="3600"/>
                </a:spcAft>
              </a:pPr>
              <a:r>
                <a:rPr lang="en-US" sz="1100"/>
                <a:t>Talk of soliciting examples of inefficiency and waste through crowdsourcing on social media platforms</a:t>
              </a:r>
            </a:p>
          </p:txBody>
        </p:sp>
        <p:sp>
          <p:nvSpPr>
            <p:cNvPr id="25" name="TextBox 24">
              <a:extLst>
                <a:ext uri="{FF2B5EF4-FFF2-40B4-BE49-F238E27FC236}">
                  <a16:creationId xmlns:a16="http://schemas.microsoft.com/office/drawing/2014/main" id="{D365339B-5086-C29C-A394-6FC62CD6798B}"/>
                </a:ext>
              </a:extLst>
            </p:cNvPr>
            <p:cNvSpPr txBox="1"/>
            <p:nvPr/>
          </p:nvSpPr>
          <p:spPr>
            <a:xfrm>
              <a:off x="7275318" y="5528270"/>
              <a:ext cx="2560320" cy="548640"/>
            </a:xfrm>
            <a:prstGeom prst="rect">
              <a:avLst/>
            </a:prstGeom>
            <a:noFill/>
          </p:spPr>
          <p:txBody>
            <a:bodyPr wrap="square" anchor="ctr">
              <a:noAutofit/>
            </a:bodyPr>
            <a:lstStyle/>
            <a:p>
              <a:pPr>
                <a:spcAft>
                  <a:spcPts val="3600"/>
                </a:spcAft>
              </a:pPr>
              <a:r>
                <a:rPr lang="en-US" sz="1100"/>
                <a:t>DOGE is slated to conclude its work by July 4, 2026, coinciding with the US Semiquincentennial</a:t>
              </a:r>
            </a:p>
          </p:txBody>
        </p:sp>
      </p:grpSp>
    </p:spTree>
    <p:extLst>
      <p:ext uri="{BB962C8B-B14F-4D97-AF65-F5344CB8AC3E}">
        <p14:creationId xmlns:p14="http://schemas.microsoft.com/office/powerpoint/2010/main" val="3873986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89366-3940-442B-8C0F-404C0E8B73C6}"/>
              </a:ext>
            </a:extLst>
          </p:cNvPr>
          <p:cNvSpPr>
            <a:spLocks noGrp="1"/>
          </p:cNvSpPr>
          <p:nvPr>
            <p:ph type="title"/>
          </p:nvPr>
        </p:nvSpPr>
        <p:spPr>
          <a:xfrm>
            <a:off x="2019351" y="120057"/>
            <a:ext cx="7339814" cy="723622"/>
          </a:xfrm>
        </p:spPr>
        <p:txBody>
          <a:bodyPr/>
          <a:lstStyle/>
          <a:p>
            <a:pPr algn="ctr"/>
            <a:r>
              <a:rPr lang="en-US"/>
              <a:t>Trump’s Cabinet</a:t>
            </a:r>
          </a:p>
        </p:txBody>
      </p:sp>
      <p:grpSp>
        <p:nvGrpSpPr>
          <p:cNvPr id="4" name="Group 3">
            <a:extLst>
              <a:ext uri="{FF2B5EF4-FFF2-40B4-BE49-F238E27FC236}">
                <a16:creationId xmlns:a16="http://schemas.microsoft.com/office/drawing/2014/main" id="{3F256B57-14B2-7103-9C30-AE3606C08C5E}"/>
              </a:ext>
            </a:extLst>
          </p:cNvPr>
          <p:cNvGrpSpPr/>
          <p:nvPr/>
        </p:nvGrpSpPr>
        <p:grpSpPr>
          <a:xfrm>
            <a:off x="1036320" y="905442"/>
            <a:ext cx="9367383" cy="5649001"/>
            <a:chOff x="2160989" y="1494988"/>
            <a:chExt cx="8242714" cy="5058678"/>
          </a:xfrm>
        </p:grpSpPr>
        <p:sp>
          <p:nvSpPr>
            <p:cNvPr id="8" name="TextBox 7">
              <a:extLst>
                <a:ext uri="{FF2B5EF4-FFF2-40B4-BE49-F238E27FC236}">
                  <a16:creationId xmlns:a16="http://schemas.microsoft.com/office/drawing/2014/main" id="{A36A0F48-FFF9-754C-BBDB-733D1240E745}"/>
                </a:ext>
              </a:extLst>
            </p:cNvPr>
            <p:cNvSpPr txBox="1"/>
            <p:nvPr/>
          </p:nvSpPr>
          <p:spPr>
            <a:xfrm>
              <a:off x="2160990" y="6224623"/>
              <a:ext cx="7294550" cy="206710"/>
            </a:xfrm>
            <a:prstGeom prst="rect">
              <a:avLst/>
            </a:prstGeom>
            <a:noFill/>
          </p:spPr>
          <p:txBody>
            <a:bodyPr wrap="square" rtlCol="0">
              <a:spAutoFit/>
            </a:bodyPr>
            <a:lstStyle/>
            <a:p>
              <a:r>
                <a:rPr lang="en-US" sz="900" spc="200">
                  <a:solidFill>
                    <a:schemeClr val="bg2">
                      <a:lumMod val="50000"/>
                    </a:schemeClr>
                  </a:solidFill>
                </a:rPr>
                <a:t>SOURCE</a:t>
              </a:r>
              <a:r>
                <a:rPr lang="en-US" sz="900" spc="200">
                  <a:solidFill>
                    <a:schemeClr val="accent2"/>
                  </a:solidFill>
                </a:rPr>
                <a:t> </a:t>
              </a:r>
              <a:r>
                <a:rPr lang="en-US" sz="900">
                  <a:solidFill>
                    <a:schemeClr val="bg2">
                      <a:lumMod val="75000"/>
                    </a:schemeClr>
                  </a:solidFill>
                </a:rPr>
                <a:t>Politico, Washington Post, USA Today, CBS News, Axios, VA, NBC News, The Hill, Notus.</a:t>
              </a:r>
            </a:p>
          </p:txBody>
        </p:sp>
        <p:sp>
          <p:nvSpPr>
            <p:cNvPr id="9" name="TextBox 8">
              <a:extLst>
                <a:ext uri="{FF2B5EF4-FFF2-40B4-BE49-F238E27FC236}">
                  <a16:creationId xmlns:a16="http://schemas.microsoft.com/office/drawing/2014/main" id="{B93A0343-4745-1F45-8DC6-6C394AF2A27F}"/>
                </a:ext>
              </a:extLst>
            </p:cNvPr>
            <p:cNvSpPr txBox="1"/>
            <p:nvPr/>
          </p:nvSpPr>
          <p:spPr>
            <a:xfrm>
              <a:off x="2160989" y="6346956"/>
              <a:ext cx="2685329" cy="206710"/>
            </a:xfrm>
            <a:prstGeom prst="rect">
              <a:avLst/>
            </a:prstGeom>
            <a:noFill/>
          </p:spPr>
          <p:txBody>
            <a:bodyPr wrap="square" rtlCol="0">
              <a:spAutoFit/>
            </a:bodyPr>
            <a:lstStyle/>
            <a:p>
              <a:r>
                <a:rPr lang="en-US" sz="900" spc="200">
                  <a:solidFill>
                    <a:schemeClr val="accent1"/>
                  </a:solidFill>
                </a:rPr>
                <a:t>PRESENTATION CENTER </a:t>
              </a:r>
              <a:r>
                <a:rPr lang="en-US" sz="900">
                  <a:solidFill>
                    <a:schemeClr val="bg2">
                      <a:lumMod val="75000"/>
                    </a:schemeClr>
                  </a:solidFill>
                </a:rPr>
                <a:t>1/23/25</a:t>
              </a:r>
            </a:p>
          </p:txBody>
        </p:sp>
        <p:grpSp>
          <p:nvGrpSpPr>
            <p:cNvPr id="181" name="Group 180">
              <a:extLst>
                <a:ext uri="{FF2B5EF4-FFF2-40B4-BE49-F238E27FC236}">
                  <a16:creationId xmlns:a16="http://schemas.microsoft.com/office/drawing/2014/main" id="{67D08812-9E7F-20CC-7977-50E061E42DD3}"/>
                </a:ext>
              </a:extLst>
            </p:cNvPr>
            <p:cNvGrpSpPr>
              <a:grpSpLocks noChangeAspect="1"/>
            </p:cNvGrpSpPr>
            <p:nvPr/>
          </p:nvGrpSpPr>
          <p:grpSpPr>
            <a:xfrm>
              <a:off x="2411087" y="1494988"/>
              <a:ext cx="7992616" cy="4608094"/>
              <a:chOff x="319941" y="1047826"/>
              <a:chExt cx="11614386" cy="5373883"/>
            </a:xfrm>
          </p:grpSpPr>
          <p:sp>
            <p:nvSpPr>
              <p:cNvPr id="3" name="Oval 2">
                <a:extLst>
                  <a:ext uri="{FF2B5EF4-FFF2-40B4-BE49-F238E27FC236}">
                    <a16:creationId xmlns:a16="http://schemas.microsoft.com/office/drawing/2014/main" id="{0C4EC3EB-5C19-7BBD-42BC-DDC3BA5EAD69}"/>
                  </a:ext>
                </a:extLst>
              </p:cNvPr>
              <p:cNvSpPr/>
              <p:nvPr/>
            </p:nvSpPr>
            <p:spPr bwMode="gray">
              <a:xfrm>
                <a:off x="4691440" y="1661641"/>
                <a:ext cx="2739879" cy="4581869"/>
              </a:xfrm>
              <a:prstGeom prst="ellipse">
                <a:avLst/>
              </a:prstGeom>
              <a:solidFill>
                <a:schemeClr val="accent1">
                  <a:lumMod val="20000"/>
                  <a:lumOff val="80000"/>
                </a:schemeClr>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sp>
            <p:nvSpPr>
              <p:cNvPr id="7" name="TextBox 6">
                <a:extLst>
                  <a:ext uri="{FF2B5EF4-FFF2-40B4-BE49-F238E27FC236}">
                    <a16:creationId xmlns:a16="http://schemas.microsoft.com/office/drawing/2014/main" id="{8A831D3D-A7CF-0DA3-C39C-3AC70C6FD38D}"/>
                  </a:ext>
                </a:extLst>
              </p:cNvPr>
              <p:cNvSpPr txBox="1"/>
              <p:nvPr/>
            </p:nvSpPr>
            <p:spPr>
              <a:xfrm>
                <a:off x="5345314" y="3246366"/>
                <a:ext cx="1432130" cy="1349949"/>
              </a:xfrm>
              <a:prstGeom prst="rect">
                <a:avLst/>
              </a:prstGeom>
              <a:noFill/>
            </p:spPr>
            <p:txBody>
              <a:bodyPr wrap="square" lIns="0" tIns="0" rIns="0" bIns="0" rtlCol="0">
                <a:spAutoFit/>
              </a:bodyPr>
              <a:lstStyle/>
              <a:p>
                <a:pPr algn="ctr" fontAlgn="base">
                  <a:spcBef>
                    <a:spcPct val="50000"/>
                  </a:spcBef>
                  <a:spcAft>
                    <a:spcPct val="0"/>
                  </a:spcAft>
                  <a:buClr>
                    <a:schemeClr val="tx1"/>
                  </a:buClr>
                  <a:buSzPct val="100000"/>
                </a:pPr>
                <a:r>
                  <a:rPr lang="en-US" sz="2800" kern="0">
                    <a:latin typeface="+mn-lt"/>
                    <a:ea typeface="72 Brand" pitchFamily="34" charset="-128"/>
                    <a:cs typeface="72 Brand" pitchFamily="34" charset="-128"/>
                  </a:rPr>
                  <a:t>The Cabinet Table</a:t>
                </a:r>
              </a:p>
            </p:txBody>
          </p:sp>
          <p:grpSp>
            <p:nvGrpSpPr>
              <p:cNvPr id="15" name="Group 14">
                <a:extLst>
                  <a:ext uri="{FF2B5EF4-FFF2-40B4-BE49-F238E27FC236}">
                    <a16:creationId xmlns:a16="http://schemas.microsoft.com/office/drawing/2014/main" id="{B2473E85-8F55-C0E4-A434-FAE98C0D0E8C}"/>
                  </a:ext>
                </a:extLst>
              </p:cNvPr>
              <p:cNvGrpSpPr/>
              <p:nvPr/>
            </p:nvGrpSpPr>
            <p:grpSpPr>
              <a:xfrm>
                <a:off x="319941" y="1047826"/>
                <a:ext cx="1928211" cy="392184"/>
                <a:chOff x="503828" y="1069499"/>
                <a:chExt cx="1928211" cy="392184"/>
              </a:xfrm>
            </p:grpSpPr>
            <p:sp>
              <p:nvSpPr>
                <p:cNvPr id="18" name="Rounded Rectangle 17">
                  <a:extLst>
                    <a:ext uri="{FF2B5EF4-FFF2-40B4-BE49-F238E27FC236}">
                      <a16:creationId xmlns:a16="http://schemas.microsoft.com/office/drawing/2014/main" id="{66C17B5B-E6BC-4620-DC63-A71967CA5357}"/>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Council on Environmental Quality</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TBD</a:t>
                  </a:r>
                </a:p>
              </p:txBody>
            </p:sp>
            <p:cxnSp>
              <p:nvCxnSpPr>
                <p:cNvPr id="22" name="Straight Connector 21">
                  <a:extLst>
                    <a:ext uri="{FF2B5EF4-FFF2-40B4-BE49-F238E27FC236}">
                      <a16:creationId xmlns:a16="http://schemas.microsoft.com/office/drawing/2014/main" id="{0F5E518A-DAC7-E510-7913-12FA55FC15CD}"/>
                    </a:ext>
                  </a:extLst>
                </p:cNvPr>
                <p:cNvCxnSpPr>
                  <a:cxnSpLocks/>
                  <a:stCxn id="18" idx="3"/>
                  <a:endCxn id="23" idx="2"/>
                </p:cNvCxnSpPr>
                <p:nvPr/>
              </p:nvCxnSpPr>
              <p:spPr>
                <a:xfrm>
                  <a:off x="1880443" y="1265592"/>
                  <a:ext cx="72025"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3C107E8-18F7-3499-80D8-113151E297C3}"/>
                    </a:ext>
                  </a:extLst>
                </p:cNvPr>
                <p:cNvSpPr/>
                <p:nvPr/>
              </p:nvSpPr>
              <p:spPr bwMode="gray">
                <a:xfrm>
                  <a:off x="1952468" y="1069499"/>
                  <a:ext cx="479571" cy="392184"/>
                </a:xfrm>
                <a:prstGeom prst="ellipse">
                  <a:avLst/>
                </a:prstGeom>
                <a:solidFill>
                  <a:schemeClr val="bg1">
                    <a:lumMod val="95000"/>
                  </a:schemeClr>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24" name="Group 23">
                <a:extLst>
                  <a:ext uri="{FF2B5EF4-FFF2-40B4-BE49-F238E27FC236}">
                    <a16:creationId xmlns:a16="http://schemas.microsoft.com/office/drawing/2014/main" id="{6287672D-0D2A-10D4-B017-3F38C69A2E7C}"/>
                  </a:ext>
                </a:extLst>
              </p:cNvPr>
              <p:cNvGrpSpPr/>
              <p:nvPr/>
            </p:nvGrpSpPr>
            <p:grpSpPr>
              <a:xfrm>
                <a:off x="319941" y="1500708"/>
                <a:ext cx="1928211" cy="392184"/>
                <a:chOff x="503828" y="1069499"/>
                <a:chExt cx="1928211" cy="392184"/>
              </a:xfrm>
            </p:grpSpPr>
            <p:sp>
              <p:nvSpPr>
                <p:cNvPr id="25" name="Rounded Rectangle 24">
                  <a:extLst>
                    <a:ext uri="{FF2B5EF4-FFF2-40B4-BE49-F238E27FC236}">
                      <a16:creationId xmlns:a16="http://schemas.microsoft.com/office/drawing/2014/main" id="{25271D75-052E-8BD4-F208-D57687DE160F}"/>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Legislative Affairs</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James Braid</a:t>
                  </a:r>
                </a:p>
              </p:txBody>
            </p:sp>
            <p:cxnSp>
              <p:nvCxnSpPr>
                <p:cNvPr id="26" name="Straight Connector 25">
                  <a:extLst>
                    <a:ext uri="{FF2B5EF4-FFF2-40B4-BE49-F238E27FC236}">
                      <a16:creationId xmlns:a16="http://schemas.microsoft.com/office/drawing/2014/main" id="{43504881-89EA-7214-8066-C7D6428570C8}"/>
                    </a:ext>
                  </a:extLst>
                </p:cNvPr>
                <p:cNvCxnSpPr>
                  <a:cxnSpLocks/>
                  <a:stCxn id="25" idx="3"/>
                  <a:endCxn id="27" idx="2"/>
                </p:cNvCxnSpPr>
                <p:nvPr/>
              </p:nvCxnSpPr>
              <p:spPr>
                <a:xfrm>
                  <a:off x="1880443" y="1265592"/>
                  <a:ext cx="72025"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62BC308E-972E-8DB1-62D1-DC2BE9B2CC56}"/>
                    </a:ext>
                  </a:extLst>
                </p:cNvPr>
                <p:cNvSpPr/>
                <p:nvPr/>
              </p:nvSpPr>
              <p:spPr bwMode="gray">
                <a:xfrm>
                  <a:off x="1952468" y="1069499"/>
                  <a:ext cx="479571" cy="392184"/>
                </a:xfrm>
                <a:prstGeom prst="ellipse">
                  <a:avLst/>
                </a:prstGeom>
                <a:blipFill dpi="0" rotWithShape="1">
                  <a:blip r:embed="rId3"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28" name="Group 27">
                <a:extLst>
                  <a:ext uri="{FF2B5EF4-FFF2-40B4-BE49-F238E27FC236}">
                    <a16:creationId xmlns:a16="http://schemas.microsoft.com/office/drawing/2014/main" id="{A1C06A35-8565-A21D-4502-C4F40811CD03}"/>
                  </a:ext>
                </a:extLst>
              </p:cNvPr>
              <p:cNvGrpSpPr/>
              <p:nvPr/>
            </p:nvGrpSpPr>
            <p:grpSpPr>
              <a:xfrm>
                <a:off x="319941" y="1953590"/>
                <a:ext cx="1937634" cy="392184"/>
                <a:chOff x="503828" y="1069499"/>
                <a:chExt cx="1937634" cy="392184"/>
              </a:xfrm>
            </p:grpSpPr>
            <p:sp>
              <p:nvSpPr>
                <p:cNvPr id="29" name="Rounded Rectangle 28">
                  <a:extLst>
                    <a:ext uri="{FF2B5EF4-FFF2-40B4-BE49-F238E27FC236}">
                      <a16:creationId xmlns:a16="http://schemas.microsoft.com/office/drawing/2014/main" id="{130C1A91-0CB5-E5AE-1A4C-14B3273C08A1}"/>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Domestic Policy</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Vince Haley</a:t>
                  </a:r>
                </a:p>
              </p:txBody>
            </p:sp>
            <p:cxnSp>
              <p:nvCxnSpPr>
                <p:cNvPr id="30" name="Straight Connector 29">
                  <a:extLst>
                    <a:ext uri="{FF2B5EF4-FFF2-40B4-BE49-F238E27FC236}">
                      <a16:creationId xmlns:a16="http://schemas.microsoft.com/office/drawing/2014/main" id="{5A3F98CD-C976-C488-4FED-CF704A11F687}"/>
                    </a:ext>
                  </a:extLst>
                </p:cNvPr>
                <p:cNvCxnSpPr>
                  <a:cxnSpLocks/>
                  <a:stCxn id="29" idx="3"/>
                  <a:endCxn id="31" idx="2"/>
                </p:cNvCxnSpPr>
                <p:nvPr/>
              </p:nvCxnSpPr>
              <p:spPr>
                <a:xfrm>
                  <a:off x="1880444" y="1265592"/>
                  <a:ext cx="72023"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7685544-5A47-DE9E-864B-646C131D4474}"/>
                    </a:ext>
                  </a:extLst>
                </p:cNvPr>
                <p:cNvSpPr/>
                <p:nvPr/>
              </p:nvSpPr>
              <p:spPr bwMode="gray">
                <a:xfrm>
                  <a:off x="1952468" y="1069499"/>
                  <a:ext cx="488994" cy="392184"/>
                </a:xfrm>
                <a:prstGeom prst="ellipse">
                  <a:avLst/>
                </a:prstGeom>
                <a:blipFill dpi="0" rotWithShape="1">
                  <a:blip r:embed="rId4"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32" name="Group 31">
                <a:extLst>
                  <a:ext uri="{FF2B5EF4-FFF2-40B4-BE49-F238E27FC236}">
                    <a16:creationId xmlns:a16="http://schemas.microsoft.com/office/drawing/2014/main" id="{80668A03-284F-11DF-BB21-6DE4309ABB25}"/>
                  </a:ext>
                </a:extLst>
              </p:cNvPr>
              <p:cNvGrpSpPr/>
              <p:nvPr/>
            </p:nvGrpSpPr>
            <p:grpSpPr>
              <a:xfrm>
                <a:off x="319941" y="2406472"/>
                <a:ext cx="1937634" cy="392184"/>
                <a:chOff x="503828" y="1069499"/>
                <a:chExt cx="1937634" cy="392184"/>
              </a:xfrm>
            </p:grpSpPr>
            <p:sp>
              <p:nvSpPr>
                <p:cNvPr id="33" name="Rounded Rectangle 32">
                  <a:extLst>
                    <a:ext uri="{FF2B5EF4-FFF2-40B4-BE49-F238E27FC236}">
                      <a16:creationId xmlns:a16="http://schemas.microsoft.com/office/drawing/2014/main" id="{59B8169D-D1ED-9A24-F450-827D69145B99}"/>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Cabinet Secretary</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TBD</a:t>
                  </a:r>
                </a:p>
              </p:txBody>
            </p:sp>
            <p:cxnSp>
              <p:nvCxnSpPr>
                <p:cNvPr id="34" name="Straight Connector 33">
                  <a:extLst>
                    <a:ext uri="{FF2B5EF4-FFF2-40B4-BE49-F238E27FC236}">
                      <a16:creationId xmlns:a16="http://schemas.microsoft.com/office/drawing/2014/main" id="{D4F118DC-D818-3908-E3A0-96FE0732061F}"/>
                    </a:ext>
                  </a:extLst>
                </p:cNvPr>
                <p:cNvCxnSpPr>
                  <a:cxnSpLocks/>
                  <a:stCxn id="33" idx="3"/>
                  <a:endCxn id="35" idx="2"/>
                </p:cNvCxnSpPr>
                <p:nvPr/>
              </p:nvCxnSpPr>
              <p:spPr>
                <a:xfrm>
                  <a:off x="1880444" y="1265592"/>
                  <a:ext cx="72023"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7BE70AF-3D2B-BBD5-958A-638DFC5AF0B6}"/>
                    </a:ext>
                  </a:extLst>
                </p:cNvPr>
                <p:cNvSpPr/>
                <p:nvPr/>
              </p:nvSpPr>
              <p:spPr bwMode="gray">
                <a:xfrm>
                  <a:off x="1952468" y="1069499"/>
                  <a:ext cx="488994" cy="392184"/>
                </a:xfrm>
                <a:prstGeom prst="ellipse">
                  <a:avLst/>
                </a:prstGeom>
                <a:solidFill>
                  <a:schemeClr val="bg1">
                    <a:lumMod val="95000"/>
                  </a:schemeClr>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36" name="Group 35">
                <a:extLst>
                  <a:ext uri="{FF2B5EF4-FFF2-40B4-BE49-F238E27FC236}">
                    <a16:creationId xmlns:a16="http://schemas.microsoft.com/office/drawing/2014/main" id="{FAA1C861-4454-3CBB-6239-099907A9777F}"/>
                  </a:ext>
                </a:extLst>
              </p:cNvPr>
              <p:cNvGrpSpPr/>
              <p:nvPr/>
            </p:nvGrpSpPr>
            <p:grpSpPr>
              <a:xfrm>
                <a:off x="319941" y="2859354"/>
                <a:ext cx="1932923" cy="392184"/>
                <a:chOff x="503828" y="1069499"/>
                <a:chExt cx="1932923" cy="392184"/>
              </a:xfrm>
            </p:grpSpPr>
            <p:sp>
              <p:nvSpPr>
                <p:cNvPr id="37" name="Rounded Rectangle 36">
                  <a:extLst>
                    <a:ext uri="{FF2B5EF4-FFF2-40B4-BE49-F238E27FC236}">
                      <a16:creationId xmlns:a16="http://schemas.microsoft.com/office/drawing/2014/main" id="{A93739D8-E2CC-00E1-7C9E-1C8CF1DD08A3}"/>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National Security Adviser (NSA)</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Mike Waltz</a:t>
                  </a:r>
                </a:p>
              </p:txBody>
            </p:sp>
            <p:cxnSp>
              <p:nvCxnSpPr>
                <p:cNvPr id="38" name="Straight Connector 37">
                  <a:extLst>
                    <a:ext uri="{FF2B5EF4-FFF2-40B4-BE49-F238E27FC236}">
                      <a16:creationId xmlns:a16="http://schemas.microsoft.com/office/drawing/2014/main" id="{311A06B7-8032-10BE-9155-C90B6A4C23C2}"/>
                    </a:ext>
                  </a:extLst>
                </p:cNvPr>
                <p:cNvCxnSpPr>
                  <a:cxnSpLocks/>
                  <a:stCxn id="37" idx="3"/>
                  <a:endCxn id="39" idx="2"/>
                </p:cNvCxnSpPr>
                <p:nvPr/>
              </p:nvCxnSpPr>
              <p:spPr>
                <a:xfrm>
                  <a:off x="1880444" y="1265592"/>
                  <a:ext cx="72023"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D0652938-EC7D-28F9-3BF4-C56C72319FC0}"/>
                    </a:ext>
                  </a:extLst>
                </p:cNvPr>
                <p:cNvSpPr/>
                <p:nvPr/>
              </p:nvSpPr>
              <p:spPr bwMode="gray">
                <a:xfrm>
                  <a:off x="1952468" y="1069499"/>
                  <a:ext cx="484283" cy="392184"/>
                </a:xfrm>
                <a:prstGeom prst="ellipse">
                  <a:avLst/>
                </a:prstGeom>
                <a:blipFill dpi="0" rotWithShape="1">
                  <a:blip r:embed="rId5"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40" name="Group 39">
                <a:extLst>
                  <a:ext uri="{FF2B5EF4-FFF2-40B4-BE49-F238E27FC236}">
                    <a16:creationId xmlns:a16="http://schemas.microsoft.com/office/drawing/2014/main" id="{B72A6CA9-3A26-3110-38F7-D6FAF791EF2E}"/>
                  </a:ext>
                </a:extLst>
              </p:cNvPr>
              <p:cNvGrpSpPr/>
              <p:nvPr/>
            </p:nvGrpSpPr>
            <p:grpSpPr>
              <a:xfrm>
                <a:off x="319941" y="3312236"/>
                <a:ext cx="1928211" cy="392184"/>
                <a:chOff x="503828" y="1069499"/>
                <a:chExt cx="1928211" cy="392184"/>
              </a:xfrm>
            </p:grpSpPr>
            <p:sp>
              <p:nvSpPr>
                <p:cNvPr id="41" name="Rounded Rectangle 40">
                  <a:extLst>
                    <a:ext uri="{FF2B5EF4-FFF2-40B4-BE49-F238E27FC236}">
                      <a16:creationId xmlns:a16="http://schemas.microsoft.com/office/drawing/2014/main" id="{6EF0567A-7772-8C8E-DF41-6B8A3208552D}"/>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Joint Chiefs of Staff</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Gen. CQ Brown</a:t>
                  </a:r>
                </a:p>
              </p:txBody>
            </p:sp>
            <p:cxnSp>
              <p:nvCxnSpPr>
                <p:cNvPr id="42" name="Straight Connector 41">
                  <a:extLst>
                    <a:ext uri="{FF2B5EF4-FFF2-40B4-BE49-F238E27FC236}">
                      <a16:creationId xmlns:a16="http://schemas.microsoft.com/office/drawing/2014/main" id="{803B4528-D5D7-8E2C-5FA0-9F192C9FF8A3}"/>
                    </a:ext>
                  </a:extLst>
                </p:cNvPr>
                <p:cNvCxnSpPr>
                  <a:cxnSpLocks/>
                  <a:stCxn id="41" idx="3"/>
                  <a:endCxn id="43" idx="2"/>
                </p:cNvCxnSpPr>
                <p:nvPr/>
              </p:nvCxnSpPr>
              <p:spPr>
                <a:xfrm>
                  <a:off x="1880443" y="1265592"/>
                  <a:ext cx="72025"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39C6CF75-2E1F-82E8-A483-6682CFE07A68}"/>
                    </a:ext>
                  </a:extLst>
                </p:cNvPr>
                <p:cNvSpPr/>
                <p:nvPr/>
              </p:nvSpPr>
              <p:spPr bwMode="gray">
                <a:xfrm>
                  <a:off x="1952468" y="1069499"/>
                  <a:ext cx="479571" cy="392184"/>
                </a:xfrm>
                <a:prstGeom prst="ellipse">
                  <a:avLst/>
                </a:prstGeom>
                <a:blipFill dpi="0" rotWithShape="1">
                  <a:blip r:embed="rId6"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44" name="Group 43">
                <a:extLst>
                  <a:ext uri="{FF2B5EF4-FFF2-40B4-BE49-F238E27FC236}">
                    <a16:creationId xmlns:a16="http://schemas.microsoft.com/office/drawing/2014/main" id="{8F863DC8-2841-35E4-CDCA-21AEB508DC82}"/>
                  </a:ext>
                </a:extLst>
              </p:cNvPr>
              <p:cNvGrpSpPr/>
              <p:nvPr/>
            </p:nvGrpSpPr>
            <p:grpSpPr>
              <a:xfrm>
                <a:off x="319941" y="3765118"/>
                <a:ext cx="1932923" cy="392184"/>
                <a:chOff x="503828" y="1069499"/>
                <a:chExt cx="1932923" cy="392184"/>
              </a:xfrm>
            </p:grpSpPr>
            <p:sp>
              <p:nvSpPr>
                <p:cNvPr id="45" name="Rounded Rectangle 44">
                  <a:extLst>
                    <a:ext uri="{FF2B5EF4-FFF2-40B4-BE49-F238E27FC236}">
                      <a16:creationId xmlns:a16="http://schemas.microsoft.com/office/drawing/2014/main" id="{DC4EAFE1-C6B7-6FD1-1E32-7239501FB049}"/>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Central Intelligence Agency (CIA)</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John Ratcliffe</a:t>
                  </a:r>
                </a:p>
              </p:txBody>
            </p:sp>
            <p:cxnSp>
              <p:nvCxnSpPr>
                <p:cNvPr id="46" name="Straight Connector 45">
                  <a:extLst>
                    <a:ext uri="{FF2B5EF4-FFF2-40B4-BE49-F238E27FC236}">
                      <a16:creationId xmlns:a16="http://schemas.microsoft.com/office/drawing/2014/main" id="{58C87759-36DF-234D-7001-56B2E0137E09}"/>
                    </a:ext>
                  </a:extLst>
                </p:cNvPr>
                <p:cNvCxnSpPr>
                  <a:cxnSpLocks/>
                  <a:stCxn id="45" idx="3"/>
                  <a:endCxn id="47" idx="2"/>
                </p:cNvCxnSpPr>
                <p:nvPr/>
              </p:nvCxnSpPr>
              <p:spPr>
                <a:xfrm>
                  <a:off x="1880444" y="1265592"/>
                  <a:ext cx="72023"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AC47C390-9CFB-33EF-1344-424DDFA2CFA6}"/>
                    </a:ext>
                  </a:extLst>
                </p:cNvPr>
                <p:cNvSpPr/>
                <p:nvPr/>
              </p:nvSpPr>
              <p:spPr bwMode="gray">
                <a:xfrm>
                  <a:off x="1952468" y="1069499"/>
                  <a:ext cx="484283" cy="392184"/>
                </a:xfrm>
                <a:prstGeom prst="ellipse">
                  <a:avLst/>
                </a:prstGeom>
                <a:blipFill dpi="0" rotWithShape="1">
                  <a:blip r:embed="rId7"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48" name="Group 47">
                <a:extLst>
                  <a:ext uri="{FF2B5EF4-FFF2-40B4-BE49-F238E27FC236}">
                    <a16:creationId xmlns:a16="http://schemas.microsoft.com/office/drawing/2014/main" id="{D2439312-129F-C3D3-1237-E5BD59B62B3D}"/>
                  </a:ext>
                </a:extLst>
              </p:cNvPr>
              <p:cNvGrpSpPr/>
              <p:nvPr/>
            </p:nvGrpSpPr>
            <p:grpSpPr>
              <a:xfrm>
                <a:off x="319941" y="4218000"/>
                <a:ext cx="1928211" cy="392184"/>
                <a:chOff x="503828" y="1069499"/>
                <a:chExt cx="1928211" cy="392184"/>
              </a:xfrm>
            </p:grpSpPr>
            <p:sp>
              <p:nvSpPr>
                <p:cNvPr id="49" name="Rounded Rectangle 48">
                  <a:extLst>
                    <a:ext uri="{FF2B5EF4-FFF2-40B4-BE49-F238E27FC236}">
                      <a16:creationId xmlns:a16="http://schemas.microsoft.com/office/drawing/2014/main" id="{4C4EA964-49A3-EEF8-0D7D-F63AFFCBD568}"/>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Environmental Protection Agency</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Lee Zeldin</a:t>
                  </a:r>
                </a:p>
              </p:txBody>
            </p:sp>
            <p:cxnSp>
              <p:nvCxnSpPr>
                <p:cNvPr id="50" name="Straight Connector 49">
                  <a:extLst>
                    <a:ext uri="{FF2B5EF4-FFF2-40B4-BE49-F238E27FC236}">
                      <a16:creationId xmlns:a16="http://schemas.microsoft.com/office/drawing/2014/main" id="{10254AFE-2044-0E0C-DFE6-8FB8478B0FC3}"/>
                    </a:ext>
                  </a:extLst>
                </p:cNvPr>
                <p:cNvCxnSpPr>
                  <a:cxnSpLocks/>
                  <a:stCxn id="49" idx="3"/>
                  <a:endCxn id="51" idx="2"/>
                </p:cNvCxnSpPr>
                <p:nvPr/>
              </p:nvCxnSpPr>
              <p:spPr>
                <a:xfrm>
                  <a:off x="1880443" y="1265592"/>
                  <a:ext cx="72025"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7D0F852F-FDED-5F5F-397B-73A6D2A29D28}"/>
                    </a:ext>
                  </a:extLst>
                </p:cNvPr>
                <p:cNvSpPr/>
                <p:nvPr/>
              </p:nvSpPr>
              <p:spPr bwMode="gray">
                <a:xfrm>
                  <a:off x="1952468" y="1069499"/>
                  <a:ext cx="479571" cy="392184"/>
                </a:xfrm>
                <a:prstGeom prst="ellipse">
                  <a:avLst/>
                </a:prstGeom>
                <a:blipFill dpi="0" rotWithShape="1">
                  <a:blip r:embed="rId8"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52" name="Group 51">
                <a:extLst>
                  <a:ext uri="{FF2B5EF4-FFF2-40B4-BE49-F238E27FC236}">
                    <a16:creationId xmlns:a16="http://schemas.microsoft.com/office/drawing/2014/main" id="{DB51B3D1-DAD3-3D29-01B6-3C5F3C8479BC}"/>
                  </a:ext>
                </a:extLst>
              </p:cNvPr>
              <p:cNvGrpSpPr/>
              <p:nvPr/>
            </p:nvGrpSpPr>
            <p:grpSpPr>
              <a:xfrm>
                <a:off x="319941" y="4670882"/>
                <a:ext cx="1937634" cy="392184"/>
                <a:chOff x="503828" y="1069499"/>
                <a:chExt cx="1937634" cy="392184"/>
              </a:xfrm>
            </p:grpSpPr>
            <p:sp>
              <p:nvSpPr>
                <p:cNvPr id="53" name="Rounded Rectangle 52">
                  <a:extLst>
                    <a:ext uri="{FF2B5EF4-FFF2-40B4-BE49-F238E27FC236}">
                      <a16:creationId xmlns:a16="http://schemas.microsoft.com/office/drawing/2014/main" id="{5F16F245-15F3-F505-4386-57B58809E49F}"/>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Drug Control Policy</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TBD</a:t>
                  </a:r>
                </a:p>
              </p:txBody>
            </p:sp>
            <p:cxnSp>
              <p:nvCxnSpPr>
                <p:cNvPr id="54" name="Straight Connector 53">
                  <a:extLst>
                    <a:ext uri="{FF2B5EF4-FFF2-40B4-BE49-F238E27FC236}">
                      <a16:creationId xmlns:a16="http://schemas.microsoft.com/office/drawing/2014/main" id="{7067195F-91F9-D229-1C77-7CFE12AF5CE8}"/>
                    </a:ext>
                  </a:extLst>
                </p:cNvPr>
                <p:cNvCxnSpPr>
                  <a:cxnSpLocks/>
                  <a:stCxn id="53" idx="3"/>
                  <a:endCxn id="55" idx="2"/>
                </p:cNvCxnSpPr>
                <p:nvPr/>
              </p:nvCxnSpPr>
              <p:spPr>
                <a:xfrm>
                  <a:off x="1880444" y="1265592"/>
                  <a:ext cx="72023"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3A679A03-550A-6E68-ACEE-035FE1E780FB}"/>
                    </a:ext>
                  </a:extLst>
                </p:cNvPr>
                <p:cNvSpPr/>
                <p:nvPr/>
              </p:nvSpPr>
              <p:spPr bwMode="gray">
                <a:xfrm>
                  <a:off x="1952468" y="1069499"/>
                  <a:ext cx="488994" cy="392184"/>
                </a:xfrm>
                <a:prstGeom prst="ellipse">
                  <a:avLst/>
                </a:prstGeom>
                <a:solidFill>
                  <a:schemeClr val="bg1">
                    <a:lumMod val="95000"/>
                  </a:schemeClr>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56" name="Group 55">
                <a:extLst>
                  <a:ext uri="{FF2B5EF4-FFF2-40B4-BE49-F238E27FC236}">
                    <a16:creationId xmlns:a16="http://schemas.microsoft.com/office/drawing/2014/main" id="{E77146BB-01BB-CC6F-F0D4-A2640B10ACDE}"/>
                  </a:ext>
                </a:extLst>
              </p:cNvPr>
              <p:cNvGrpSpPr/>
              <p:nvPr/>
            </p:nvGrpSpPr>
            <p:grpSpPr>
              <a:xfrm>
                <a:off x="319941" y="5123764"/>
                <a:ext cx="1937634" cy="392184"/>
                <a:chOff x="503828" y="1069499"/>
                <a:chExt cx="1937634" cy="392184"/>
              </a:xfrm>
            </p:grpSpPr>
            <p:sp>
              <p:nvSpPr>
                <p:cNvPr id="57" name="Rounded Rectangle 56">
                  <a:extLst>
                    <a:ext uri="{FF2B5EF4-FFF2-40B4-BE49-F238E27FC236}">
                      <a16:creationId xmlns:a16="http://schemas.microsoft.com/office/drawing/2014/main" id="{BDBEBC2B-1130-916B-8044-F2BB923B2880}"/>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Council of Economic Advisers</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Kevin Hassett</a:t>
                  </a:r>
                </a:p>
              </p:txBody>
            </p:sp>
            <p:cxnSp>
              <p:nvCxnSpPr>
                <p:cNvPr id="58" name="Straight Connector 57">
                  <a:extLst>
                    <a:ext uri="{FF2B5EF4-FFF2-40B4-BE49-F238E27FC236}">
                      <a16:creationId xmlns:a16="http://schemas.microsoft.com/office/drawing/2014/main" id="{40132AB1-9098-7C75-6C03-15844AE91B32}"/>
                    </a:ext>
                  </a:extLst>
                </p:cNvPr>
                <p:cNvCxnSpPr>
                  <a:cxnSpLocks/>
                  <a:stCxn id="57" idx="3"/>
                  <a:endCxn id="59" idx="2"/>
                </p:cNvCxnSpPr>
                <p:nvPr/>
              </p:nvCxnSpPr>
              <p:spPr>
                <a:xfrm>
                  <a:off x="1880444" y="1265592"/>
                  <a:ext cx="72023"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A75EECB2-3FE5-CB6D-DBD8-846523440455}"/>
                    </a:ext>
                  </a:extLst>
                </p:cNvPr>
                <p:cNvSpPr/>
                <p:nvPr/>
              </p:nvSpPr>
              <p:spPr bwMode="gray">
                <a:xfrm>
                  <a:off x="1952468" y="1069499"/>
                  <a:ext cx="488994" cy="392184"/>
                </a:xfrm>
                <a:prstGeom prst="ellipse">
                  <a:avLst/>
                </a:prstGeom>
                <a:blipFill dpi="0" rotWithShape="1">
                  <a:blip r:embed="rId9"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60" name="Group 59">
                <a:extLst>
                  <a:ext uri="{FF2B5EF4-FFF2-40B4-BE49-F238E27FC236}">
                    <a16:creationId xmlns:a16="http://schemas.microsoft.com/office/drawing/2014/main" id="{F8335353-F80A-E3F7-CA96-D1CBD25F19EB}"/>
                  </a:ext>
                </a:extLst>
              </p:cNvPr>
              <p:cNvGrpSpPr/>
              <p:nvPr/>
            </p:nvGrpSpPr>
            <p:grpSpPr>
              <a:xfrm>
                <a:off x="319941" y="5576646"/>
                <a:ext cx="1932923" cy="392184"/>
                <a:chOff x="503828" y="1069499"/>
                <a:chExt cx="1932923" cy="392184"/>
              </a:xfrm>
            </p:grpSpPr>
            <p:sp>
              <p:nvSpPr>
                <p:cNvPr id="61" name="Rounded Rectangle 60">
                  <a:extLst>
                    <a:ext uri="{FF2B5EF4-FFF2-40B4-BE49-F238E27FC236}">
                      <a16:creationId xmlns:a16="http://schemas.microsoft.com/office/drawing/2014/main" id="{E6C8F0FC-80BE-D803-E126-00D7339BBE1B}"/>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Science &amp; Technology</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Michael Kratsios</a:t>
                  </a:r>
                </a:p>
              </p:txBody>
            </p:sp>
            <p:cxnSp>
              <p:nvCxnSpPr>
                <p:cNvPr id="62" name="Straight Connector 61">
                  <a:extLst>
                    <a:ext uri="{FF2B5EF4-FFF2-40B4-BE49-F238E27FC236}">
                      <a16:creationId xmlns:a16="http://schemas.microsoft.com/office/drawing/2014/main" id="{32338B43-BB2E-DC64-8033-FA6CF4BCDAD9}"/>
                    </a:ext>
                  </a:extLst>
                </p:cNvPr>
                <p:cNvCxnSpPr>
                  <a:cxnSpLocks/>
                  <a:stCxn id="61" idx="3"/>
                  <a:endCxn id="63" idx="2"/>
                </p:cNvCxnSpPr>
                <p:nvPr/>
              </p:nvCxnSpPr>
              <p:spPr>
                <a:xfrm>
                  <a:off x="1880444" y="1265592"/>
                  <a:ext cx="72023"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1D144F1F-8DDA-E14C-1EDE-8A9BCB8D0119}"/>
                    </a:ext>
                  </a:extLst>
                </p:cNvPr>
                <p:cNvSpPr/>
                <p:nvPr/>
              </p:nvSpPr>
              <p:spPr bwMode="gray">
                <a:xfrm>
                  <a:off x="1952468" y="1069499"/>
                  <a:ext cx="484283" cy="392184"/>
                </a:xfrm>
                <a:prstGeom prst="ellipse">
                  <a:avLst/>
                </a:prstGeom>
                <a:blipFill dpi="0" rotWithShape="1">
                  <a:blip r:embed="rId10"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64" name="Group 63">
                <a:extLst>
                  <a:ext uri="{FF2B5EF4-FFF2-40B4-BE49-F238E27FC236}">
                    <a16:creationId xmlns:a16="http://schemas.microsoft.com/office/drawing/2014/main" id="{A0278BD3-EF42-8C4D-CD75-6EDE5C151547}"/>
                  </a:ext>
                </a:extLst>
              </p:cNvPr>
              <p:cNvGrpSpPr/>
              <p:nvPr/>
            </p:nvGrpSpPr>
            <p:grpSpPr>
              <a:xfrm>
                <a:off x="319941" y="6029525"/>
                <a:ext cx="1932923" cy="392184"/>
                <a:chOff x="503828" y="1069499"/>
                <a:chExt cx="1932923" cy="392184"/>
              </a:xfrm>
            </p:grpSpPr>
            <p:sp>
              <p:nvSpPr>
                <p:cNvPr id="65" name="Rounded Rectangle 64">
                  <a:extLst>
                    <a:ext uri="{FF2B5EF4-FFF2-40B4-BE49-F238E27FC236}">
                      <a16:creationId xmlns:a16="http://schemas.microsoft.com/office/drawing/2014/main" id="{FD44EABA-ED81-46B9-4F7E-924A6BE70A08}"/>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Press Secretary</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Karoline Leavitt</a:t>
                  </a:r>
                </a:p>
              </p:txBody>
            </p:sp>
            <p:cxnSp>
              <p:nvCxnSpPr>
                <p:cNvPr id="66" name="Straight Connector 65">
                  <a:extLst>
                    <a:ext uri="{FF2B5EF4-FFF2-40B4-BE49-F238E27FC236}">
                      <a16:creationId xmlns:a16="http://schemas.microsoft.com/office/drawing/2014/main" id="{4F884F92-0DDC-1000-1943-8178EFEA38CC}"/>
                    </a:ext>
                  </a:extLst>
                </p:cNvPr>
                <p:cNvCxnSpPr>
                  <a:cxnSpLocks/>
                  <a:stCxn id="65" idx="3"/>
                  <a:endCxn id="67" idx="2"/>
                </p:cNvCxnSpPr>
                <p:nvPr/>
              </p:nvCxnSpPr>
              <p:spPr>
                <a:xfrm>
                  <a:off x="1880444" y="1265592"/>
                  <a:ext cx="72023"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3CF5B596-B1FB-FF59-7DA9-D1C702F19DCD}"/>
                    </a:ext>
                  </a:extLst>
                </p:cNvPr>
                <p:cNvSpPr/>
                <p:nvPr/>
              </p:nvSpPr>
              <p:spPr bwMode="gray">
                <a:xfrm>
                  <a:off x="1952468" y="1069499"/>
                  <a:ext cx="484283" cy="392184"/>
                </a:xfrm>
                <a:prstGeom prst="ellipse">
                  <a:avLst/>
                </a:prstGeom>
                <a:blipFill dpi="0" rotWithShape="1">
                  <a:blip r:embed="rId11"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68" name="Group 67">
                <a:extLst>
                  <a:ext uri="{FF2B5EF4-FFF2-40B4-BE49-F238E27FC236}">
                    <a16:creationId xmlns:a16="http://schemas.microsoft.com/office/drawing/2014/main" id="{9629E945-F3B6-057D-D5DE-F91654B7F4E0}"/>
                  </a:ext>
                </a:extLst>
              </p:cNvPr>
              <p:cNvGrpSpPr/>
              <p:nvPr/>
            </p:nvGrpSpPr>
            <p:grpSpPr>
              <a:xfrm>
                <a:off x="5217789" y="1133039"/>
                <a:ext cx="1935431" cy="392184"/>
                <a:chOff x="503828" y="1069499"/>
                <a:chExt cx="1935431" cy="392184"/>
              </a:xfrm>
            </p:grpSpPr>
            <p:sp>
              <p:nvSpPr>
                <p:cNvPr id="69" name="Rounded Rectangle 68">
                  <a:extLst>
                    <a:ext uri="{FF2B5EF4-FFF2-40B4-BE49-F238E27FC236}">
                      <a16:creationId xmlns:a16="http://schemas.microsoft.com/office/drawing/2014/main" id="{61DEBAF2-C43C-62CB-8D04-A13D98CA8CFF}"/>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Chief of Staff</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Susie Wiles</a:t>
                  </a:r>
                </a:p>
              </p:txBody>
            </p:sp>
            <p:cxnSp>
              <p:nvCxnSpPr>
                <p:cNvPr id="70" name="Straight Connector 69">
                  <a:extLst>
                    <a:ext uri="{FF2B5EF4-FFF2-40B4-BE49-F238E27FC236}">
                      <a16:creationId xmlns:a16="http://schemas.microsoft.com/office/drawing/2014/main" id="{7C1892FA-AAFB-7D29-68B2-BDBE0B35B478}"/>
                    </a:ext>
                  </a:extLst>
                </p:cNvPr>
                <p:cNvCxnSpPr>
                  <a:cxnSpLocks/>
                  <a:stCxn id="69" idx="3"/>
                  <a:endCxn id="71" idx="2"/>
                </p:cNvCxnSpPr>
                <p:nvPr/>
              </p:nvCxnSpPr>
              <p:spPr>
                <a:xfrm>
                  <a:off x="1880444" y="1265592"/>
                  <a:ext cx="72023"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49D538B6-4968-84F0-2860-2EC912E88440}"/>
                    </a:ext>
                  </a:extLst>
                </p:cNvPr>
                <p:cNvSpPr/>
                <p:nvPr/>
              </p:nvSpPr>
              <p:spPr bwMode="gray">
                <a:xfrm>
                  <a:off x="1952468" y="1069499"/>
                  <a:ext cx="486791" cy="392184"/>
                </a:xfrm>
                <a:prstGeom prst="ellipse">
                  <a:avLst/>
                </a:prstGeom>
                <a:blipFill dpi="0" rotWithShape="1">
                  <a:blip r:embed="rId12"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72" name="Group 71">
                <a:extLst>
                  <a:ext uri="{FF2B5EF4-FFF2-40B4-BE49-F238E27FC236}">
                    <a16:creationId xmlns:a16="http://schemas.microsoft.com/office/drawing/2014/main" id="{C8300388-01BF-443E-C6DE-E913484BD47A}"/>
                  </a:ext>
                </a:extLst>
              </p:cNvPr>
              <p:cNvGrpSpPr/>
              <p:nvPr/>
            </p:nvGrpSpPr>
            <p:grpSpPr>
              <a:xfrm>
                <a:off x="3344362" y="1661641"/>
                <a:ext cx="1928818" cy="392184"/>
                <a:chOff x="503828" y="1069499"/>
                <a:chExt cx="1928818" cy="392184"/>
              </a:xfrm>
            </p:grpSpPr>
            <p:sp>
              <p:nvSpPr>
                <p:cNvPr id="73" name="Rounded Rectangle 72">
                  <a:extLst>
                    <a:ext uri="{FF2B5EF4-FFF2-40B4-BE49-F238E27FC236}">
                      <a16:creationId xmlns:a16="http://schemas.microsoft.com/office/drawing/2014/main" id="{B8C783AD-F291-9813-721C-C54A2A326C2D}"/>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OMB Director</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Russell Vought</a:t>
                  </a:r>
                </a:p>
              </p:txBody>
            </p:sp>
            <p:cxnSp>
              <p:nvCxnSpPr>
                <p:cNvPr id="74" name="Straight Connector 73">
                  <a:extLst>
                    <a:ext uri="{FF2B5EF4-FFF2-40B4-BE49-F238E27FC236}">
                      <a16:creationId xmlns:a16="http://schemas.microsoft.com/office/drawing/2014/main" id="{E70FB1C2-1E2C-BB13-5FB3-26E6DC3E8580}"/>
                    </a:ext>
                  </a:extLst>
                </p:cNvPr>
                <p:cNvCxnSpPr>
                  <a:cxnSpLocks/>
                  <a:stCxn id="73" idx="3"/>
                  <a:endCxn id="75" idx="2"/>
                </p:cNvCxnSpPr>
                <p:nvPr/>
              </p:nvCxnSpPr>
              <p:spPr>
                <a:xfrm>
                  <a:off x="1880444" y="1265592"/>
                  <a:ext cx="72023"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26CD3F3E-636A-96F8-2057-7D55F8D7087C}"/>
                    </a:ext>
                  </a:extLst>
                </p:cNvPr>
                <p:cNvSpPr/>
                <p:nvPr/>
              </p:nvSpPr>
              <p:spPr bwMode="gray">
                <a:xfrm>
                  <a:off x="1952468" y="1069499"/>
                  <a:ext cx="480178" cy="392184"/>
                </a:xfrm>
                <a:prstGeom prst="ellipse">
                  <a:avLst/>
                </a:prstGeom>
                <a:blipFill dpi="0" rotWithShape="1">
                  <a:blip r:embed="rId13"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76" name="Group 75">
                <a:extLst>
                  <a:ext uri="{FF2B5EF4-FFF2-40B4-BE49-F238E27FC236}">
                    <a16:creationId xmlns:a16="http://schemas.microsoft.com/office/drawing/2014/main" id="{3D4EDFC8-5F5B-0A41-A39D-B5F735A3321E}"/>
                  </a:ext>
                </a:extLst>
              </p:cNvPr>
              <p:cNvGrpSpPr/>
              <p:nvPr/>
            </p:nvGrpSpPr>
            <p:grpSpPr>
              <a:xfrm>
                <a:off x="3036796" y="2185352"/>
                <a:ext cx="1930113" cy="392184"/>
                <a:chOff x="503828" y="1069499"/>
                <a:chExt cx="1930113" cy="392184"/>
              </a:xfrm>
            </p:grpSpPr>
            <p:sp>
              <p:nvSpPr>
                <p:cNvPr id="77" name="Rounded Rectangle 76">
                  <a:extLst>
                    <a:ext uri="{FF2B5EF4-FFF2-40B4-BE49-F238E27FC236}">
                      <a16:creationId xmlns:a16="http://schemas.microsoft.com/office/drawing/2014/main" id="{3B5DD6F9-FDAD-2281-99CA-B3826693F1EA}"/>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Transportation</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Sean Duffy</a:t>
                  </a:r>
                </a:p>
              </p:txBody>
            </p:sp>
            <p:cxnSp>
              <p:nvCxnSpPr>
                <p:cNvPr id="78" name="Straight Connector 77">
                  <a:extLst>
                    <a:ext uri="{FF2B5EF4-FFF2-40B4-BE49-F238E27FC236}">
                      <a16:creationId xmlns:a16="http://schemas.microsoft.com/office/drawing/2014/main" id="{F6FBFB7D-A815-F748-F5ED-BE4DEC80AE44}"/>
                    </a:ext>
                  </a:extLst>
                </p:cNvPr>
                <p:cNvCxnSpPr>
                  <a:cxnSpLocks/>
                  <a:stCxn id="77" idx="3"/>
                  <a:endCxn id="79" idx="2"/>
                </p:cNvCxnSpPr>
                <p:nvPr/>
              </p:nvCxnSpPr>
              <p:spPr>
                <a:xfrm>
                  <a:off x="1880445" y="1265592"/>
                  <a:ext cx="72023"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9A1E1981-29EC-8939-5B4B-9ABBF3C3BDA5}"/>
                    </a:ext>
                  </a:extLst>
                </p:cNvPr>
                <p:cNvSpPr/>
                <p:nvPr/>
              </p:nvSpPr>
              <p:spPr bwMode="gray">
                <a:xfrm>
                  <a:off x="1952468" y="1069499"/>
                  <a:ext cx="481473" cy="392184"/>
                </a:xfrm>
                <a:prstGeom prst="ellipse">
                  <a:avLst/>
                </a:prstGeom>
                <a:blipFill dpi="0" rotWithShape="1">
                  <a:blip r:embed="rId14"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80" name="Group 79">
                <a:extLst>
                  <a:ext uri="{FF2B5EF4-FFF2-40B4-BE49-F238E27FC236}">
                    <a16:creationId xmlns:a16="http://schemas.microsoft.com/office/drawing/2014/main" id="{ACCADAFE-382E-1EF7-084C-E69633510B61}"/>
                  </a:ext>
                </a:extLst>
              </p:cNvPr>
              <p:cNvGrpSpPr/>
              <p:nvPr/>
            </p:nvGrpSpPr>
            <p:grpSpPr>
              <a:xfrm>
                <a:off x="2827362" y="2709062"/>
                <a:ext cx="1932223" cy="392184"/>
                <a:chOff x="503828" y="1069499"/>
                <a:chExt cx="1932223" cy="392184"/>
              </a:xfrm>
            </p:grpSpPr>
            <p:sp>
              <p:nvSpPr>
                <p:cNvPr id="81" name="Rounded Rectangle 80">
                  <a:extLst>
                    <a:ext uri="{FF2B5EF4-FFF2-40B4-BE49-F238E27FC236}">
                      <a16:creationId xmlns:a16="http://schemas.microsoft.com/office/drawing/2014/main" id="{32EE2D4C-61C6-A031-0B04-E21BE83294ED}"/>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Commerce</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Howard Lutnick</a:t>
                  </a:r>
                </a:p>
              </p:txBody>
            </p:sp>
            <p:cxnSp>
              <p:nvCxnSpPr>
                <p:cNvPr id="82" name="Straight Connector 81">
                  <a:extLst>
                    <a:ext uri="{FF2B5EF4-FFF2-40B4-BE49-F238E27FC236}">
                      <a16:creationId xmlns:a16="http://schemas.microsoft.com/office/drawing/2014/main" id="{0E56DB59-3CAF-0F43-CC40-A1E96BAD615D}"/>
                    </a:ext>
                  </a:extLst>
                </p:cNvPr>
                <p:cNvCxnSpPr>
                  <a:cxnSpLocks/>
                  <a:stCxn id="81" idx="3"/>
                  <a:endCxn id="83" idx="2"/>
                </p:cNvCxnSpPr>
                <p:nvPr/>
              </p:nvCxnSpPr>
              <p:spPr>
                <a:xfrm>
                  <a:off x="1880443" y="1265592"/>
                  <a:ext cx="72025"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CE60F3AC-99FE-D91D-A5B9-F82F0C26B609}"/>
                    </a:ext>
                  </a:extLst>
                </p:cNvPr>
                <p:cNvSpPr/>
                <p:nvPr/>
              </p:nvSpPr>
              <p:spPr bwMode="gray">
                <a:xfrm>
                  <a:off x="1952468" y="1069499"/>
                  <a:ext cx="483583" cy="392184"/>
                </a:xfrm>
                <a:prstGeom prst="ellipse">
                  <a:avLst/>
                </a:prstGeom>
                <a:blipFill dpi="0" rotWithShape="1">
                  <a:blip r:embed="rId15"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84" name="Group 83">
                <a:extLst>
                  <a:ext uri="{FF2B5EF4-FFF2-40B4-BE49-F238E27FC236}">
                    <a16:creationId xmlns:a16="http://schemas.microsoft.com/office/drawing/2014/main" id="{AC1F1C91-FC2A-DE45-81E1-70E5AB5A2CEF}"/>
                  </a:ext>
                </a:extLst>
              </p:cNvPr>
              <p:cNvGrpSpPr/>
              <p:nvPr/>
            </p:nvGrpSpPr>
            <p:grpSpPr>
              <a:xfrm>
                <a:off x="2711068" y="3232772"/>
                <a:ext cx="1930720" cy="392184"/>
                <a:chOff x="503828" y="1069499"/>
                <a:chExt cx="1930720" cy="392184"/>
              </a:xfrm>
            </p:grpSpPr>
            <p:sp>
              <p:nvSpPr>
                <p:cNvPr id="85" name="Rounded Rectangle 84">
                  <a:extLst>
                    <a:ext uri="{FF2B5EF4-FFF2-40B4-BE49-F238E27FC236}">
                      <a16:creationId xmlns:a16="http://schemas.microsoft.com/office/drawing/2014/main" id="{1BD6F3FA-38D2-3118-8537-4E5B14B4C018}"/>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Defense</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Pete Hegseth</a:t>
                  </a:r>
                </a:p>
              </p:txBody>
            </p:sp>
            <p:cxnSp>
              <p:nvCxnSpPr>
                <p:cNvPr id="86" name="Straight Connector 85">
                  <a:extLst>
                    <a:ext uri="{FF2B5EF4-FFF2-40B4-BE49-F238E27FC236}">
                      <a16:creationId xmlns:a16="http://schemas.microsoft.com/office/drawing/2014/main" id="{B18A834E-C3BB-63A7-9968-413555F27A85}"/>
                    </a:ext>
                  </a:extLst>
                </p:cNvPr>
                <p:cNvCxnSpPr>
                  <a:cxnSpLocks/>
                  <a:stCxn id="85" idx="3"/>
                  <a:endCxn id="87" idx="2"/>
                </p:cNvCxnSpPr>
                <p:nvPr/>
              </p:nvCxnSpPr>
              <p:spPr>
                <a:xfrm>
                  <a:off x="1880444" y="1265592"/>
                  <a:ext cx="72023"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89ED8609-99EB-18E0-C7E2-46FFCFBEDDA6}"/>
                    </a:ext>
                  </a:extLst>
                </p:cNvPr>
                <p:cNvSpPr/>
                <p:nvPr/>
              </p:nvSpPr>
              <p:spPr bwMode="gray">
                <a:xfrm>
                  <a:off x="1952468" y="1069499"/>
                  <a:ext cx="482080" cy="392184"/>
                </a:xfrm>
                <a:prstGeom prst="ellipse">
                  <a:avLst/>
                </a:prstGeom>
                <a:blipFill dpi="0" rotWithShape="1">
                  <a:blip r:embed="rId16"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88" name="Group 87">
                <a:extLst>
                  <a:ext uri="{FF2B5EF4-FFF2-40B4-BE49-F238E27FC236}">
                    <a16:creationId xmlns:a16="http://schemas.microsoft.com/office/drawing/2014/main" id="{2310BA69-00CE-159D-23ED-17735158B552}"/>
                  </a:ext>
                </a:extLst>
              </p:cNvPr>
              <p:cNvGrpSpPr/>
              <p:nvPr/>
            </p:nvGrpSpPr>
            <p:grpSpPr>
              <a:xfrm>
                <a:off x="2630218" y="3756483"/>
                <a:ext cx="1931469" cy="392184"/>
                <a:chOff x="503828" y="1069499"/>
                <a:chExt cx="1931469" cy="392184"/>
              </a:xfrm>
            </p:grpSpPr>
            <p:sp>
              <p:nvSpPr>
                <p:cNvPr id="89" name="Rounded Rectangle 88">
                  <a:extLst>
                    <a:ext uri="{FF2B5EF4-FFF2-40B4-BE49-F238E27FC236}">
                      <a16:creationId xmlns:a16="http://schemas.microsoft.com/office/drawing/2014/main" id="{2394E084-D7B1-D045-A560-AC74919657ED}"/>
                    </a:ext>
                  </a:extLst>
                </p:cNvPr>
                <p:cNvSpPr/>
                <p:nvPr/>
              </p:nvSpPr>
              <p:spPr bwMode="gray">
                <a:xfrm>
                  <a:off x="503828" y="1069499"/>
                  <a:ext cx="1376616" cy="392184"/>
                </a:xfrm>
                <a:prstGeom prst="roundRect">
                  <a:avLst/>
                </a:prstGeom>
                <a:solidFill>
                  <a:schemeClr val="accent1">
                    <a:lumMod val="20000"/>
                    <a:lumOff val="80000"/>
                  </a:schemeClr>
                </a:solidFill>
                <a:ln w="12700" algn="ctr">
                  <a:solidFill>
                    <a:schemeClr val="accent1">
                      <a:lumMod val="75000"/>
                    </a:schemeClr>
                  </a:solid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President</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Donald Trump</a:t>
                  </a:r>
                </a:p>
              </p:txBody>
            </p:sp>
            <p:cxnSp>
              <p:nvCxnSpPr>
                <p:cNvPr id="90" name="Straight Connector 89">
                  <a:extLst>
                    <a:ext uri="{FF2B5EF4-FFF2-40B4-BE49-F238E27FC236}">
                      <a16:creationId xmlns:a16="http://schemas.microsoft.com/office/drawing/2014/main" id="{5C128B05-08DB-C17D-38A3-81915606365B}"/>
                    </a:ext>
                  </a:extLst>
                </p:cNvPr>
                <p:cNvCxnSpPr>
                  <a:cxnSpLocks/>
                  <a:stCxn id="89" idx="3"/>
                  <a:endCxn id="91" idx="2"/>
                </p:cNvCxnSpPr>
                <p:nvPr/>
              </p:nvCxnSpPr>
              <p:spPr>
                <a:xfrm>
                  <a:off x="1880443" y="1265592"/>
                  <a:ext cx="72025"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A4A21A6F-6F10-0E63-7835-8904D1C09CEE}"/>
                    </a:ext>
                  </a:extLst>
                </p:cNvPr>
                <p:cNvSpPr/>
                <p:nvPr/>
              </p:nvSpPr>
              <p:spPr bwMode="gray">
                <a:xfrm>
                  <a:off x="1952468" y="1069499"/>
                  <a:ext cx="482829" cy="392184"/>
                </a:xfrm>
                <a:prstGeom prst="ellipse">
                  <a:avLst/>
                </a:prstGeom>
                <a:blipFill dpi="0" rotWithShape="1">
                  <a:blip r:embed="rId17"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92" name="Group 91">
                <a:extLst>
                  <a:ext uri="{FF2B5EF4-FFF2-40B4-BE49-F238E27FC236}">
                    <a16:creationId xmlns:a16="http://schemas.microsoft.com/office/drawing/2014/main" id="{DBAAD582-680B-390D-A5FC-3FE5AAAA8C5A}"/>
                  </a:ext>
                </a:extLst>
              </p:cNvPr>
              <p:cNvGrpSpPr/>
              <p:nvPr/>
            </p:nvGrpSpPr>
            <p:grpSpPr>
              <a:xfrm>
                <a:off x="2793545" y="4803905"/>
                <a:ext cx="1937770" cy="392184"/>
                <a:chOff x="503828" y="1069499"/>
                <a:chExt cx="1937770" cy="392184"/>
              </a:xfrm>
            </p:grpSpPr>
            <p:sp>
              <p:nvSpPr>
                <p:cNvPr id="93" name="Rounded Rectangle 92">
                  <a:extLst>
                    <a:ext uri="{FF2B5EF4-FFF2-40B4-BE49-F238E27FC236}">
                      <a16:creationId xmlns:a16="http://schemas.microsoft.com/office/drawing/2014/main" id="{A319E6BE-AF81-92F9-8BC5-DEE3C0E5DD51}"/>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Interior</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Doug Burgum</a:t>
                  </a:r>
                </a:p>
              </p:txBody>
            </p:sp>
            <p:cxnSp>
              <p:nvCxnSpPr>
                <p:cNvPr id="94" name="Straight Connector 93">
                  <a:extLst>
                    <a:ext uri="{FF2B5EF4-FFF2-40B4-BE49-F238E27FC236}">
                      <a16:creationId xmlns:a16="http://schemas.microsoft.com/office/drawing/2014/main" id="{6DB7D1A9-A2B6-DB57-BE89-95D236EEFD93}"/>
                    </a:ext>
                  </a:extLst>
                </p:cNvPr>
                <p:cNvCxnSpPr>
                  <a:cxnSpLocks/>
                  <a:stCxn id="93" idx="3"/>
                  <a:endCxn id="95" idx="2"/>
                </p:cNvCxnSpPr>
                <p:nvPr/>
              </p:nvCxnSpPr>
              <p:spPr>
                <a:xfrm>
                  <a:off x="1880444" y="1265592"/>
                  <a:ext cx="72025"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D5CED7A9-A0B2-80F3-10BD-CDAA8EA0E641}"/>
                    </a:ext>
                  </a:extLst>
                </p:cNvPr>
                <p:cNvSpPr/>
                <p:nvPr/>
              </p:nvSpPr>
              <p:spPr bwMode="gray">
                <a:xfrm>
                  <a:off x="1952468" y="1069499"/>
                  <a:ext cx="489130" cy="392184"/>
                </a:xfrm>
                <a:prstGeom prst="ellipse">
                  <a:avLst/>
                </a:prstGeom>
                <a:blipFill dpi="0" rotWithShape="1">
                  <a:blip r:embed="rId18"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96" name="Group 95">
                <a:extLst>
                  <a:ext uri="{FF2B5EF4-FFF2-40B4-BE49-F238E27FC236}">
                    <a16:creationId xmlns:a16="http://schemas.microsoft.com/office/drawing/2014/main" id="{1D41E0A6-E467-7299-15E1-1B279F79317C}"/>
                  </a:ext>
                </a:extLst>
              </p:cNvPr>
              <p:cNvGrpSpPr/>
              <p:nvPr/>
            </p:nvGrpSpPr>
            <p:grpSpPr>
              <a:xfrm>
                <a:off x="2956469" y="5327616"/>
                <a:ext cx="1939760" cy="392184"/>
                <a:chOff x="503828" y="1069499"/>
                <a:chExt cx="1939760" cy="392184"/>
              </a:xfrm>
            </p:grpSpPr>
            <p:sp>
              <p:nvSpPr>
                <p:cNvPr id="97" name="Rounded Rectangle 96">
                  <a:extLst>
                    <a:ext uri="{FF2B5EF4-FFF2-40B4-BE49-F238E27FC236}">
                      <a16:creationId xmlns:a16="http://schemas.microsoft.com/office/drawing/2014/main" id="{04F247CE-F98C-16B4-C1CE-8C77DD93F5B0}"/>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Health and Human Services</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Robert F. Kennedy Jr.</a:t>
                  </a:r>
                </a:p>
              </p:txBody>
            </p:sp>
            <p:cxnSp>
              <p:nvCxnSpPr>
                <p:cNvPr id="98" name="Straight Connector 97">
                  <a:extLst>
                    <a:ext uri="{FF2B5EF4-FFF2-40B4-BE49-F238E27FC236}">
                      <a16:creationId xmlns:a16="http://schemas.microsoft.com/office/drawing/2014/main" id="{45EEC259-FA1C-59ED-12EB-966115C62F3F}"/>
                    </a:ext>
                  </a:extLst>
                </p:cNvPr>
                <p:cNvCxnSpPr>
                  <a:cxnSpLocks/>
                  <a:stCxn id="97" idx="3"/>
                  <a:endCxn id="99" idx="2"/>
                </p:cNvCxnSpPr>
                <p:nvPr/>
              </p:nvCxnSpPr>
              <p:spPr>
                <a:xfrm>
                  <a:off x="1880444" y="1265592"/>
                  <a:ext cx="72023"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ED2C6AE7-FE94-F71E-D405-3D2362F83AAD}"/>
                    </a:ext>
                  </a:extLst>
                </p:cNvPr>
                <p:cNvSpPr/>
                <p:nvPr/>
              </p:nvSpPr>
              <p:spPr bwMode="gray">
                <a:xfrm>
                  <a:off x="1952468" y="1069499"/>
                  <a:ext cx="491120" cy="392184"/>
                </a:xfrm>
                <a:prstGeom prst="ellipse">
                  <a:avLst/>
                </a:prstGeom>
                <a:blipFill dpi="0" rotWithShape="1">
                  <a:blip r:embed="rId19"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100" name="Group 99">
                <a:extLst>
                  <a:ext uri="{FF2B5EF4-FFF2-40B4-BE49-F238E27FC236}">
                    <a16:creationId xmlns:a16="http://schemas.microsoft.com/office/drawing/2014/main" id="{C226E083-293D-7BCF-6197-E854228ACBCC}"/>
                  </a:ext>
                </a:extLst>
              </p:cNvPr>
              <p:cNvGrpSpPr/>
              <p:nvPr/>
            </p:nvGrpSpPr>
            <p:grpSpPr>
              <a:xfrm>
                <a:off x="3294289" y="5851326"/>
                <a:ext cx="1936484" cy="392184"/>
                <a:chOff x="503828" y="1069499"/>
                <a:chExt cx="1936484" cy="392184"/>
              </a:xfrm>
            </p:grpSpPr>
            <p:sp>
              <p:nvSpPr>
                <p:cNvPr id="101" name="Rounded Rectangle 100">
                  <a:extLst>
                    <a:ext uri="{FF2B5EF4-FFF2-40B4-BE49-F238E27FC236}">
                      <a16:creationId xmlns:a16="http://schemas.microsoft.com/office/drawing/2014/main" id="{9AFC5D16-7E0D-EA45-0CD1-8B23C0BD5C57}"/>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Education</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Linda McMahon</a:t>
                  </a:r>
                </a:p>
              </p:txBody>
            </p:sp>
            <p:cxnSp>
              <p:nvCxnSpPr>
                <p:cNvPr id="102" name="Straight Connector 101">
                  <a:extLst>
                    <a:ext uri="{FF2B5EF4-FFF2-40B4-BE49-F238E27FC236}">
                      <a16:creationId xmlns:a16="http://schemas.microsoft.com/office/drawing/2014/main" id="{CF21ECCE-3408-1C6A-987F-1BC529B1EF35}"/>
                    </a:ext>
                  </a:extLst>
                </p:cNvPr>
                <p:cNvCxnSpPr>
                  <a:cxnSpLocks/>
                  <a:stCxn id="101" idx="3"/>
                  <a:endCxn id="103" idx="2"/>
                </p:cNvCxnSpPr>
                <p:nvPr/>
              </p:nvCxnSpPr>
              <p:spPr>
                <a:xfrm>
                  <a:off x="1880444" y="1265592"/>
                  <a:ext cx="72025"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8CDC532D-C1E9-E161-299B-787C5E29F2D0}"/>
                    </a:ext>
                  </a:extLst>
                </p:cNvPr>
                <p:cNvSpPr/>
                <p:nvPr/>
              </p:nvSpPr>
              <p:spPr bwMode="gray">
                <a:xfrm>
                  <a:off x="1952468" y="1069499"/>
                  <a:ext cx="487844" cy="392184"/>
                </a:xfrm>
                <a:prstGeom prst="ellipse">
                  <a:avLst/>
                </a:prstGeom>
                <a:blipFill dpi="0" rotWithShape="1">
                  <a:blip r:embed="rId20"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104" name="Group 103">
                <a:extLst>
                  <a:ext uri="{FF2B5EF4-FFF2-40B4-BE49-F238E27FC236}">
                    <a16:creationId xmlns:a16="http://schemas.microsoft.com/office/drawing/2014/main" id="{CABE194B-2BFD-A1BD-9AE8-1B5BD83EBBB3}"/>
                  </a:ext>
                </a:extLst>
              </p:cNvPr>
              <p:cNvGrpSpPr/>
              <p:nvPr/>
            </p:nvGrpSpPr>
            <p:grpSpPr>
              <a:xfrm>
                <a:off x="6851662" y="1661641"/>
                <a:ext cx="1916594" cy="392184"/>
                <a:chOff x="-36150" y="1069499"/>
                <a:chExt cx="1916594" cy="392184"/>
              </a:xfrm>
            </p:grpSpPr>
            <p:sp>
              <p:nvSpPr>
                <p:cNvPr id="105" name="Rounded Rectangle 104">
                  <a:extLst>
                    <a:ext uri="{FF2B5EF4-FFF2-40B4-BE49-F238E27FC236}">
                      <a16:creationId xmlns:a16="http://schemas.microsoft.com/office/drawing/2014/main" id="{61A4F5D6-0FCC-AE38-5363-5B4F054420F1}"/>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Veterans Affairs</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Doug Collins</a:t>
                  </a:r>
                </a:p>
              </p:txBody>
            </p:sp>
            <p:cxnSp>
              <p:nvCxnSpPr>
                <p:cNvPr id="106" name="Straight Connector 105">
                  <a:extLst>
                    <a:ext uri="{FF2B5EF4-FFF2-40B4-BE49-F238E27FC236}">
                      <a16:creationId xmlns:a16="http://schemas.microsoft.com/office/drawing/2014/main" id="{B03C1DDE-E813-3B38-2DA7-63AF8458BF92}"/>
                    </a:ext>
                  </a:extLst>
                </p:cNvPr>
                <p:cNvCxnSpPr>
                  <a:cxnSpLocks/>
                  <a:stCxn id="105" idx="1"/>
                  <a:endCxn id="107" idx="2"/>
                </p:cNvCxnSpPr>
                <p:nvPr/>
              </p:nvCxnSpPr>
              <p:spPr>
                <a:xfrm flipH="1">
                  <a:off x="-36150" y="1265592"/>
                  <a:ext cx="539978"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32222909-AB59-978F-1702-586D0FD09677}"/>
                    </a:ext>
                  </a:extLst>
                </p:cNvPr>
                <p:cNvSpPr/>
                <p:nvPr/>
              </p:nvSpPr>
              <p:spPr bwMode="gray">
                <a:xfrm>
                  <a:off x="-36150" y="1069499"/>
                  <a:ext cx="471818" cy="392184"/>
                </a:xfrm>
                <a:prstGeom prst="ellipse">
                  <a:avLst/>
                </a:prstGeom>
                <a:blipFill dpi="0" rotWithShape="1">
                  <a:blip r:embed="rId21"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108" name="Group 107">
                <a:extLst>
                  <a:ext uri="{FF2B5EF4-FFF2-40B4-BE49-F238E27FC236}">
                    <a16:creationId xmlns:a16="http://schemas.microsoft.com/office/drawing/2014/main" id="{5D79EA82-E76B-37D7-48FE-EF8EA401CC7B}"/>
                  </a:ext>
                </a:extLst>
              </p:cNvPr>
              <p:cNvGrpSpPr/>
              <p:nvPr/>
            </p:nvGrpSpPr>
            <p:grpSpPr>
              <a:xfrm>
                <a:off x="7167358" y="2185352"/>
                <a:ext cx="1919345" cy="392184"/>
                <a:chOff x="-38901" y="1069499"/>
                <a:chExt cx="1919345" cy="392184"/>
              </a:xfrm>
            </p:grpSpPr>
            <p:sp>
              <p:nvSpPr>
                <p:cNvPr id="109" name="Rounded Rectangle 108">
                  <a:extLst>
                    <a:ext uri="{FF2B5EF4-FFF2-40B4-BE49-F238E27FC236}">
                      <a16:creationId xmlns:a16="http://schemas.microsoft.com/office/drawing/2014/main" id="{CF8E40B8-1747-2CF6-0585-40655C74DA3A}"/>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Housing and Urban Development</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Scott Turner</a:t>
                  </a:r>
                </a:p>
              </p:txBody>
            </p:sp>
            <p:cxnSp>
              <p:nvCxnSpPr>
                <p:cNvPr id="110" name="Straight Connector 109">
                  <a:extLst>
                    <a:ext uri="{FF2B5EF4-FFF2-40B4-BE49-F238E27FC236}">
                      <a16:creationId xmlns:a16="http://schemas.microsoft.com/office/drawing/2014/main" id="{720854B5-766A-9130-C0AE-61BF0E7E8CC4}"/>
                    </a:ext>
                  </a:extLst>
                </p:cNvPr>
                <p:cNvCxnSpPr>
                  <a:cxnSpLocks/>
                  <a:stCxn id="109" idx="1"/>
                  <a:endCxn id="111" idx="2"/>
                </p:cNvCxnSpPr>
                <p:nvPr/>
              </p:nvCxnSpPr>
              <p:spPr>
                <a:xfrm flipH="1">
                  <a:off x="-38901" y="1265592"/>
                  <a:ext cx="542729"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9C8CA11F-1670-96F4-B996-393C9FC86616}"/>
                    </a:ext>
                  </a:extLst>
                </p:cNvPr>
                <p:cNvSpPr/>
                <p:nvPr/>
              </p:nvSpPr>
              <p:spPr bwMode="gray">
                <a:xfrm>
                  <a:off x="-38901" y="1069499"/>
                  <a:ext cx="474569" cy="392184"/>
                </a:xfrm>
                <a:prstGeom prst="ellipse">
                  <a:avLst/>
                </a:prstGeom>
                <a:blipFill dpi="0" rotWithShape="1">
                  <a:blip r:embed="rId22"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112" name="Group 111">
                <a:extLst>
                  <a:ext uri="{FF2B5EF4-FFF2-40B4-BE49-F238E27FC236}">
                    <a16:creationId xmlns:a16="http://schemas.microsoft.com/office/drawing/2014/main" id="{86673D8F-D737-2C95-A99D-EA5779E34A46}"/>
                  </a:ext>
                </a:extLst>
              </p:cNvPr>
              <p:cNvGrpSpPr/>
              <p:nvPr/>
            </p:nvGrpSpPr>
            <p:grpSpPr>
              <a:xfrm>
                <a:off x="7360545" y="2709062"/>
                <a:ext cx="1917505" cy="392184"/>
                <a:chOff x="-37061" y="1069499"/>
                <a:chExt cx="1917505" cy="392184"/>
              </a:xfrm>
            </p:grpSpPr>
            <p:sp>
              <p:nvSpPr>
                <p:cNvPr id="113" name="Rounded Rectangle 112">
                  <a:extLst>
                    <a:ext uri="{FF2B5EF4-FFF2-40B4-BE49-F238E27FC236}">
                      <a16:creationId xmlns:a16="http://schemas.microsoft.com/office/drawing/2014/main" id="{A9451E53-E3B6-07FD-844B-350EFB14D08E}"/>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Agriculture</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Brooke Rollins</a:t>
                  </a:r>
                </a:p>
              </p:txBody>
            </p:sp>
            <p:cxnSp>
              <p:nvCxnSpPr>
                <p:cNvPr id="114" name="Straight Connector 113">
                  <a:extLst>
                    <a:ext uri="{FF2B5EF4-FFF2-40B4-BE49-F238E27FC236}">
                      <a16:creationId xmlns:a16="http://schemas.microsoft.com/office/drawing/2014/main" id="{885DB1CD-C29C-EA11-FA76-DE0721DE46D2}"/>
                    </a:ext>
                  </a:extLst>
                </p:cNvPr>
                <p:cNvCxnSpPr>
                  <a:cxnSpLocks/>
                  <a:stCxn id="113" idx="1"/>
                  <a:endCxn id="115" idx="2"/>
                </p:cNvCxnSpPr>
                <p:nvPr/>
              </p:nvCxnSpPr>
              <p:spPr>
                <a:xfrm flipH="1">
                  <a:off x="-37061" y="1265592"/>
                  <a:ext cx="540889"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EE7EFB00-363D-3124-86DC-0BA47F9C6184}"/>
                    </a:ext>
                  </a:extLst>
                </p:cNvPr>
                <p:cNvSpPr/>
                <p:nvPr/>
              </p:nvSpPr>
              <p:spPr bwMode="gray">
                <a:xfrm>
                  <a:off x="-37061" y="1069499"/>
                  <a:ext cx="472730" cy="392184"/>
                </a:xfrm>
                <a:prstGeom prst="ellipse">
                  <a:avLst/>
                </a:prstGeom>
                <a:blipFill dpi="0" rotWithShape="1">
                  <a:blip r:embed="rId23"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116" name="Group 115">
                <a:extLst>
                  <a:ext uri="{FF2B5EF4-FFF2-40B4-BE49-F238E27FC236}">
                    <a16:creationId xmlns:a16="http://schemas.microsoft.com/office/drawing/2014/main" id="{6921189E-0525-7EF7-5797-4FB28D20D67C}"/>
                  </a:ext>
                </a:extLst>
              </p:cNvPr>
              <p:cNvGrpSpPr/>
              <p:nvPr/>
            </p:nvGrpSpPr>
            <p:grpSpPr>
              <a:xfrm>
                <a:off x="7483053" y="3232772"/>
                <a:ext cx="1923248" cy="392184"/>
                <a:chOff x="-42804" y="1069499"/>
                <a:chExt cx="1923248" cy="392184"/>
              </a:xfrm>
            </p:grpSpPr>
            <p:sp>
              <p:nvSpPr>
                <p:cNvPr id="117" name="Rounded Rectangle 116">
                  <a:extLst>
                    <a:ext uri="{FF2B5EF4-FFF2-40B4-BE49-F238E27FC236}">
                      <a16:creationId xmlns:a16="http://schemas.microsoft.com/office/drawing/2014/main" id="{75913B81-91F7-B2BC-C97A-1D33C958AA23}"/>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Treasury</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Scott Bessent</a:t>
                  </a:r>
                </a:p>
              </p:txBody>
            </p:sp>
            <p:cxnSp>
              <p:nvCxnSpPr>
                <p:cNvPr id="118" name="Straight Connector 117">
                  <a:extLst>
                    <a:ext uri="{FF2B5EF4-FFF2-40B4-BE49-F238E27FC236}">
                      <a16:creationId xmlns:a16="http://schemas.microsoft.com/office/drawing/2014/main" id="{45C795B4-3D54-6C6D-30E6-E2ADDC054508}"/>
                    </a:ext>
                  </a:extLst>
                </p:cNvPr>
                <p:cNvCxnSpPr>
                  <a:cxnSpLocks/>
                  <a:stCxn id="117" idx="1"/>
                  <a:endCxn id="119" idx="2"/>
                </p:cNvCxnSpPr>
                <p:nvPr/>
              </p:nvCxnSpPr>
              <p:spPr>
                <a:xfrm flipH="1">
                  <a:off x="-42804" y="1265592"/>
                  <a:ext cx="546632"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D16C670D-1CA4-B50C-0AB4-31FC920C3FD9}"/>
                    </a:ext>
                  </a:extLst>
                </p:cNvPr>
                <p:cNvSpPr/>
                <p:nvPr/>
              </p:nvSpPr>
              <p:spPr bwMode="gray">
                <a:xfrm>
                  <a:off x="-42804" y="1069499"/>
                  <a:ext cx="478472" cy="392184"/>
                </a:xfrm>
                <a:prstGeom prst="ellipse">
                  <a:avLst/>
                </a:prstGeom>
                <a:blipFill dpi="0" rotWithShape="1">
                  <a:blip r:embed="rId24"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120" name="Group 119">
                <a:extLst>
                  <a:ext uri="{FF2B5EF4-FFF2-40B4-BE49-F238E27FC236}">
                    <a16:creationId xmlns:a16="http://schemas.microsoft.com/office/drawing/2014/main" id="{0F2E9EE6-D1AB-78E4-723A-3BCFE2242F15}"/>
                  </a:ext>
                </a:extLst>
              </p:cNvPr>
              <p:cNvGrpSpPr/>
              <p:nvPr/>
            </p:nvGrpSpPr>
            <p:grpSpPr>
              <a:xfrm>
                <a:off x="7577291" y="3756483"/>
                <a:ext cx="1921937" cy="392184"/>
                <a:chOff x="-41493" y="1069499"/>
                <a:chExt cx="1921937" cy="392184"/>
              </a:xfrm>
            </p:grpSpPr>
            <p:sp>
              <p:nvSpPr>
                <p:cNvPr id="121" name="Rounded Rectangle 120">
                  <a:extLst>
                    <a:ext uri="{FF2B5EF4-FFF2-40B4-BE49-F238E27FC236}">
                      <a16:creationId xmlns:a16="http://schemas.microsoft.com/office/drawing/2014/main" id="{DEC4EA36-E90D-E6ED-4071-AD76330DDC70}"/>
                    </a:ext>
                  </a:extLst>
                </p:cNvPr>
                <p:cNvSpPr/>
                <p:nvPr/>
              </p:nvSpPr>
              <p:spPr bwMode="gray">
                <a:xfrm>
                  <a:off x="503828" y="1069499"/>
                  <a:ext cx="1376616" cy="392184"/>
                </a:xfrm>
                <a:prstGeom prst="roundRect">
                  <a:avLst/>
                </a:prstGeom>
                <a:solidFill>
                  <a:schemeClr val="accent1">
                    <a:lumMod val="20000"/>
                    <a:lumOff val="80000"/>
                  </a:schemeClr>
                </a:solidFill>
                <a:ln w="12700" algn="ctr">
                  <a:solidFill>
                    <a:schemeClr val="accent1">
                      <a:lumMod val="75000"/>
                    </a:schemeClr>
                  </a:solid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Vice President</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JD Vance</a:t>
                  </a:r>
                </a:p>
              </p:txBody>
            </p:sp>
            <p:cxnSp>
              <p:nvCxnSpPr>
                <p:cNvPr id="122" name="Straight Connector 121">
                  <a:extLst>
                    <a:ext uri="{FF2B5EF4-FFF2-40B4-BE49-F238E27FC236}">
                      <a16:creationId xmlns:a16="http://schemas.microsoft.com/office/drawing/2014/main" id="{1F981FB4-DC84-1598-1E87-9D20D654634D}"/>
                    </a:ext>
                  </a:extLst>
                </p:cNvPr>
                <p:cNvCxnSpPr>
                  <a:cxnSpLocks/>
                  <a:stCxn id="121" idx="1"/>
                  <a:endCxn id="123" idx="2"/>
                </p:cNvCxnSpPr>
                <p:nvPr/>
              </p:nvCxnSpPr>
              <p:spPr>
                <a:xfrm flipH="1">
                  <a:off x="-41493" y="1265592"/>
                  <a:ext cx="545321"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DED1D109-A142-E82E-2B71-F0AF2F8FF294}"/>
                    </a:ext>
                  </a:extLst>
                </p:cNvPr>
                <p:cNvSpPr/>
                <p:nvPr/>
              </p:nvSpPr>
              <p:spPr bwMode="gray">
                <a:xfrm>
                  <a:off x="-41493" y="1069499"/>
                  <a:ext cx="477162" cy="392184"/>
                </a:xfrm>
                <a:prstGeom prst="ellipse">
                  <a:avLst/>
                </a:prstGeom>
                <a:blipFill dpi="0" rotWithShape="1">
                  <a:blip r:embed="rId25"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124" name="Group 123">
                <a:extLst>
                  <a:ext uri="{FF2B5EF4-FFF2-40B4-BE49-F238E27FC236}">
                    <a16:creationId xmlns:a16="http://schemas.microsoft.com/office/drawing/2014/main" id="{31D2242B-F842-D064-94E9-C07DFBC921B0}"/>
                  </a:ext>
                </a:extLst>
              </p:cNvPr>
              <p:cNvGrpSpPr/>
              <p:nvPr/>
            </p:nvGrpSpPr>
            <p:grpSpPr>
              <a:xfrm>
                <a:off x="7511324" y="4280194"/>
                <a:ext cx="1917280" cy="392184"/>
                <a:chOff x="-36836" y="1069499"/>
                <a:chExt cx="1917280" cy="392184"/>
              </a:xfrm>
            </p:grpSpPr>
            <p:sp>
              <p:nvSpPr>
                <p:cNvPr id="125" name="Rounded Rectangle 124">
                  <a:extLst>
                    <a:ext uri="{FF2B5EF4-FFF2-40B4-BE49-F238E27FC236}">
                      <a16:creationId xmlns:a16="http://schemas.microsoft.com/office/drawing/2014/main" id="{201677F9-697C-AF1F-DB2C-0FB1D0457C01}"/>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Attorney General</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Pam Bondi</a:t>
                  </a:r>
                </a:p>
              </p:txBody>
            </p:sp>
            <p:cxnSp>
              <p:nvCxnSpPr>
                <p:cNvPr id="126" name="Straight Connector 125">
                  <a:extLst>
                    <a:ext uri="{FF2B5EF4-FFF2-40B4-BE49-F238E27FC236}">
                      <a16:creationId xmlns:a16="http://schemas.microsoft.com/office/drawing/2014/main" id="{87F7D882-9DAD-3CED-833A-4A38ABDF7A7E}"/>
                    </a:ext>
                  </a:extLst>
                </p:cNvPr>
                <p:cNvCxnSpPr>
                  <a:cxnSpLocks/>
                  <a:stCxn id="125" idx="1"/>
                  <a:endCxn id="127" idx="2"/>
                </p:cNvCxnSpPr>
                <p:nvPr/>
              </p:nvCxnSpPr>
              <p:spPr>
                <a:xfrm flipH="1">
                  <a:off x="-36836" y="1265592"/>
                  <a:ext cx="540664"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545F1358-281C-C53B-485D-603B31FD1548}"/>
                    </a:ext>
                  </a:extLst>
                </p:cNvPr>
                <p:cNvSpPr/>
                <p:nvPr/>
              </p:nvSpPr>
              <p:spPr bwMode="gray">
                <a:xfrm>
                  <a:off x="-36836" y="1069499"/>
                  <a:ext cx="472504" cy="392184"/>
                </a:xfrm>
                <a:prstGeom prst="ellipse">
                  <a:avLst/>
                </a:prstGeom>
                <a:blipFill dpi="0" rotWithShape="1">
                  <a:blip r:embed="rId26"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128" name="Group 127">
                <a:extLst>
                  <a:ext uri="{FF2B5EF4-FFF2-40B4-BE49-F238E27FC236}">
                    <a16:creationId xmlns:a16="http://schemas.microsoft.com/office/drawing/2014/main" id="{1193E7FC-8549-E3CB-A8B7-634116B1620D}"/>
                  </a:ext>
                </a:extLst>
              </p:cNvPr>
              <p:cNvGrpSpPr/>
              <p:nvPr/>
            </p:nvGrpSpPr>
            <p:grpSpPr>
              <a:xfrm>
                <a:off x="7389793" y="4803905"/>
                <a:ext cx="1945885" cy="392184"/>
                <a:chOff x="-65441" y="1069499"/>
                <a:chExt cx="1945885" cy="392184"/>
              </a:xfrm>
            </p:grpSpPr>
            <p:sp>
              <p:nvSpPr>
                <p:cNvPr id="129" name="Rounded Rectangle 128">
                  <a:extLst>
                    <a:ext uri="{FF2B5EF4-FFF2-40B4-BE49-F238E27FC236}">
                      <a16:creationId xmlns:a16="http://schemas.microsoft.com/office/drawing/2014/main" id="{55F20DED-9127-C5C3-79E1-61C964B044A4}"/>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Labor</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Lori Chavez-</a:t>
                  </a:r>
                  <a:r>
                    <a:rPr lang="en-US" sz="700" kern="0" err="1">
                      <a:latin typeface="+mn-lt"/>
                      <a:ea typeface="72 Brand" pitchFamily="34" charset="-128"/>
                      <a:cs typeface="72 Brand" pitchFamily="34" charset="-128"/>
                    </a:rPr>
                    <a:t>DeRemer</a:t>
                  </a:r>
                  <a:endParaRPr lang="en-US" sz="700" kern="0">
                    <a:latin typeface="+mn-lt"/>
                    <a:ea typeface="72 Brand" pitchFamily="34" charset="-128"/>
                    <a:cs typeface="72 Brand" pitchFamily="34" charset="-128"/>
                  </a:endParaRPr>
                </a:p>
              </p:txBody>
            </p:sp>
            <p:cxnSp>
              <p:nvCxnSpPr>
                <p:cNvPr id="130" name="Straight Connector 129">
                  <a:extLst>
                    <a:ext uri="{FF2B5EF4-FFF2-40B4-BE49-F238E27FC236}">
                      <a16:creationId xmlns:a16="http://schemas.microsoft.com/office/drawing/2014/main" id="{E3F70C4B-220C-D969-A77B-7AB46D6ABC86}"/>
                    </a:ext>
                  </a:extLst>
                </p:cNvPr>
                <p:cNvCxnSpPr>
                  <a:cxnSpLocks/>
                  <a:stCxn id="129" idx="1"/>
                  <a:endCxn id="131" idx="2"/>
                </p:cNvCxnSpPr>
                <p:nvPr/>
              </p:nvCxnSpPr>
              <p:spPr>
                <a:xfrm flipH="1">
                  <a:off x="-65441" y="1265592"/>
                  <a:ext cx="569269"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C2622F6D-2117-E160-6E2D-4DFBFFAF55BB}"/>
                    </a:ext>
                  </a:extLst>
                </p:cNvPr>
                <p:cNvSpPr/>
                <p:nvPr/>
              </p:nvSpPr>
              <p:spPr bwMode="gray">
                <a:xfrm>
                  <a:off x="-65441" y="1069499"/>
                  <a:ext cx="491118" cy="392184"/>
                </a:xfrm>
                <a:prstGeom prst="ellipse">
                  <a:avLst/>
                </a:prstGeom>
                <a:blipFill dpi="0" rotWithShape="1">
                  <a:blip r:embed="rId27"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132" name="Group 131">
                <a:extLst>
                  <a:ext uri="{FF2B5EF4-FFF2-40B4-BE49-F238E27FC236}">
                    <a16:creationId xmlns:a16="http://schemas.microsoft.com/office/drawing/2014/main" id="{11D10A77-EB92-2A5C-B85B-46BECDD79207}"/>
                  </a:ext>
                </a:extLst>
              </p:cNvPr>
              <p:cNvGrpSpPr/>
              <p:nvPr/>
            </p:nvGrpSpPr>
            <p:grpSpPr>
              <a:xfrm>
                <a:off x="7253447" y="5327616"/>
                <a:ext cx="1922397" cy="392184"/>
                <a:chOff x="-41953" y="1069499"/>
                <a:chExt cx="1922397" cy="392184"/>
              </a:xfrm>
            </p:grpSpPr>
            <p:sp>
              <p:nvSpPr>
                <p:cNvPr id="133" name="Rounded Rectangle 132">
                  <a:extLst>
                    <a:ext uri="{FF2B5EF4-FFF2-40B4-BE49-F238E27FC236}">
                      <a16:creationId xmlns:a16="http://schemas.microsoft.com/office/drawing/2014/main" id="{E5B06955-ACFF-BD32-6384-06F9D33FA1FC}"/>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Energy</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Chris Wright</a:t>
                  </a:r>
                </a:p>
              </p:txBody>
            </p:sp>
            <p:cxnSp>
              <p:nvCxnSpPr>
                <p:cNvPr id="134" name="Straight Connector 133">
                  <a:extLst>
                    <a:ext uri="{FF2B5EF4-FFF2-40B4-BE49-F238E27FC236}">
                      <a16:creationId xmlns:a16="http://schemas.microsoft.com/office/drawing/2014/main" id="{CE591E77-9221-4F41-9112-9225E2001021}"/>
                    </a:ext>
                  </a:extLst>
                </p:cNvPr>
                <p:cNvCxnSpPr>
                  <a:cxnSpLocks/>
                  <a:stCxn id="133" idx="1"/>
                  <a:endCxn id="135" idx="2"/>
                </p:cNvCxnSpPr>
                <p:nvPr/>
              </p:nvCxnSpPr>
              <p:spPr>
                <a:xfrm flipH="1">
                  <a:off x="-41953" y="1265592"/>
                  <a:ext cx="545782"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4E976479-30CD-AA4F-51AC-8D03623A9D59}"/>
                    </a:ext>
                  </a:extLst>
                </p:cNvPr>
                <p:cNvSpPr/>
                <p:nvPr/>
              </p:nvSpPr>
              <p:spPr bwMode="gray">
                <a:xfrm>
                  <a:off x="-41953" y="1069499"/>
                  <a:ext cx="477621" cy="392184"/>
                </a:xfrm>
                <a:prstGeom prst="ellipse">
                  <a:avLst/>
                </a:prstGeom>
                <a:blipFill dpi="0" rotWithShape="1">
                  <a:blip r:embed="rId28"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136" name="Group 135">
                <a:extLst>
                  <a:ext uri="{FF2B5EF4-FFF2-40B4-BE49-F238E27FC236}">
                    <a16:creationId xmlns:a16="http://schemas.microsoft.com/office/drawing/2014/main" id="{DEE63FDE-1161-FEB4-8EA3-72BAC13138E5}"/>
                  </a:ext>
                </a:extLst>
              </p:cNvPr>
              <p:cNvGrpSpPr/>
              <p:nvPr/>
            </p:nvGrpSpPr>
            <p:grpSpPr>
              <a:xfrm>
                <a:off x="6925874" y="5851326"/>
                <a:ext cx="1917344" cy="392184"/>
                <a:chOff x="-36900" y="1069499"/>
                <a:chExt cx="1917344" cy="392184"/>
              </a:xfrm>
            </p:grpSpPr>
            <p:sp>
              <p:nvSpPr>
                <p:cNvPr id="137" name="Rounded Rectangle 136">
                  <a:extLst>
                    <a:ext uri="{FF2B5EF4-FFF2-40B4-BE49-F238E27FC236}">
                      <a16:creationId xmlns:a16="http://schemas.microsoft.com/office/drawing/2014/main" id="{BBE86747-8012-3551-D163-98D690A5FE7A}"/>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Trade</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Jamieson Greer</a:t>
                  </a:r>
                </a:p>
              </p:txBody>
            </p:sp>
            <p:cxnSp>
              <p:nvCxnSpPr>
                <p:cNvPr id="138" name="Straight Connector 137">
                  <a:extLst>
                    <a:ext uri="{FF2B5EF4-FFF2-40B4-BE49-F238E27FC236}">
                      <a16:creationId xmlns:a16="http://schemas.microsoft.com/office/drawing/2014/main" id="{D1294DB6-7BE8-A246-96BA-CF5CD9F1F1EB}"/>
                    </a:ext>
                  </a:extLst>
                </p:cNvPr>
                <p:cNvCxnSpPr>
                  <a:cxnSpLocks/>
                  <a:stCxn id="137" idx="1"/>
                  <a:endCxn id="139" idx="2"/>
                </p:cNvCxnSpPr>
                <p:nvPr/>
              </p:nvCxnSpPr>
              <p:spPr>
                <a:xfrm flipH="1">
                  <a:off x="-36900" y="1265592"/>
                  <a:ext cx="540728"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D60ADADF-5CDA-1D45-8367-1387A6E451EB}"/>
                    </a:ext>
                  </a:extLst>
                </p:cNvPr>
                <p:cNvSpPr/>
                <p:nvPr/>
              </p:nvSpPr>
              <p:spPr bwMode="gray">
                <a:xfrm>
                  <a:off x="-36900" y="1069499"/>
                  <a:ext cx="472568" cy="392184"/>
                </a:xfrm>
                <a:prstGeom prst="ellipse">
                  <a:avLst/>
                </a:prstGeom>
                <a:blipFill dpi="0" rotWithShape="1">
                  <a:blip r:embed="rId29"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sp>
            <p:nvSpPr>
              <p:cNvPr id="140" name="Rounded Rectangle 139">
                <a:extLst>
                  <a:ext uri="{FF2B5EF4-FFF2-40B4-BE49-F238E27FC236}">
                    <a16:creationId xmlns:a16="http://schemas.microsoft.com/office/drawing/2014/main" id="{1B5560AF-65F9-1845-FD05-F2BA91BE845C}"/>
                  </a:ext>
                </a:extLst>
              </p:cNvPr>
              <p:cNvSpPr/>
              <p:nvPr/>
            </p:nvSpPr>
            <p:spPr bwMode="gray">
              <a:xfrm>
                <a:off x="9979581" y="2169548"/>
                <a:ext cx="1834197"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Deputy Chief of Staff (4)</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Dan Scavino, Stephen Miller, James Blair, Taylor Budowich</a:t>
                </a:r>
              </a:p>
            </p:txBody>
          </p:sp>
          <p:grpSp>
            <p:nvGrpSpPr>
              <p:cNvPr id="141" name="Group 140">
                <a:extLst>
                  <a:ext uri="{FF2B5EF4-FFF2-40B4-BE49-F238E27FC236}">
                    <a16:creationId xmlns:a16="http://schemas.microsoft.com/office/drawing/2014/main" id="{E7A5DA9C-81C8-29B5-D624-5EFEC6BB2C38}"/>
                  </a:ext>
                </a:extLst>
              </p:cNvPr>
              <p:cNvGrpSpPr/>
              <p:nvPr/>
            </p:nvGrpSpPr>
            <p:grpSpPr>
              <a:xfrm>
                <a:off x="9874040" y="2622753"/>
                <a:ext cx="1939738" cy="392184"/>
                <a:chOff x="-59294" y="1069499"/>
                <a:chExt cx="1939738" cy="392184"/>
              </a:xfrm>
            </p:grpSpPr>
            <p:sp>
              <p:nvSpPr>
                <p:cNvPr id="142" name="Rounded Rectangle 141">
                  <a:extLst>
                    <a:ext uri="{FF2B5EF4-FFF2-40B4-BE49-F238E27FC236}">
                      <a16:creationId xmlns:a16="http://schemas.microsoft.com/office/drawing/2014/main" id="{1B6A0CBF-F67D-AE7F-BE9C-39A6133A116F}"/>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Staff Secretary</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Will Scharf</a:t>
                  </a:r>
                </a:p>
              </p:txBody>
            </p:sp>
            <p:cxnSp>
              <p:nvCxnSpPr>
                <p:cNvPr id="143" name="Straight Connector 142">
                  <a:extLst>
                    <a:ext uri="{FF2B5EF4-FFF2-40B4-BE49-F238E27FC236}">
                      <a16:creationId xmlns:a16="http://schemas.microsoft.com/office/drawing/2014/main" id="{13D16B0F-82BB-F5F1-8AF2-21D63CC64F16}"/>
                    </a:ext>
                  </a:extLst>
                </p:cNvPr>
                <p:cNvCxnSpPr>
                  <a:cxnSpLocks/>
                  <a:stCxn id="142" idx="1"/>
                  <a:endCxn id="144" idx="2"/>
                </p:cNvCxnSpPr>
                <p:nvPr/>
              </p:nvCxnSpPr>
              <p:spPr>
                <a:xfrm flipH="1">
                  <a:off x="-59294" y="1265592"/>
                  <a:ext cx="563122"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4" name="Oval 143">
                  <a:extLst>
                    <a:ext uri="{FF2B5EF4-FFF2-40B4-BE49-F238E27FC236}">
                      <a16:creationId xmlns:a16="http://schemas.microsoft.com/office/drawing/2014/main" id="{15626532-16A7-638A-93E2-0439A642D7A6}"/>
                    </a:ext>
                  </a:extLst>
                </p:cNvPr>
                <p:cNvSpPr/>
                <p:nvPr/>
              </p:nvSpPr>
              <p:spPr bwMode="gray">
                <a:xfrm>
                  <a:off x="-59294" y="1069499"/>
                  <a:ext cx="494963" cy="392184"/>
                </a:xfrm>
                <a:prstGeom prst="ellipse">
                  <a:avLst/>
                </a:prstGeom>
                <a:blipFill dpi="0" rotWithShape="1">
                  <a:blip r:embed="rId30"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145" name="Group 144">
                <a:extLst>
                  <a:ext uri="{FF2B5EF4-FFF2-40B4-BE49-F238E27FC236}">
                    <a16:creationId xmlns:a16="http://schemas.microsoft.com/office/drawing/2014/main" id="{6DD66296-F4F0-3DE5-AADC-BBB5E7EDD078}"/>
                  </a:ext>
                </a:extLst>
              </p:cNvPr>
              <p:cNvGrpSpPr/>
              <p:nvPr/>
            </p:nvGrpSpPr>
            <p:grpSpPr>
              <a:xfrm>
                <a:off x="9874040" y="3075958"/>
                <a:ext cx="1939738" cy="392184"/>
                <a:chOff x="-59294" y="1069499"/>
                <a:chExt cx="1939738" cy="392184"/>
              </a:xfrm>
            </p:grpSpPr>
            <p:sp>
              <p:nvSpPr>
                <p:cNvPr id="146" name="Rounded Rectangle 145">
                  <a:extLst>
                    <a:ext uri="{FF2B5EF4-FFF2-40B4-BE49-F238E27FC236}">
                      <a16:creationId xmlns:a16="http://schemas.microsoft.com/office/drawing/2014/main" id="{56BCB221-F436-D718-9C64-9E1A1074D76D}"/>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Communications Director</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Steven Cheung</a:t>
                  </a:r>
                </a:p>
              </p:txBody>
            </p:sp>
            <p:cxnSp>
              <p:nvCxnSpPr>
                <p:cNvPr id="147" name="Straight Connector 146">
                  <a:extLst>
                    <a:ext uri="{FF2B5EF4-FFF2-40B4-BE49-F238E27FC236}">
                      <a16:creationId xmlns:a16="http://schemas.microsoft.com/office/drawing/2014/main" id="{C4302913-1A46-EAD4-54A8-92C602194A8A}"/>
                    </a:ext>
                  </a:extLst>
                </p:cNvPr>
                <p:cNvCxnSpPr>
                  <a:cxnSpLocks/>
                  <a:stCxn id="146" idx="1"/>
                  <a:endCxn id="148" idx="2"/>
                </p:cNvCxnSpPr>
                <p:nvPr/>
              </p:nvCxnSpPr>
              <p:spPr>
                <a:xfrm flipH="1">
                  <a:off x="-59294" y="1265592"/>
                  <a:ext cx="563122"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a16="http://schemas.microsoft.com/office/drawing/2014/main" id="{84B7F1C1-7CDA-A782-2BE3-4DEF646172A9}"/>
                    </a:ext>
                  </a:extLst>
                </p:cNvPr>
                <p:cNvSpPr/>
                <p:nvPr/>
              </p:nvSpPr>
              <p:spPr bwMode="gray">
                <a:xfrm>
                  <a:off x="-59294" y="1069499"/>
                  <a:ext cx="494963" cy="392184"/>
                </a:xfrm>
                <a:prstGeom prst="ellipse">
                  <a:avLst/>
                </a:prstGeom>
                <a:blipFill dpi="0" rotWithShape="1">
                  <a:blip r:embed="rId31"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149" name="Group 148">
                <a:extLst>
                  <a:ext uri="{FF2B5EF4-FFF2-40B4-BE49-F238E27FC236}">
                    <a16:creationId xmlns:a16="http://schemas.microsoft.com/office/drawing/2014/main" id="{86DE026E-EB62-6159-3666-2E55451A61E8}"/>
                  </a:ext>
                </a:extLst>
              </p:cNvPr>
              <p:cNvGrpSpPr/>
              <p:nvPr/>
            </p:nvGrpSpPr>
            <p:grpSpPr>
              <a:xfrm>
                <a:off x="9874040" y="3529163"/>
                <a:ext cx="1939738" cy="392184"/>
                <a:chOff x="-59294" y="1069499"/>
                <a:chExt cx="1939738" cy="392184"/>
              </a:xfrm>
            </p:grpSpPr>
            <p:sp>
              <p:nvSpPr>
                <p:cNvPr id="150" name="Rounded Rectangle 149">
                  <a:extLst>
                    <a:ext uri="{FF2B5EF4-FFF2-40B4-BE49-F238E27FC236}">
                      <a16:creationId xmlns:a16="http://schemas.microsoft.com/office/drawing/2014/main" id="{6B6BD845-98DA-2E20-4E69-6F4511CE951D}"/>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NSA Deputy</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Alex Wong</a:t>
                  </a:r>
                </a:p>
              </p:txBody>
            </p:sp>
            <p:cxnSp>
              <p:nvCxnSpPr>
                <p:cNvPr id="151" name="Straight Connector 150">
                  <a:extLst>
                    <a:ext uri="{FF2B5EF4-FFF2-40B4-BE49-F238E27FC236}">
                      <a16:creationId xmlns:a16="http://schemas.microsoft.com/office/drawing/2014/main" id="{61BB7301-EC78-ABEF-1479-6468D10B2118}"/>
                    </a:ext>
                  </a:extLst>
                </p:cNvPr>
                <p:cNvCxnSpPr>
                  <a:cxnSpLocks/>
                  <a:stCxn id="150" idx="1"/>
                  <a:endCxn id="152" idx="2"/>
                </p:cNvCxnSpPr>
                <p:nvPr/>
              </p:nvCxnSpPr>
              <p:spPr>
                <a:xfrm flipH="1">
                  <a:off x="-59294" y="1265592"/>
                  <a:ext cx="563122"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60393DA5-66A7-8B73-1302-D4546B2757D3}"/>
                    </a:ext>
                  </a:extLst>
                </p:cNvPr>
                <p:cNvSpPr/>
                <p:nvPr/>
              </p:nvSpPr>
              <p:spPr bwMode="gray">
                <a:xfrm>
                  <a:off x="-59294" y="1069499"/>
                  <a:ext cx="494963" cy="392184"/>
                </a:xfrm>
                <a:prstGeom prst="ellipse">
                  <a:avLst/>
                </a:prstGeom>
                <a:blipFill dpi="0" rotWithShape="1">
                  <a:blip r:embed="rId32"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153" name="Group 152">
                <a:extLst>
                  <a:ext uri="{FF2B5EF4-FFF2-40B4-BE49-F238E27FC236}">
                    <a16:creationId xmlns:a16="http://schemas.microsoft.com/office/drawing/2014/main" id="{F13BAFF9-F2D8-6BFE-AF5C-E0FE8D5BBB9E}"/>
                  </a:ext>
                </a:extLst>
              </p:cNvPr>
              <p:cNvGrpSpPr/>
              <p:nvPr/>
            </p:nvGrpSpPr>
            <p:grpSpPr>
              <a:xfrm>
                <a:off x="9874040" y="3982368"/>
                <a:ext cx="1939738" cy="392184"/>
                <a:chOff x="-59294" y="1069499"/>
                <a:chExt cx="1939738" cy="392184"/>
              </a:xfrm>
            </p:grpSpPr>
            <p:sp>
              <p:nvSpPr>
                <p:cNvPr id="154" name="Rounded Rectangle 153">
                  <a:extLst>
                    <a:ext uri="{FF2B5EF4-FFF2-40B4-BE49-F238E27FC236}">
                      <a16:creationId xmlns:a16="http://schemas.microsoft.com/office/drawing/2014/main" id="{8E004289-5391-3A42-7BBD-7ADA543D3462}"/>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VP’s Chief of Staff</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Jacob Reses</a:t>
                  </a:r>
                </a:p>
              </p:txBody>
            </p:sp>
            <p:cxnSp>
              <p:nvCxnSpPr>
                <p:cNvPr id="155" name="Straight Connector 154">
                  <a:extLst>
                    <a:ext uri="{FF2B5EF4-FFF2-40B4-BE49-F238E27FC236}">
                      <a16:creationId xmlns:a16="http://schemas.microsoft.com/office/drawing/2014/main" id="{A445A1CA-9D23-7447-B41D-EAE3143FCDA7}"/>
                    </a:ext>
                  </a:extLst>
                </p:cNvPr>
                <p:cNvCxnSpPr>
                  <a:cxnSpLocks/>
                  <a:stCxn id="154" idx="1"/>
                  <a:endCxn id="156" idx="2"/>
                </p:cNvCxnSpPr>
                <p:nvPr/>
              </p:nvCxnSpPr>
              <p:spPr>
                <a:xfrm flipH="1">
                  <a:off x="-59294" y="1265592"/>
                  <a:ext cx="563122"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6" name="Oval 155">
                  <a:extLst>
                    <a:ext uri="{FF2B5EF4-FFF2-40B4-BE49-F238E27FC236}">
                      <a16:creationId xmlns:a16="http://schemas.microsoft.com/office/drawing/2014/main" id="{1FFE468E-62A6-89CE-60F6-E8BAA81ACB72}"/>
                    </a:ext>
                  </a:extLst>
                </p:cNvPr>
                <p:cNvSpPr/>
                <p:nvPr/>
              </p:nvSpPr>
              <p:spPr bwMode="gray">
                <a:xfrm>
                  <a:off x="-59294" y="1069499"/>
                  <a:ext cx="494963" cy="392184"/>
                </a:xfrm>
                <a:prstGeom prst="ellipse">
                  <a:avLst/>
                </a:prstGeom>
                <a:blipFill dpi="0" rotWithShape="1">
                  <a:blip r:embed="rId33"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157" name="Group 156">
                <a:extLst>
                  <a:ext uri="{FF2B5EF4-FFF2-40B4-BE49-F238E27FC236}">
                    <a16:creationId xmlns:a16="http://schemas.microsoft.com/office/drawing/2014/main" id="{DA054663-EFD2-2E81-B29D-E44455F757A8}"/>
                  </a:ext>
                </a:extLst>
              </p:cNvPr>
              <p:cNvGrpSpPr/>
              <p:nvPr/>
            </p:nvGrpSpPr>
            <p:grpSpPr>
              <a:xfrm>
                <a:off x="9874040" y="4435573"/>
                <a:ext cx="1939738" cy="392184"/>
                <a:chOff x="-59294" y="1069499"/>
                <a:chExt cx="1939738" cy="392184"/>
              </a:xfrm>
            </p:grpSpPr>
            <p:sp>
              <p:nvSpPr>
                <p:cNvPr id="158" name="Rounded Rectangle 157">
                  <a:extLst>
                    <a:ext uri="{FF2B5EF4-FFF2-40B4-BE49-F238E27FC236}">
                      <a16:creationId xmlns:a16="http://schemas.microsoft.com/office/drawing/2014/main" id="{00EA3B77-63EF-5AA4-4A8D-507557D92160}"/>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Media Affairs</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Morgan Ackley</a:t>
                  </a:r>
                </a:p>
              </p:txBody>
            </p:sp>
            <p:cxnSp>
              <p:nvCxnSpPr>
                <p:cNvPr id="159" name="Straight Connector 158">
                  <a:extLst>
                    <a:ext uri="{FF2B5EF4-FFF2-40B4-BE49-F238E27FC236}">
                      <a16:creationId xmlns:a16="http://schemas.microsoft.com/office/drawing/2014/main" id="{C1A54A1D-3C1B-162B-764C-2AFF9A03E7B1}"/>
                    </a:ext>
                  </a:extLst>
                </p:cNvPr>
                <p:cNvCxnSpPr>
                  <a:cxnSpLocks/>
                  <a:stCxn id="158" idx="1"/>
                  <a:endCxn id="160" idx="2"/>
                </p:cNvCxnSpPr>
                <p:nvPr/>
              </p:nvCxnSpPr>
              <p:spPr>
                <a:xfrm flipH="1">
                  <a:off x="-59294" y="1265592"/>
                  <a:ext cx="563122"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0" name="Oval 159">
                  <a:extLst>
                    <a:ext uri="{FF2B5EF4-FFF2-40B4-BE49-F238E27FC236}">
                      <a16:creationId xmlns:a16="http://schemas.microsoft.com/office/drawing/2014/main" id="{1977DCCC-4417-4586-2461-91D90E9D1130}"/>
                    </a:ext>
                  </a:extLst>
                </p:cNvPr>
                <p:cNvSpPr/>
                <p:nvPr/>
              </p:nvSpPr>
              <p:spPr bwMode="gray">
                <a:xfrm>
                  <a:off x="-59294" y="1069499"/>
                  <a:ext cx="494963" cy="392184"/>
                </a:xfrm>
                <a:prstGeom prst="ellipse">
                  <a:avLst/>
                </a:prstGeom>
                <a:blipFill dpi="0" rotWithShape="1">
                  <a:blip r:embed="rId34"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nvGrpSpPr>
              <p:cNvPr id="161" name="Group 160">
                <a:extLst>
                  <a:ext uri="{FF2B5EF4-FFF2-40B4-BE49-F238E27FC236}">
                    <a16:creationId xmlns:a16="http://schemas.microsoft.com/office/drawing/2014/main" id="{5193D379-EA18-A919-8798-8F5CE98F3E4B}"/>
                  </a:ext>
                </a:extLst>
              </p:cNvPr>
              <p:cNvGrpSpPr/>
              <p:nvPr/>
            </p:nvGrpSpPr>
            <p:grpSpPr>
              <a:xfrm>
                <a:off x="9874040" y="4888776"/>
                <a:ext cx="1939738" cy="392184"/>
                <a:chOff x="-59294" y="1069499"/>
                <a:chExt cx="1939738" cy="392184"/>
              </a:xfrm>
            </p:grpSpPr>
            <p:sp>
              <p:nvSpPr>
                <p:cNvPr id="162" name="Rounded Rectangle 161">
                  <a:extLst>
                    <a:ext uri="{FF2B5EF4-FFF2-40B4-BE49-F238E27FC236}">
                      <a16:creationId xmlns:a16="http://schemas.microsoft.com/office/drawing/2014/main" id="{F582A9D3-A141-5B54-E70F-31C65754FC82}"/>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Intergovernmental Affairs</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VACANT</a:t>
                  </a:r>
                </a:p>
              </p:txBody>
            </p:sp>
            <p:cxnSp>
              <p:nvCxnSpPr>
                <p:cNvPr id="163" name="Straight Connector 162">
                  <a:extLst>
                    <a:ext uri="{FF2B5EF4-FFF2-40B4-BE49-F238E27FC236}">
                      <a16:creationId xmlns:a16="http://schemas.microsoft.com/office/drawing/2014/main" id="{D440C251-8B1F-E248-995B-3C16D6B64F27}"/>
                    </a:ext>
                  </a:extLst>
                </p:cNvPr>
                <p:cNvCxnSpPr>
                  <a:cxnSpLocks/>
                  <a:stCxn id="162" idx="1"/>
                  <a:endCxn id="164" idx="2"/>
                </p:cNvCxnSpPr>
                <p:nvPr/>
              </p:nvCxnSpPr>
              <p:spPr>
                <a:xfrm flipH="1">
                  <a:off x="-59294" y="1265592"/>
                  <a:ext cx="563122"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4" name="Oval 163">
                  <a:extLst>
                    <a:ext uri="{FF2B5EF4-FFF2-40B4-BE49-F238E27FC236}">
                      <a16:creationId xmlns:a16="http://schemas.microsoft.com/office/drawing/2014/main" id="{06E3500E-5835-4ECF-2FFC-C1E5C2579929}"/>
                    </a:ext>
                  </a:extLst>
                </p:cNvPr>
                <p:cNvSpPr/>
                <p:nvPr/>
              </p:nvSpPr>
              <p:spPr bwMode="gray">
                <a:xfrm>
                  <a:off x="-59294" y="1069499"/>
                  <a:ext cx="494963" cy="392184"/>
                </a:xfrm>
                <a:prstGeom prst="ellipse">
                  <a:avLst/>
                </a:prstGeom>
                <a:solidFill>
                  <a:schemeClr val="bg1">
                    <a:lumMod val="95000"/>
                  </a:schemeClr>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sp>
            <p:nvSpPr>
              <p:cNvPr id="165" name="Oval 164">
                <a:extLst>
                  <a:ext uri="{FF2B5EF4-FFF2-40B4-BE49-F238E27FC236}">
                    <a16:creationId xmlns:a16="http://schemas.microsoft.com/office/drawing/2014/main" id="{F4F91C03-C022-F129-2282-59CA4CFE0B85}"/>
                  </a:ext>
                </a:extLst>
              </p:cNvPr>
              <p:cNvSpPr/>
              <p:nvPr/>
            </p:nvSpPr>
            <p:spPr bwMode="gray">
              <a:xfrm>
                <a:off x="9874039" y="1691786"/>
                <a:ext cx="492630" cy="392184"/>
              </a:xfrm>
              <a:prstGeom prst="ellipse">
                <a:avLst/>
              </a:prstGeom>
              <a:blipFill dpi="0" rotWithShape="1">
                <a:blip r:embed="rId35"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sp>
            <p:nvSpPr>
              <p:cNvPr id="166" name="Oval 165">
                <a:extLst>
                  <a:ext uri="{FF2B5EF4-FFF2-40B4-BE49-F238E27FC236}">
                    <a16:creationId xmlns:a16="http://schemas.microsoft.com/office/drawing/2014/main" id="{ACD3A77B-FFD6-4D93-8AA3-1633ED8B4109}"/>
                  </a:ext>
                </a:extLst>
              </p:cNvPr>
              <p:cNvSpPr/>
              <p:nvPr/>
            </p:nvSpPr>
            <p:spPr bwMode="gray">
              <a:xfrm>
                <a:off x="10397742" y="1691786"/>
                <a:ext cx="492630" cy="392184"/>
              </a:xfrm>
              <a:prstGeom prst="ellipse">
                <a:avLst/>
              </a:prstGeom>
              <a:blipFill dpi="0" rotWithShape="1">
                <a:blip r:embed="rId36"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sp>
            <p:nvSpPr>
              <p:cNvPr id="167" name="Oval 166">
                <a:extLst>
                  <a:ext uri="{FF2B5EF4-FFF2-40B4-BE49-F238E27FC236}">
                    <a16:creationId xmlns:a16="http://schemas.microsoft.com/office/drawing/2014/main" id="{BC8A50D9-5293-3F26-BA59-0C881AEFE0C3}"/>
                  </a:ext>
                </a:extLst>
              </p:cNvPr>
              <p:cNvSpPr/>
              <p:nvPr/>
            </p:nvSpPr>
            <p:spPr bwMode="gray">
              <a:xfrm>
                <a:off x="10921445" y="1691786"/>
                <a:ext cx="492627" cy="392184"/>
              </a:xfrm>
              <a:prstGeom prst="ellipse">
                <a:avLst/>
              </a:prstGeom>
              <a:blipFill dpi="0" rotWithShape="1">
                <a:blip r:embed="rId37"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sp>
            <p:nvSpPr>
              <p:cNvPr id="168" name="Oval 167">
                <a:extLst>
                  <a:ext uri="{FF2B5EF4-FFF2-40B4-BE49-F238E27FC236}">
                    <a16:creationId xmlns:a16="http://schemas.microsoft.com/office/drawing/2014/main" id="{68DFE4C1-62C8-64AD-F52C-FF3B2F6DD69D}"/>
                  </a:ext>
                </a:extLst>
              </p:cNvPr>
              <p:cNvSpPr/>
              <p:nvPr/>
            </p:nvSpPr>
            <p:spPr bwMode="gray">
              <a:xfrm>
                <a:off x="11445145" y="1691786"/>
                <a:ext cx="489182" cy="392184"/>
              </a:xfrm>
              <a:prstGeom prst="ellipse">
                <a:avLst/>
              </a:prstGeom>
              <a:blipFill dpi="0" rotWithShape="1">
                <a:blip r:embed="rId38"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cxnSp>
            <p:nvCxnSpPr>
              <p:cNvPr id="169" name="Straight Connector 168">
                <a:extLst>
                  <a:ext uri="{FF2B5EF4-FFF2-40B4-BE49-F238E27FC236}">
                    <a16:creationId xmlns:a16="http://schemas.microsoft.com/office/drawing/2014/main" id="{BC1E7F11-ED5F-7A3C-0237-5B9680A03F84}"/>
                  </a:ext>
                </a:extLst>
              </p:cNvPr>
              <p:cNvCxnSpPr>
                <a:cxnSpLocks/>
              </p:cNvCxnSpPr>
              <p:nvPr/>
            </p:nvCxnSpPr>
            <p:spPr>
              <a:xfrm flipV="1">
                <a:off x="10122374" y="2083970"/>
                <a:ext cx="0" cy="85579"/>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9D61B731-8F4D-D242-D02C-70C4A578AFA8}"/>
                  </a:ext>
                </a:extLst>
              </p:cNvPr>
              <p:cNvCxnSpPr>
                <a:cxnSpLocks/>
              </p:cNvCxnSpPr>
              <p:nvPr/>
            </p:nvCxnSpPr>
            <p:spPr>
              <a:xfrm flipV="1">
                <a:off x="10645097" y="2082115"/>
                <a:ext cx="0" cy="85579"/>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C34319D2-D26B-797E-79CA-A39AA26162C2}"/>
                  </a:ext>
                </a:extLst>
              </p:cNvPr>
              <p:cNvCxnSpPr>
                <a:cxnSpLocks/>
              </p:cNvCxnSpPr>
              <p:nvPr/>
            </p:nvCxnSpPr>
            <p:spPr>
              <a:xfrm flipV="1">
                <a:off x="11165548" y="2082114"/>
                <a:ext cx="0" cy="85579"/>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E057F742-912C-836A-BCB9-1E51708F26C2}"/>
                  </a:ext>
                </a:extLst>
              </p:cNvPr>
              <p:cNvCxnSpPr>
                <a:cxnSpLocks/>
              </p:cNvCxnSpPr>
              <p:nvPr/>
            </p:nvCxnSpPr>
            <p:spPr>
              <a:xfrm flipV="1">
                <a:off x="11694054" y="2082114"/>
                <a:ext cx="0" cy="85579"/>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73" name="Graphic 172">
                <a:extLst>
                  <a:ext uri="{FF2B5EF4-FFF2-40B4-BE49-F238E27FC236}">
                    <a16:creationId xmlns:a16="http://schemas.microsoft.com/office/drawing/2014/main" id="{09DDE7AB-B27E-8F6B-FD42-C92749A91BF4}"/>
                  </a:ext>
                </a:extLst>
              </p:cNvPr>
              <p:cNvPicPr>
                <a:picLocks/>
              </p:cNvPicPr>
              <p:nvPr/>
            </p:nvPicPr>
            <p:blipFill>
              <a:blip r:embed="rId39">
                <a:extLst>
                  <a:ext uri="{96DAC541-7B7A-43D3-8B79-37D633B846F1}">
                    <asvg:svgBlip xmlns:asvg="http://schemas.microsoft.com/office/drawing/2016/SVG/main" r:embed="rId40"/>
                  </a:ext>
                </a:extLst>
              </a:blip>
              <a:stretch>
                <a:fillRect/>
              </a:stretch>
            </p:blipFill>
            <p:spPr>
              <a:xfrm>
                <a:off x="1857870" y="1124409"/>
                <a:ext cx="298850" cy="230324"/>
              </a:xfrm>
              <a:prstGeom prst="rect">
                <a:avLst/>
              </a:prstGeom>
            </p:spPr>
          </p:pic>
          <p:grpSp>
            <p:nvGrpSpPr>
              <p:cNvPr id="177" name="Group 176">
                <a:extLst>
                  <a:ext uri="{FF2B5EF4-FFF2-40B4-BE49-F238E27FC236}">
                    <a16:creationId xmlns:a16="http://schemas.microsoft.com/office/drawing/2014/main" id="{D2C10A4B-7308-B3FB-C8D2-54C383748887}"/>
                  </a:ext>
                </a:extLst>
              </p:cNvPr>
              <p:cNvGrpSpPr/>
              <p:nvPr/>
            </p:nvGrpSpPr>
            <p:grpSpPr>
              <a:xfrm>
                <a:off x="2700078" y="4280194"/>
                <a:ext cx="1932285" cy="392184"/>
                <a:chOff x="503828" y="1069499"/>
                <a:chExt cx="1932285" cy="392184"/>
              </a:xfrm>
            </p:grpSpPr>
            <p:sp>
              <p:nvSpPr>
                <p:cNvPr id="178" name="Rounded Rectangle 177">
                  <a:extLst>
                    <a:ext uri="{FF2B5EF4-FFF2-40B4-BE49-F238E27FC236}">
                      <a16:creationId xmlns:a16="http://schemas.microsoft.com/office/drawing/2014/main" id="{58856E5F-68AF-98B3-6E4F-92EAB0974FD3}"/>
                    </a:ext>
                  </a:extLst>
                </p:cNvPr>
                <p:cNvSpPr/>
                <p:nvPr/>
              </p:nvSpPr>
              <p:spPr bwMode="gray">
                <a:xfrm>
                  <a:off x="503828" y="1069499"/>
                  <a:ext cx="1376616" cy="392184"/>
                </a:xfrm>
                <a:prstGeom prst="roundRect">
                  <a:avLst/>
                </a:prstGeom>
                <a:solidFill>
                  <a:schemeClr val="bg1">
                    <a:lumMod val="95000"/>
                  </a:schemeClr>
                </a:solidFill>
                <a:ln w="25400" algn="ctr">
                  <a:noFill/>
                  <a:miter lim="800000"/>
                  <a:headEnd/>
                  <a:tailEnd/>
                </a:ln>
              </p:spPr>
              <p:txBody>
                <a:bodyPr lIns="73152" tIns="72000" rIns="73152" bIns="72000" rtlCol="0" anchor="ctr"/>
                <a:lstStyle/>
                <a:p>
                  <a:pPr defTabSz="914400" fontAlgn="base">
                    <a:lnSpc>
                      <a:spcPts val="650"/>
                    </a:lnSpc>
                    <a:spcBef>
                      <a:spcPts val="100"/>
                    </a:spcBef>
                    <a:buClr>
                      <a:srgbClr val="F0AB00"/>
                    </a:buClr>
                    <a:buSzPct val="80000"/>
                  </a:pPr>
                  <a:r>
                    <a:rPr lang="en-US" sz="800" b="1" kern="0">
                      <a:latin typeface="+mn-lt"/>
                      <a:ea typeface="72 Brand" pitchFamily="34" charset="-128"/>
                      <a:cs typeface="72 Brand" pitchFamily="34" charset="-128"/>
                    </a:rPr>
                    <a:t>State</a:t>
                  </a:r>
                </a:p>
                <a:p>
                  <a:pPr defTabSz="914400" fontAlgn="base">
                    <a:lnSpc>
                      <a:spcPts val="650"/>
                    </a:lnSpc>
                    <a:spcBef>
                      <a:spcPts val="100"/>
                    </a:spcBef>
                    <a:buClr>
                      <a:srgbClr val="F0AB00"/>
                    </a:buClr>
                    <a:buSzPct val="80000"/>
                  </a:pPr>
                  <a:r>
                    <a:rPr lang="en-US" sz="700" kern="0">
                      <a:latin typeface="+mn-lt"/>
                      <a:ea typeface="72 Brand" pitchFamily="34" charset="-128"/>
                      <a:cs typeface="72 Brand" pitchFamily="34" charset="-128"/>
                    </a:rPr>
                    <a:t>Marco Rubio</a:t>
                  </a:r>
                </a:p>
              </p:txBody>
            </p:sp>
            <p:cxnSp>
              <p:nvCxnSpPr>
                <p:cNvPr id="179" name="Straight Connector 178">
                  <a:extLst>
                    <a:ext uri="{FF2B5EF4-FFF2-40B4-BE49-F238E27FC236}">
                      <a16:creationId xmlns:a16="http://schemas.microsoft.com/office/drawing/2014/main" id="{FB444474-8A04-F085-0A0E-1B98E10F8117}"/>
                    </a:ext>
                  </a:extLst>
                </p:cNvPr>
                <p:cNvCxnSpPr>
                  <a:cxnSpLocks/>
                  <a:stCxn id="178" idx="3"/>
                  <a:endCxn id="180" idx="2"/>
                </p:cNvCxnSpPr>
                <p:nvPr/>
              </p:nvCxnSpPr>
              <p:spPr>
                <a:xfrm>
                  <a:off x="1880444" y="1265592"/>
                  <a:ext cx="72023"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0" name="Oval 179">
                  <a:extLst>
                    <a:ext uri="{FF2B5EF4-FFF2-40B4-BE49-F238E27FC236}">
                      <a16:creationId xmlns:a16="http://schemas.microsoft.com/office/drawing/2014/main" id="{30E6A2AC-1E26-77A0-AC30-8A6BF1E87477}"/>
                    </a:ext>
                  </a:extLst>
                </p:cNvPr>
                <p:cNvSpPr/>
                <p:nvPr/>
              </p:nvSpPr>
              <p:spPr bwMode="gray">
                <a:xfrm>
                  <a:off x="1952468" y="1069499"/>
                  <a:ext cx="483645" cy="392184"/>
                </a:xfrm>
                <a:prstGeom prst="ellipse">
                  <a:avLst/>
                </a:prstGeom>
                <a:blipFill dpi="0" rotWithShape="1">
                  <a:blip r:embed="rId41" cstate="print">
                    <a:extLst>
                      <a:ext uri="{28A0092B-C50C-407E-A947-70E740481C1C}">
                        <a14:useLocalDpi xmlns:a14="http://schemas.microsoft.com/office/drawing/2010/main"/>
                      </a:ext>
                    </a:extLst>
                  </a:blip>
                  <a:srcRect/>
                  <a:stretch>
                    <a:fillRect/>
                  </a:stretch>
                </a:blip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700" b="0" i="0" u="none" strike="noStrike" kern="0" cap="none" spc="0" normalizeH="0" baseline="0" noProof="0">
                    <a:ln>
                      <a:noFill/>
                    </a:ln>
                    <a:effectLst/>
                    <a:uLnTx/>
                    <a:uFillTx/>
                    <a:latin typeface="+mn-lt"/>
                    <a:ea typeface="72 Brand" pitchFamily="34" charset="-128"/>
                    <a:cs typeface="72 Brand" pitchFamily="34" charset="-128"/>
                  </a:endParaRPr>
                </a:p>
              </p:txBody>
            </p:sp>
          </p:grpSp>
        </p:grpSp>
        <p:pic>
          <p:nvPicPr>
            <p:cNvPr id="14" name="Graphic 13">
              <a:extLst>
                <a:ext uri="{FF2B5EF4-FFF2-40B4-BE49-F238E27FC236}">
                  <a16:creationId xmlns:a16="http://schemas.microsoft.com/office/drawing/2014/main" id="{A742B671-059E-25F9-6E92-3737CBD6DE2D}"/>
                </a:ext>
              </a:extLst>
            </p:cNvPr>
            <p:cNvPicPr>
              <a:picLocks/>
            </p:cNvPicPr>
            <p:nvPr/>
          </p:nvPicPr>
          <p:blipFill>
            <a:blip r:embed="rId39">
              <a:extLst>
                <a:ext uri="{96DAC541-7B7A-43D3-8B79-37D633B846F1}">
                  <asvg:svgBlip xmlns:asvg="http://schemas.microsoft.com/office/drawing/2016/SVG/main" r:embed="rId40"/>
                </a:ext>
              </a:extLst>
            </a:blip>
            <a:stretch>
              <a:fillRect/>
            </a:stretch>
          </p:blipFill>
          <p:spPr>
            <a:xfrm>
              <a:off x="3473262" y="2775701"/>
              <a:ext cx="205658" cy="197502"/>
            </a:xfrm>
            <a:prstGeom prst="rect">
              <a:avLst/>
            </a:prstGeom>
          </p:spPr>
        </p:pic>
        <p:pic>
          <p:nvPicPr>
            <p:cNvPr id="16" name="Graphic 15">
              <a:extLst>
                <a:ext uri="{FF2B5EF4-FFF2-40B4-BE49-F238E27FC236}">
                  <a16:creationId xmlns:a16="http://schemas.microsoft.com/office/drawing/2014/main" id="{089C3DE1-C013-6C77-F51B-FD97AA4846CB}"/>
                </a:ext>
              </a:extLst>
            </p:cNvPr>
            <p:cNvPicPr>
              <a:picLocks/>
            </p:cNvPicPr>
            <p:nvPr/>
          </p:nvPicPr>
          <p:blipFill>
            <a:blip r:embed="rId39">
              <a:extLst>
                <a:ext uri="{96DAC541-7B7A-43D3-8B79-37D633B846F1}">
                  <asvg:svgBlip xmlns:asvg="http://schemas.microsoft.com/office/drawing/2016/SVG/main" r:embed="rId40"/>
                </a:ext>
              </a:extLst>
            </a:blip>
            <a:stretch>
              <a:fillRect/>
            </a:stretch>
          </p:blipFill>
          <p:spPr>
            <a:xfrm>
              <a:off x="3476527" y="4715554"/>
              <a:ext cx="205658" cy="197502"/>
            </a:xfrm>
            <a:prstGeom prst="rect">
              <a:avLst/>
            </a:prstGeom>
          </p:spPr>
        </p:pic>
        <p:pic>
          <p:nvPicPr>
            <p:cNvPr id="17" name="Graphic 16">
              <a:extLst>
                <a:ext uri="{FF2B5EF4-FFF2-40B4-BE49-F238E27FC236}">
                  <a16:creationId xmlns:a16="http://schemas.microsoft.com/office/drawing/2014/main" id="{0AC739F6-1D3C-5F7F-65B0-08829F148D95}"/>
                </a:ext>
              </a:extLst>
            </p:cNvPr>
            <p:cNvPicPr>
              <a:picLocks/>
            </p:cNvPicPr>
            <p:nvPr/>
          </p:nvPicPr>
          <p:blipFill>
            <a:blip r:embed="rId39">
              <a:extLst>
                <a:ext uri="{96DAC541-7B7A-43D3-8B79-37D633B846F1}">
                  <asvg:svgBlip xmlns:asvg="http://schemas.microsoft.com/office/drawing/2016/SVG/main" r:embed="rId40"/>
                </a:ext>
              </a:extLst>
            </a:blip>
            <a:stretch>
              <a:fillRect/>
            </a:stretch>
          </p:blipFill>
          <p:spPr>
            <a:xfrm>
              <a:off x="9055340" y="4906706"/>
              <a:ext cx="205658" cy="197502"/>
            </a:xfrm>
            <a:prstGeom prst="rect">
              <a:avLst/>
            </a:prstGeom>
          </p:spPr>
        </p:pic>
      </p:grpSp>
    </p:spTree>
    <p:extLst>
      <p:ext uri="{BB962C8B-B14F-4D97-AF65-F5344CB8AC3E}">
        <p14:creationId xmlns:p14="http://schemas.microsoft.com/office/powerpoint/2010/main" val="1679627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89366-3940-442B-8C0F-404C0E8B73C6}"/>
              </a:ext>
            </a:extLst>
          </p:cNvPr>
          <p:cNvSpPr>
            <a:spLocks noGrp="1"/>
          </p:cNvSpPr>
          <p:nvPr>
            <p:ph type="title"/>
          </p:nvPr>
        </p:nvSpPr>
        <p:spPr/>
        <p:txBody>
          <a:bodyPr/>
          <a:lstStyle/>
          <a:p>
            <a:r>
              <a:rPr lang="en-US" sz="2400"/>
              <a:t>President Trump Nominations for Key Health Care Positions</a:t>
            </a:r>
            <a:endParaRPr lang="en-US" sz="3200"/>
          </a:p>
        </p:txBody>
      </p:sp>
      <p:sp>
        <p:nvSpPr>
          <p:cNvPr id="8" name="TextBox 7">
            <a:extLst>
              <a:ext uri="{FF2B5EF4-FFF2-40B4-BE49-F238E27FC236}">
                <a16:creationId xmlns:a16="http://schemas.microsoft.com/office/drawing/2014/main" id="{A36A0F48-FFF9-754C-BBDB-733D1240E745}"/>
              </a:ext>
            </a:extLst>
          </p:cNvPr>
          <p:cNvSpPr txBox="1"/>
          <p:nvPr/>
        </p:nvSpPr>
        <p:spPr>
          <a:xfrm>
            <a:off x="2160989" y="6224623"/>
            <a:ext cx="4846320" cy="200055"/>
          </a:xfrm>
          <a:prstGeom prst="rect">
            <a:avLst/>
          </a:prstGeom>
          <a:noFill/>
        </p:spPr>
        <p:txBody>
          <a:bodyPr wrap="square" rtlCol="0">
            <a:spAutoFit/>
          </a:bodyPr>
          <a:lstStyle/>
          <a:p>
            <a:r>
              <a:rPr lang="en-US" sz="700" spc="200">
                <a:solidFill>
                  <a:schemeClr val="bg2">
                    <a:lumMod val="50000"/>
                  </a:schemeClr>
                </a:solidFill>
              </a:rPr>
              <a:t>SOURCE</a:t>
            </a:r>
            <a:r>
              <a:rPr lang="en-US" sz="700" spc="200">
                <a:solidFill>
                  <a:schemeClr val="accent2"/>
                </a:solidFill>
              </a:rPr>
              <a:t> </a:t>
            </a:r>
            <a:r>
              <a:rPr lang="en-US" sz="700">
                <a:solidFill>
                  <a:schemeClr val="bg2">
                    <a:lumMod val="75000"/>
                  </a:schemeClr>
                </a:solidFill>
              </a:rPr>
              <a:t>Washington Post.</a:t>
            </a:r>
          </a:p>
        </p:txBody>
      </p:sp>
      <p:sp>
        <p:nvSpPr>
          <p:cNvPr id="3" name="TextBox 2">
            <a:extLst>
              <a:ext uri="{FF2B5EF4-FFF2-40B4-BE49-F238E27FC236}">
                <a16:creationId xmlns:a16="http://schemas.microsoft.com/office/drawing/2014/main" id="{4FBC8FC7-8562-0E3E-0C95-FB43F903B5AB}"/>
              </a:ext>
            </a:extLst>
          </p:cNvPr>
          <p:cNvSpPr txBox="1"/>
          <p:nvPr/>
        </p:nvSpPr>
        <p:spPr>
          <a:xfrm>
            <a:off x="2160989" y="6346956"/>
            <a:ext cx="2685329" cy="200055"/>
          </a:xfrm>
          <a:prstGeom prst="rect">
            <a:avLst/>
          </a:prstGeom>
          <a:noFill/>
        </p:spPr>
        <p:txBody>
          <a:bodyPr wrap="square" rtlCol="0">
            <a:spAutoFit/>
          </a:bodyPr>
          <a:lstStyle/>
          <a:p>
            <a:r>
              <a:rPr lang="en-US" sz="700" spc="200">
                <a:solidFill>
                  <a:schemeClr val="accent1"/>
                </a:solidFill>
              </a:rPr>
              <a:t>PRESENTATION CENTER </a:t>
            </a:r>
            <a:r>
              <a:rPr lang="en-US" sz="700">
                <a:solidFill>
                  <a:schemeClr val="bg2">
                    <a:lumMod val="75000"/>
                  </a:schemeClr>
                </a:solidFill>
              </a:rPr>
              <a:t>2/3/25</a:t>
            </a:r>
          </a:p>
        </p:txBody>
      </p:sp>
      <p:graphicFrame>
        <p:nvGraphicFramePr>
          <p:cNvPr id="5" name="Google Shape;123;p8">
            <a:extLst>
              <a:ext uri="{FF2B5EF4-FFF2-40B4-BE49-F238E27FC236}">
                <a16:creationId xmlns:a16="http://schemas.microsoft.com/office/drawing/2014/main" id="{D8942442-CCC8-AF72-6810-A577F2A46533}"/>
              </a:ext>
            </a:extLst>
          </p:cNvPr>
          <p:cNvGraphicFramePr/>
          <p:nvPr>
            <p:extLst>
              <p:ext uri="{D42A27DB-BD31-4B8C-83A1-F6EECF244321}">
                <p14:modId xmlns:p14="http://schemas.microsoft.com/office/powerpoint/2010/main" val="143578707"/>
              </p:ext>
            </p:extLst>
          </p:nvPr>
        </p:nvGraphicFramePr>
        <p:xfrm>
          <a:off x="1071786" y="1292749"/>
          <a:ext cx="9780698" cy="4534754"/>
        </p:xfrm>
        <a:graphic>
          <a:graphicData uri="http://schemas.openxmlformats.org/drawingml/2006/table">
            <a:tbl>
              <a:tblPr>
                <a:noFill/>
              </a:tblPr>
              <a:tblGrid>
                <a:gridCol w="1659512">
                  <a:extLst>
                    <a:ext uri="{9D8B030D-6E8A-4147-A177-3AD203B41FA5}">
                      <a16:colId xmlns:a16="http://schemas.microsoft.com/office/drawing/2014/main" val="949152041"/>
                    </a:ext>
                  </a:extLst>
                </a:gridCol>
                <a:gridCol w="3151505">
                  <a:extLst>
                    <a:ext uri="{9D8B030D-6E8A-4147-A177-3AD203B41FA5}">
                      <a16:colId xmlns:a16="http://schemas.microsoft.com/office/drawing/2014/main" val="20001"/>
                    </a:ext>
                  </a:extLst>
                </a:gridCol>
                <a:gridCol w="1939388">
                  <a:extLst>
                    <a:ext uri="{9D8B030D-6E8A-4147-A177-3AD203B41FA5}">
                      <a16:colId xmlns:a16="http://schemas.microsoft.com/office/drawing/2014/main" val="20002"/>
                    </a:ext>
                  </a:extLst>
                </a:gridCol>
                <a:gridCol w="1818176">
                  <a:extLst>
                    <a:ext uri="{9D8B030D-6E8A-4147-A177-3AD203B41FA5}">
                      <a16:colId xmlns:a16="http://schemas.microsoft.com/office/drawing/2014/main" val="20003"/>
                    </a:ext>
                  </a:extLst>
                </a:gridCol>
                <a:gridCol w="1212117">
                  <a:extLst>
                    <a:ext uri="{9D8B030D-6E8A-4147-A177-3AD203B41FA5}">
                      <a16:colId xmlns:a16="http://schemas.microsoft.com/office/drawing/2014/main" val="2835959991"/>
                    </a:ext>
                  </a:extLst>
                </a:gridCol>
              </a:tblGrid>
              <a:tr h="595486">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a:solidFill>
                            <a:schemeClr val="bg1"/>
                          </a:solidFill>
                        </a:rPr>
                        <a:t>AGENCY</a:t>
                      </a:r>
                      <a:endParaRPr sz="1800" b="1" u="none" strike="noStrike" cap="none">
                        <a:solidFill>
                          <a:schemeClr val="bg1"/>
                        </a:solidFill>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a:solidFill>
                            <a:schemeClr val="bg1"/>
                          </a:solidFill>
                        </a:rPr>
                        <a:t>POSITION</a:t>
                      </a:r>
                      <a:endParaRPr sz="1800" b="1" u="none" strike="noStrike" cap="none">
                        <a:solidFill>
                          <a:schemeClr val="bg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a:solidFill>
                            <a:schemeClr val="bg1"/>
                          </a:solidFill>
                        </a:rPr>
                        <a:t>NOMINEE</a:t>
                      </a:r>
                      <a:endParaRPr sz="1800" b="1" u="none" strike="noStrike" cap="none">
                        <a:solidFill>
                          <a:schemeClr val="bg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a:solidFill>
                            <a:schemeClr val="bg1"/>
                          </a:solidFill>
                        </a:rPr>
                        <a:t>SENATE CONFIRMATION?</a:t>
                      </a:r>
                      <a:endParaRPr sz="1800" b="1" u="none" strike="noStrike" cap="none">
                        <a:solidFill>
                          <a:schemeClr val="bg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a:solidFill>
                            <a:schemeClr val="bg1"/>
                          </a:solidFill>
                        </a:rPr>
                        <a:t>STATUS</a:t>
                      </a:r>
                      <a:endParaRPr sz="1800" b="1" u="none" strike="noStrike" cap="none">
                        <a:solidFill>
                          <a:schemeClr val="bg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76389">
                <a:tc rowSpan="8">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Department of Health and Human Services</a:t>
                      </a: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Secretary</a:t>
                      </a: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Robert Kennedy Jr</a:t>
                      </a: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Yes</a:t>
                      </a: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1400" u="none" strike="noStrike" cap="none"/>
                        <a:t>Ready for vote</a:t>
                      </a:r>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0001"/>
                  </a:ext>
                </a:extLst>
              </a:tr>
              <a:tr h="476389">
                <a:tc vMerge="1">
                  <a:txBody>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Deputy secretary</a:t>
                      </a: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Jim O’Neill</a:t>
                      </a:r>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Yes</a:t>
                      </a: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1400" u="none" strike="noStrike" cap="none"/>
                        <a:t>In committee</a:t>
                      </a:r>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143263441"/>
                  </a:ext>
                </a:extLst>
              </a:tr>
              <a:tr h="476389">
                <a:tc vMerge="1">
                  <a:txBody>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Assistant secretary for health</a:t>
                      </a: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a:t>
                      </a:r>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Yes</a:t>
                      </a: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No nominee</a:t>
                      </a: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631959811"/>
                  </a:ext>
                </a:extLst>
              </a:tr>
              <a:tr h="516102">
                <a:tc vMerge="1">
                  <a:txBody>
                    <a:bodyPr/>
                    <a:lstStyle/>
                    <a:p>
                      <a:pPr marL="0" marR="0" lvl="0" indent="0" algn="ctr" rtl="0">
                        <a:lnSpc>
                          <a:spcPct val="100000"/>
                        </a:lnSpc>
                        <a:spcBef>
                          <a:spcPts val="0"/>
                        </a:spcBef>
                        <a:spcAft>
                          <a:spcPts val="0"/>
                        </a:spcAft>
                        <a:buClr>
                          <a:srgbClr val="000000"/>
                        </a:buClr>
                        <a:buSzPts val="900"/>
                        <a:buFont typeface="Arial"/>
                        <a:buNone/>
                      </a:pP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Assistant secretary for preparedness and response</a:t>
                      </a: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a:t>
                      </a:r>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Yes</a:t>
                      </a: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1400" u="none" strike="noStrike" cap="none"/>
                        <a:t>No nominee</a:t>
                      </a:r>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0002"/>
                  </a:ext>
                </a:extLst>
              </a:tr>
              <a:tr h="476389">
                <a:tc vMerge="1">
                  <a:txBody>
                    <a:bodyPr/>
                    <a:lstStyle/>
                    <a:p>
                      <a:pPr marL="0" marR="0" lvl="0" indent="0" algn="ctr" rtl="0">
                        <a:lnSpc>
                          <a:spcPct val="100000"/>
                        </a:lnSpc>
                        <a:spcBef>
                          <a:spcPts val="0"/>
                        </a:spcBef>
                        <a:spcAft>
                          <a:spcPts val="0"/>
                        </a:spcAft>
                        <a:buClr>
                          <a:srgbClr val="000000"/>
                        </a:buClr>
                        <a:buSzPts val="900"/>
                        <a:buFont typeface="Arial"/>
                        <a:buNone/>
                      </a:pP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Surgeon General</a:t>
                      </a: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Janette </a:t>
                      </a:r>
                      <a:r>
                        <a:rPr lang="en-US" sz="1400" u="none" strike="noStrike" cap="none" err="1"/>
                        <a:t>Nesheiwat</a:t>
                      </a:r>
                      <a:endParaRPr lang="en-US"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Yes</a:t>
                      </a: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1400" u="none" strike="noStrike" cap="none"/>
                        <a:t>In committee</a:t>
                      </a:r>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062881878"/>
                  </a:ext>
                </a:extLst>
              </a:tr>
              <a:tr h="476389">
                <a:tc vMerge="1">
                  <a:txBody>
                    <a:bodyPr/>
                    <a:lstStyle/>
                    <a:p>
                      <a:pPr marL="0" marR="0" lvl="0" indent="0" algn="ctr" rtl="0">
                        <a:lnSpc>
                          <a:spcPct val="100000"/>
                        </a:lnSpc>
                        <a:spcBef>
                          <a:spcPts val="0"/>
                        </a:spcBef>
                        <a:spcAft>
                          <a:spcPts val="0"/>
                        </a:spcAft>
                        <a:buClr>
                          <a:srgbClr val="000000"/>
                        </a:buClr>
                        <a:buSzPts val="900"/>
                        <a:buFont typeface="Arial"/>
                        <a:buNone/>
                      </a:pP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CMS Administrator</a:t>
                      </a: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Mehmet Oz</a:t>
                      </a:r>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Yes</a:t>
                      </a: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1400" u="none" strike="noStrike" cap="none"/>
                        <a:t>In committee</a:t>
                      </a:r>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820109009"/>
                  </a:ext>
                </a:extLst>
              </a:tr>
              <a:tr h="476389">
                <a:tc vMerge="1">
                  <a:txBody>
                    <a:bodyPr/>
                    <a:lstStyle/>
                    <a:p>
                      <a:pPr marL="0" marR="0" lvl="0" indent="0" algn="ctr" rtl="0">
                        <a:lnSpc>
                          <a:spcPct val="100000"/>
                        </a:lnSpc>
                        <a:spcBef>
                          <a:spcPts val="0"/>
                        </a:spcBef>
                        <a:spcAft>
                          <a:spcPts val="0"/>
                        </a:spcAft>
                        <a:buClr>
                          <a:srgbClr val="000000"/>
                        </a:buClr>
                        <a:buSzPts val="900"/>
                        <a:buFont typeface="Arial"/>
                        <a:buNone/>
                      </a:pP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CDC Director</a:t>
                      </a: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Dave Weldon</a:t>
                      </a:r>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Yes</a:t>
                      </a: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1400" u="none" strike="noStrike" cap="none"/>
                        <a:t>In committee</a:t>
                      </a:r>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068896910"/>
                  </a:ext>
                </a:extLst>
              </a:tr>
              <a:tr h="476389">
                <a:tc vMerge="1">
                  <a:txBody>
                    <a:bodyPr/>
                    <a:lstStyle/>
                    <a:p>
                      <a:pPr marL="0" marR="0" lvl="0" indent="0" algn="ctr" rtl="0">
                        <a:lnSpc>
                          <a:spcPct val="100000"/>
                        </a:lnSpc>
                        <a:spcBef>
                          <a:spcPts val="0"/>
                        </a:spcBef>
                        <a:spcAft>
                          <a:spcPts val="0"/>
                        </a:spcAft>
                        <a:buClr>
                          <a:srgbClr val="000000"/>
                        </a:buClr>
                        <a:buSzPts val="900"/>
                        <a:buFont typeface="Arial"/>
                        <a:buNone/>
                      </a:pP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FDA Commissioner</a:t>
                      </a: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Marty Makary</a:t>
                      </a: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1400" u="none" strike="noStrike" cap="none"/>
                        <a:t>Yes</a:t>
                      </a:r>
                      <a:endParaRPr sz="1400" u="none" strike="noStrike" cap="none"/>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1400" u="none" strike="noStrike" cap="none"/>
                        <a:t>In committee</a:t>
                      </a:r>
                    </a:p>
                  </a:txBody>
                  <a:tcPr marL="91450" marR="91450" marT="45725" marB="4572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916486113"/>
                  </a:ext>
                </a:extLst>
              </a:tr>
            </a:tbl>
          </a:graphicData>
        </a:graphic>
      </p:graphicFrame>
    </p:spTree>
    <p:extLst>
      <p:ext uri="{BB962C8B-B14F-4D97-AF65-F5344CB8AC3E}">
        <p14:creationId xmlns:p14="http://schemas.microsoft.com/office/powerpoint/2010/main" val="2085537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2E76-CDC5-9153-ECA1-FFC37210EA2B}"/>
              </a:ext>
            </a:extLst>
          </p:cNvPr>
          <p:cNvSpPr>
            <a:spLocks noGrp="1"/>
          </p:cNvSpPr>
          <p:nvPr>
            <p:ph type="title"/>
          </p:nvPr>
        </p:nvSpPr>
        <p:spPr>
          <a:xfrm>
            <a:off x="838200" y="365126"/>
            <a:ext cx="10515600" cy="914399"/>
          </a:xfrm>
        </p:spPr>
        <p:txBody>
          <a:bodyPr anchor="ctr">
            <a:normAutofit/>
          </a:bodyPr>
          <a:lstStyle/>
          <a:p>
            <a:r>
              <a:rPr lang="en-US"/>
              <a:t>ACP’s Reaction and Ongoing Approach</a:t>
            </a:r>
          </a:p>
        </p:txBody>
      </p:sp>
      <p:sp>
        <p:nvSpPr>
          <p:cNvPr id="6" name="Content Placeholder 5">
            <a:extLst>
              <a:ext uri="{FF2B5EF4-FFF2-40B4-BE49-F238E27FC236}">
                <a16:creationId xmlns:a16="http://schemas.microsoft.com/office/drawing/2014/main" id="{714D46E3-DECA-E2FC-8E34-32BEF75CB288}"/>
              </a:ext>
            </a:extLst>
          </p:cNvPr>
          <p:cNvSpPr>
            <a:spLocks noGrp="1"/>
          </p:cNvSpPr>
          <p:nvPr>
            <p:ph sz="half" idx="1"/>
          </p:nvPr>
        </p:nvSpPr>
        <p:spPr>
          <a:xfrm>
            <a:off x="838200" y="1279526"/>
            <a:ext cx="5181600" cy="4897438"/>
          </a:xfrm>
        </p:spPr>
        <p:txBody>
          <a:bodyPr>
            <a:normAutofit/>
          </a:bodyPr>
          <a:lstStyle/>
          <a:p>
            <a:r>
              <a:rPr lang="en-US" b="0" i="0" u="none" strike="noStrike">
                <a:effectLst/>
              </a:rPr>
              <a:t>The College typically does not comment on individuals named as nominees for federal offices and as such ACP has not commented on any of the nominees that President-elect Trump has named. </a:t>
            </a:r>
          </a:p>
          <a:p>
            <a:r>
              <a:rPr lang="en-US" b="0" i="0" u="none" strike="noStrike">
                <a:effectLst/>
              </a:rPr>
              <a:t>That said, ACP is communicating with the incoming administration and the new Congress to let them know about our priorities for the American health care system and our patients, stressing the </a:t>
            </a:r>
            <a:r>
              <a:rPr lang="en-US" b="0" i="0" u="sng">
                <a:effectLst/>
                <a:hlinkClick r:id="rId2" tooltip="https://www.acponline.org/acp-newsroom/internal-medicine-physicians-stress-the-importance-of-vaccines-and-evidence-based-public-health"/>
              </a:rPr>
              <a:t>importance of using the best-possible evidence to guide medical care and public health policies.</a:t>
            </a:r>
            <a:r>
              <a:rPr lang="en-US" b="0" i="0" u="none" strike="noStrike">
                <a:effectLst/>
              </a:rPr>
              <a:t> </a:t>
            </a:r>
            <a:endParaRPr lang="en-US"/>
          </a:p>
        </p:txBody>
      </p:sp>
      <p:pic>
        <p:nvPicPr>
          <p:cNvPr id="4" name="Picture 3" descr="A medical information on a white background&#10;&#10;Description automatically generated with medium confidence">
            <a:extLst>
              <a:ext uri="{FF2B5EF4-FFF2-40B4-BE49-F238E27FC236}">
                <a16:creationId xmlns:a16="http://schemas.microsoft.com/office/drawing/2014/main" id="{C5A4C719-367B-7FE2-5F54-F1956D2C73DF}"/>
              </a:ext>
            </a:extLst>
          </p:cNvPr>
          <p:cNvPicPr>
            <a:picLocks noChangeAspect="1"/>
          </p:cNvPicPr>
          <p:nvPr/>
        </p:nvPicPr>
        <p:blipFill>
          <a:blip r:embed="rId3"/>
          <a:stretch>
            <a:fillRect/>
          </a:stretch>
        </p:blipFill>
        <p:spPr>
          <a:xfrm>
            <a:off x="6172200" y="2115472"/>
            <a:ext cx="5181600" cy="3225546"/>
          </a:xfrm>
          <a:prstGeom prst="rect">
            <a:avLst/>
          </a:prstGeom>
          <a:noFill/>
        </p:spPr>
      </p:pic>
      <p:sp>
        <p:nvSpPr>
          <p:cNvPr id="5" name="Slide Number Placeholder 4">
            <a:extLst>
              <a:ext uri="{FF2B5EF4-FFF2-40B4-BE49-F238E27FC236}">
                <a16:creationId xmlns:a16="http://schemas.microsoft.com/office/drawing/2014/main" id="{CF733D91-41E6-B462-B907-563381E65768}"/>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17</a:t>
            </a:fld>
            <a:endParaRPr lang="en-US"/>
          </a:p>
        </p:txBody>
      </p:sp>
    </p:spTree>
    <p:extLst>
      <p:ext uri="{BB962C8B-B14F-4D97-AF65-F5344CB8AC3E}">
        <p14:creationId xmlns:p14="http://schemas.microsoft.com/office/powerpoint/2010/main" val="2878449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EECF-AE36-D4F0-02D7-9DD0A2426754}"/>
              </a:ext>
            </a:extLst>
          </p:cNvPr>
          <p:cNvSpPr>
            <a:spLocks noGrp="1"/>
          </p:cNvSpPr>
          <p:nvPr>
            <p:ph type="title"/>
          </p:nvPr>
        </p:nvSpPr>
        <p:spPr>
          <a:xfrm>
            <a:off x="833120" y="365126"/>
            <a:ext cx="5006788" cy="914399"/>
          </a:xfrm>
        </p:spPr>
        <p:txBody>
          <a:bodyPr anchor="ctr">
            <a:normAutofit/>
          </a:bodyPr>
          <a:lstStyle/>
          <a:p>
            <a:r>
              <a:rPr lang="en-US" sz="2600"/>
              <a:t>ACP is Communicating with the New Administration</a:t>
            </a:r>
          </a:p>
        </p:txBody>
      </p:sp>
      <p:sp>
        <p:nvSpPr>
          <p:cNvPr id="4" name="Slide Number Placeholder 3">
            <a:extLst>
              <a:ext uri="{FF2B5EF4-FFF2-40B4-BE49-F238E27FC236}">
                <a16:creationId xmlns:a16="http://schemas.microsoft.com/office/drawing/2014/main" id="{6E9C95E6-B3F0-0138-CAE2-1A14BD5CA0BC}"/>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18</a:t>
            </a:fld>
            <a:endParaRPr lang="en-US"/>
          </a:p>
        </p:txBody>
      </p:sp>
      <p:graphicFrame>
        <p:nvGraphicFramePr>
          <p:cNvPr id="9" name="Diagram 8">
            <a:extLst>
              <a:ext uri="{FF2B5EF4-FFF2-40B4-BE49-F238E27FC236}">
                <a16:creationId xmlns:a16="http://schemas.microsoft.com/office/drawing/2014/main" id="{A67ECDB4-5FA1-D650-435A-4759AB524393}"/>
              </a:ext>
            </a:extLst>
          </p:cNvPr>
          <p:cNvGraphicFramePr/>
          <p:nvPr/>
        </p:nvGraphicFramePr>
        <p:xfrm>
          <a:off x="833120" y="1279526"/>
          <a:ext cx="5006788" cy="4910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close-up of a document&#10;&#10;Description automatically generated">
            <a:extLst>
              <a:ext uri="{FF2B5EF4-FFF2-40B4-BE49-F238E27FC236}">
                <a16:creationId xmlns:a16="http://schemas.microsoft.com/office/drawing/2014/main" id="{BFF028E7-5F76-B7FB-79DB-8903C8983B81}"/>
              </a:ext>
            </a:extLst>
          </p:cNvPr>
          <p:cNvPicPr>
            <a:picLocks noChangeAspect="1"/>
          </p:cNvPicPr>
          <p:nvPr/>
        </p:nvPicPr>
        <p:blipFill>
          <a:blip r:embed="rId8"/>
          <a:stretch>
            <a:fillRect/>
          </a:stretch>
        </p:blipFill>
        <p:spPr>
          <a:xfrm>
            <a:off x="6394039" y="0"/>
            <a:ext cx="4964841" cy="6858000"/>
          </a:xfrm>
          <a:prstGeom prst="rect">
            <a:avLst/>
          </a:prstGeom>
        </p:spPr>
      </p:pic>
    </p:spTree>
    <p:extLst>
      <p:ext uri="{BB962C8B-B14F-4D97-AF65-F5344CB8AC3E}">
        <p14:creationId xmlns:p14="http://schemas.microsoft.com/office/powerpoint/2010/main" val="102484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graphicEl>
                                              <a:dgm id="{8B15A098-BA9B-544A-A4AC-517D8162744B}"/>
                                            </p:graphicEl>
                                          </p:spTgt>
                                        </p:tgtEl>
                                        <p:attrNameLst>
                                          <p:attrName>style.visibility</p:attrName>
                                        </p:attrNameLst>
                                      </p:cBhvr>
                                      <p:to>
                                        <p:strVal val="visible"/>
                                      </p:to>
                                    </p:set>
                                    <p:anim calcmode="lin" valueType="num">
                                      <p:cBhvr additive="base">
                                        <p:cTn id="7" dur="500" fill="hold"/>
                                        <p:tgtEl>
                                          <p:spTgt spid="9">
                                            <p:graphicEl>
                                              <a:dgm id="{8B15A098-BA9B-544A-A4AC-517D8162744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8B15A098-BA9B-544A-A4AC-517D8162744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graphicEl>
                                              <a:dgm id="{47DCD1E1-803F-7E42-B941-9DA5DAED2CE9}"/>
                                            </p:graphicEl>
                                          </p:spTgt>
                                        </p:tgtEl>
                                        <p:attrNameLst>
                                          <p:attrName>style.visibility</p:attrName>
                                        </p:attrNameLst>
                                      </p:cBhvr>
                                      <p:to>
                                        <p:strVal val="visible"/>
                                      </p:to>
                                    </p:set>
                                    <p:anim calcmode="lin" valueType="num">
                                      <p:cBhvr additive="base">
                                        <p:cTn id="13" dur="500" fill="hold"/>
                                        <p:tgtEl>
                                          <p:spTgt spid="9">
                                            <p:graphicEl>
                                              <a:dgm id="{47DCD1E1-803F-7E42-B941-9DA5DAED2CE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graphicEl>
                                              <a:dgm id="{47DCD1E1-803F-7E42-B941-9DA5DAED2CE9}"/>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graphicEl>
                                              <a:dgm id="{44789AE6-2400-694A-9096-A0C89B8625E1}"/>
                                            </p:graphicEl>
                                          </p:spTgt>
                                        </p:tgtEl>
                                        <p:attrNameLst>
                                          <p:attrName>style.visibility</p:attrName>
                                        </p:attrNameLst>
                                      </p:cBhvr>
                                      <p:to>
                                        <p:strVal val="visible"/>
                                      </p:to>
                                    </p:set>
                                    <p:anim calcmode="lin" valueType="num">
                                      <p:cBhvr additive="base">
                                        <p:cTn id="19" dur="500" fill="hold"/>
                                        <p:tgtEl>
                                          <p:spTgt spid="9">
                                            <p:graphicEl>
                                              <a:dgm id="{44789AE6-2400-694A-9096-A0C89B8625E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graphicEl>
                                              <a:dgm id="{44789AE6-2400-694A-9096-A0C89B8625E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graphicEl>
                                              <a:dgm id="{603D3A25-A0EF-5249-BBF3-9DE27E31FA0F}"/>
                                            </p:graphicEl>
                                          </p:spTgt>
                                        </p:tgtEl>
                                        <p:attrNameLst>
                                          <p:attrName>style.visibility</p:attrName>
                                        </p:attrNameLst>
                                      </p:cBhvr>
                                      <p:to>
                                        <p:strVal val="visible"/>
                                      </p:to>
                                    </p:set>
                                    <p:anim calcmode="lin" valueType="num">
                                      <p:cBhvr additive="base">
                                        <p:cTn id="25" dur="500" fill="hold"/>
                                        <p:tgtEl>
                                          <p:spTgt spid="9">
                                            <p:graphicEl>
                                              <a:dgm id="{603D3A25-A0EF-5249-BBF3-9DE27E31FA0F}"/>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graphicEl>
                                              <a:dgm id="{603D3A25-A0EF-5249-BBF3-9DE27E31FA0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75E13-B0CB-7F56-9861-CA954EBF878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86DBC24-6710-3C0E-7F9A-6A6FE3E5D299}"/>
              </a:ext>
            </a:extLst>
          </p:cNvPr>
          <p:cNvSpPr txBox="1"/>
          <p:nvPr/>
        </p:nvSpPr>
        <p:spPr>
          <a:xfrm>
            <a:off x="2160990" y="6224623"/>
            <a:ext cx="2685329" cy="200055"/>
          </a:xfrm>
          <a:prstGeom prst="rect">
            <a:avLst/>
          </a:prstGeom>
          <a:noFill/>
        </p:spPr>
        <p:txBody>
          <a:bodyPr wrap="square" rtlCol="0">
            <a:spAutoFit/>
          </a:bodyPr>
          <a:lstStyle/>
          <a:p>
            <a:r>
              <a:rPr lang="en-US" sz="700" spc="200">
                <a:solidFill>
                  <a:schemeClr val="bg2">
                    <a:lumMod val="50000"/>
                  </a:schemeClr>
                </a:solidFill>
              </a:rPr>
              <a:t>SOURCE</a:t>
            </a:r>
            <a:r>
              <a:rPr lang="en-US" sz="700" spc="200">
                <a:solidFill>
                  <a:schemeClr val="accent2"/>
                </a:solidFill>
              </a:rPr>
              <a:t> </a:t>
            </a:r>
            <a:r>
              <a:rPr lang="en-US" sz="700">
                <a:solidFill>
                  <a:schemeClr val="bg2">
                    <a:lumMod val="75000"/>
                  </a:schemeClr>
                </a:solidFill>
              </a:rPr>
              <a:t>Federal Register, Time.</a:t>
            </a:r>
          </a:p>
        </p:txBody>
      </p:sp>
      <p:sp>
        <p:nvSpPr>
          <p:cNvPr id="9" name="TextBox 8">
            <a:extLst>
              <a:ext uri="{FF2B5EF4-FFF2-40B4-BE49-F238E27FC236}">
                <a16:creationId xmlns:a16="http://schemas.microsoft.com/office/drawing/2014/main" id="{9E36EC6A-D530-E8D4-98D1-D7538CFF0292}"/>
              </a:ext>
            </a:extLst>
          </p:cNvPr>
          <p:cNvSpPr txBox="1"/>
          <p:nvPr/>
        </p:nvSpPr>
        <p:spPr>
          <a:xfrm>
            <a:off x="2160989" y="6346956"/>
            <a:ext cx="2685329" cy="200055"/>
          </a:xfrm>
          <a:prstGeom prst="rect">
            <a:avLst/>
          </a:prstGeom>
          <a:noFill/>
        </p:spPr>
        <p:txBody>
          <a:bodyPr wrap="square" rtlCol="0">
            <a:spAutoFit/>
          </a:bodyPr>
          <a:lstStyle/>
          <a:p>
            <a:r>
              <a:rPr lang="en-US" sz="700" spc="200">
                <a:solidFill>
                  <a:schemeClr val="accent1"/>
                </a:solidFill>
              </a:rPr>
              <a:t>PRESENTATION CENTER </a:t>
            </a:r>
            <a:r>
              <a:rPr lang="en-US" sz="700">
                <a:solidFill>
                  <a:schemeClr val="bg2">
                    <a:lumMod val="75000"/>
                  </a:schemeClr>
                </a:solidFill>
              </a:rPr>
              <a:t>2/3/25</a:t>
            </a:r>
          </a:p>
        </p:txBody>
      </p:sp>
      <p:sp>
        <p:nvSpPr>
          <p:cNvPr id="5" name="Title 4">
            <a:extLst>
              <a:ext uri="{FF2B5EF4-FFF2-40B4-BE49-F238E27FC236}">
                <a16:creationId xmlns:a16="http://schemas.microsoft.com/office/drawing/2014/main" id="{EC2D7B63-DDFD-BA54-2A0A-928E177A3467}"/>
              </a:ext>
            </a:extLst>
          </p:cNvPr>
          <p:cNvSpPr>
            <a:spLocks noGrp="1"/>
          </p:cNvSpPr>
          <p:nvPr>
            <p:ph type="title"/>
          </p:nvPr>
        </p:nvSpPr>
        <p:spPr/>
        <p:txBody>
          <a:bodyPr/>
          <a:lstStyle/>
          <a:p>
            <a:r>
              <a:rPr lang="en-US"/>
              <a:t>Trump issued twenty-six executive orders on his first day back in office</a:t>
            </a:r>
          </a:p>
        </p:txBody>
      </p:sp>
      <p:sp>
        <p:nvSpPr>
          <p:cNvPr id="6" name="Google Shape;2085;p66">
            <a:extLst>
              <a:ext uri="{FF2B5EF4-FFF2-40B4-BE49-F238E27FC236}">
                <a16:creationId xmlns:a16="http://schemas.microsoft.com/office/drawing/2014/main" id="{4B275DF5-57C1-C9AE-FEA2-4318D6FBA4AD}"/>
              </a:ext>
            </a:extLst>
          </p:cNvPr>
          <p:cNvSpPr/>
          <p:nvPr/>
        </p:nvSpPr>
        <p:spPr>
          <a:xfrm>
            <a:off x="2489199" y="1666088"/>
            <a:ext cx="7342632" cy="4480560"/>
          </a:xfrm>
          <a:prstGeom prst="roundRect">
            <a:avLst>
              <a:gd name="adj" fmla="val 2011"/>
            </a:avLst>
          </a:prstGeom>
          <a:solidFill>
            <a:schemeClr val="bg1">
              <a:lumMod val="95000"/>
            </a:schemeClr>
          </a:solidFill>
          <a:ln w="28575" cap="flat" cmpd="sng">
            <a:noFill/>
            <a:prstDash val="solid"/>
            <a:miter lim="800000"/>
            <a:headEnd type="none" w="sm" len="sm"/>
            <a:tailEnd type="none" w="sm" len="sm"/>
          </a:ln>
        </p:spPr>
        <p:txBody>
          <a:bodyPr spcFirstLastPara="1" wrap="square" lIns="91425" tIns="457200" rIns="91425" bIns="45700" anchor="t" anchorCtr="0">
            <a:noAutofit/>
          </a:bodyPr>
          <a:lstStyle/>
          <a:p>
            <a:pPr marL="0" marR="0" lvl="0" indent="0" defTabSz="457200" rtl="0" eaLnBrk="1" fontAlgn="auto" latinLnBrk="0" hangingPunct="1">
              <a:lnSpc>
                <a:spcPct val="100000"/>
              </a:lnSpc>
              <a:spcBef>
                <a:spcPts val="0"/>
              </a:spcBef>
              <a:spcAft>
                <a:spcPts val="0"/>
              </a:spcAft>
              <a:buClr>
                <a:srgbClr val="23695F"/>
              </a:buClr>
              <a:buSzPts val="1000"/>
              <a:buFont typeface="Arial"/>
              <a:buNone/>
              <a:tabLst/>
              <a:defRPr/>
            </a:pPr>
            <a:r>
              <a:rPr kumimoji="0" lang="en-US" sz="1200" i="0" u="none" strike="noStrike" kern="1200" cap="none" spc="0" normalizeH="0" baseline="0" noProof="0">
                <a:ln>
                  <a:noFill/>
                </a:ln>
                <a:solidFill>
                  <a:schemeClr val="accent1">
                    <a:lumMod val="75000"/>
                  </a:schemeClr>
                </a:solidFill>
                <a:effectLst/>
                <a:uLnTx/>
                <a:uFillTx/>
                <a:ea typeface="Arial"/>
                <a:cs typeface="Arial"/>
                <a:sym typeface="Arial"/>
              </a:rPr>
              <a:t>■ </a:t>
            </a:r>
            <a:r>
              <a:rPr kumimoji="0" lang="en-US" sz="1200" i="0" u="none" strike="noStrike" kern="1200" cap="none" spc="0" normalizeH="0" baseline="0" noProof="0">
                <a:ln>
                  <a:noFill/>
                </a:ln>
                <a:effectLst/>
                <a:uLnTx/>
                <a:uFillTx/>
                <a:ea typeface="Arial"/>
                <a:cs typeface="Arial"/>
                <a:sym typeface="Arial"/>
              </a:rPr>
              <a:t>Inauguration Day  </a:t>
            </a:r>
            <a:r>
              <a:rPr kumimoji="0" lang="en-US" sz="1200" i="0" u="none" strike="noStrike" kern="1200" cap="none" spc="0" normalizeH="0" baseline="0" noProof="0">
                <a:ln>
                  <a:noFill/>
                </a:ln>
                <a:solidFill>
                  <a:schemeClr val="accent1">
                    <a:lumMod val="50000"/>
                  </a:schemeClr>
                </a:solidFill>
                <a:effectLst/>
                <a:uLnTx/>
                <a:uFillTx/>
                <a:ea typeface="Arial"/>
                <a:cs typeface="Arial"/>
                <a:sym typeface="Arial"/>
              </a:rPr>
              <a:t>■</a:t>
            </a:r>
            <a:r>
              <a:rPr kumimoji="0" lang="en-US" sz="1200" i="0" u="none" strike="noStrike" kern="1200" cap="none" spc="0" normalizeH="0" baseline="0" noProof="0">
                <a:ln>
                  <a:noFill/>
                </a:ln>
                <a:solidFill>
                  <a:schemeClr val="accent1">
                    <a:lumMod val="75000"/>
                  </a:schemeClr>
                </a:solidFill>
                <a:effectLst/>
                <a:uLnTx/>
                <a:uFillTx/>
                <a:ea typeface="Arial"/>
                <a:cs typeface="Arial"/>
                <a:sym typeface="Arial"/>
              </a:rPr>
              <a:t> </a:t>
            </a:r>
            <a:r>
              <a:rPr kumimoji="0" lang="en-US" sz="1200" i="0" u="none" strike="noStrike" kern="1200" cap="none" spc="0" normalizeH="0" baseline="0" noProof="0">
                <a:ln>
                  <a:noFill/>
                </a:ln>
                <a:effectLst/>
                <a:uLnTx/>
                <a:uFillTx/>
                <a:ea typeface="Arial"/>
                <a:cs typeface="Arial"/>
                <a:sym typeface="Arial"/>
              </a:rPr>
              <a:t>January of first year </a:t>
            </a:r>
          </a:p>
        </p:txBody>
      </p:sp>
      <p:graphicFrame>
        <p:nvGraphicFramePr>
          <p:cNvPr id="7" name="Chart 6">
            <a:extLst>
              <a:ext uri="{FF2B5EF4-FFF2-40B4-BE49-F238E27FC236}">
                <a16:creationId xmlns:a16="http://schemas.microsoft.com/office/drawing/2014/main" id="{65BC5F67-162F-11DA-AFB7-400648961648}"/>
              </a:ext>
            </a:extLst>
          </p:cNvPr>
          <p:cNvGraphicFramePr>
            <a:graphicFrameLocks/>
          </p:cNvGraphicFramePr>
          <p:nvPr/>
        </p:nvGraphicFramePr>
        <p:xfrm>
          <a:off x="2489201" y="2438712"/>
          <a:ext cx="7342631" cy="321960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18">
            <a:extLst>
              <a:ext uri="{FF2B5EF4-FFF2-40B4-BE49-F238E27FC236}">
                <a16:creationId xmlns:a16="http://schemas.microsoft.com/office/drawing/2014/main" id="{082102F5-22ED-11D0-AD92-B71172A33D0B}"/>
              </a:ext>
            </a:extLst>
          </p:cNvPr>
          <p:cNvSpPr txBox="1">
            <a:spLocks/>
          </p:cNvSpPr>
          <p:nvPr/>
        </p:nvSpPr>
        <p:spPr bwMode="auto">
          <a:xfrm>
            <a:off x="3156711" y="5658315"/>
            <a:ext cx="6675120" cy="394063"/>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defRPr/>
            </a:pPr>
            <a:r>
              <a:rPr lang="en-US" sz="1000" i="1">
                <a:solidFill>
                  <a:schemeClr val="tx1">
                    <a:lumMod val="65000"/>
                    <a:lumOff val="35000"/>
                  </a:schemeClr>
                </a:solidFill>
                <a:latin typeface="+mn-lt"/>
              </a:rPr>
              <a:t>*Only includes executive orders, graph does not include other forms of executive action (proclamations, memorandums, or discretionary executive actions)</a:t>
            </a:r>
          </a:p>
        </p:txBody>
      </p:sp>
      <p:sp>
        <p:nvSpPr>
          <p:cNvPr id="2" name="Rectangle: Rounded Corners 1">
            <a:extLst>
              <a:ext uri="{FF2B5EF4-FFF2-40B4-BE49-F238E27FC236}">
                <a16:creationId xmlns:a16="http://schemas.microsoft.com/office/drawing/2014/main" id="{F1A4AE98-C5C9-F468-F904-72FBF9027363}"/>
              </a:ext>
            </a:extLst>
          </p:cNvPr>
          <p:cNvSpPr/>
          <p:nvPr/>
        </p:nvSpPr>
        <p:spPr>
          <a:xfrm>
            <a:off x="2486383" y="1666088"/>
            <a:ext cx="7342632" cy="365760"/>
          </a:xfrm>
          <a:prstGeom prst="roundRect">
            <a:avLst>
              <a:gd name="adj" fmla="val 14914"/>
            </a:avLst>
          </a:prstGeom>
          <a:solidFill>
            <a:schemeClr val="accent1">
              <a:lumMod val="7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marL="0" marR="0" lvl="0" indent="0" algn="l" defTabSz="457200" rtl="0" eaLnBrk="1" fontAlgn="auto" latinLnBrk="0" hangingPunct="1">
              <a:lnSpc>
                <a:spcPct val="100000"/>
              </a:lnSpc>
              <a:spcBef>
                <a:spcPts val="0"/>
              </a:spcBef>
              <a:spcAft>
                <a:spcPts val="600"/>
              </a:spcAft>
              <a:buClr>
                <a:srgbClr val="359E8F"/>
              </a:buClr>
              <a:buSzPts val="700"/>
              <a:buFont typeface="Arial"/>
              <a:buNone/>
              <a:tabLst/>
              <a:defRPr/>
            </a:pPr>
            <a:r>
              <a:rPr kumimoji="0" lang="en-US" sz="1200" b="1" i="0" u="none" strike="noStrike" kern="1200" cap="none" spc="0" normalizeH="0" baseline="0" noProof="0">
                <a:ln>
                  <a:noFill/>
                </a:ln>
                <a:solidFill>
                  <a:schemeClr val="bg1"/>
                </a:solidFill>
                <a:effectLst/>
                <a:uLnTx/>
                <a:uFillTx/>
                <a:ea typeface="Arial"/>
                <a:cs typeface="Arial"/>
                <a:sym typeface="Arial"/>
              </a:rPr>
              <a:t>EXECUTIVE ORDERS SIGNED IN FIRST MONTH*</a:t>
            </a:r>
          </a:p>
        </p:txBody>
      </p:sp>
    </p:spTree>
    <p:extLst>
      <p:ext uri="{BB962C8B-B14F-4D97-AF65-F5344CB8AC3E}">
        <p14:creationId xmlns:p14="http://schemas.microsoft.com/office/powerpoint/2010/main" val="3459760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0B119D-7355-DB7E-86B1-673662F3B44E}"/>
              </a:ext>
            </a:extLst>
          </p:cNvPr>
          <p:cNvPicPr>
            <a:picLocks noChangeAspect="1"/>
          </p:cNvPicPr>
          <p:nvPr/>
        </p:nvPicPr>
        <p:blipFill>
          <a:blip r:embed="rId2"/>
          <a:stretch>
            <a:fillRect/>
          </a:stretch>
        </p:blipFill>
        <p:spPr>
          <a:xfrm>
            <a:off x="559727" y="4644724"/>
            <a:ext cx="1757362" cy="1757362"/>
          </a:xfrm>
          <a:prstGeom prst="rect">
            <a:avLst/>
          </a:prstGeom>
        </p:spPr>
      </p:pic>
      <p:pic>
        <p:nvPicPr>
          <p:cNvPr id="10" name="Picture 9" descr="A screenshot of a medical policy&#10;&#10;Description automatically generated">
            <a:extLst>
              <a:ext uri="{FF2B5EF4-FFF2-40B4-BE49-F238E27FC236}">
                <a16:creationId xmlns:a16="http://schemas.microsoft.com/office/drawing/2014/main" id="{A13997A9-F24F-B2CA-8B97-7AF4350DF665}"/>
              </a:ext>
            </a:extLst>
          </p:cNvPr>
          <p:cNvPicPr>
            <a:picLocks noChangeAspect="1"/>
          </p:cNvPicPr>
          <p:nvPr/>
        </p:nvPicPr>
        <p:blipFill>
          <a:blip r:embed="rId3"/>
          <a:stretch>
            <a:fillRect/>
          </a:stretch>
        </p:blipFill>
        <p:spPr>
          <a:xfrm>
            <a:off x="553586" y="341289"/>
            <a:ext cx="5716825" cy="4131556"/>
          </a:xfrm>
          <a:prstGeom prst="rect">
            <a:avLst/>
          </a:prstGeom>
        </p:spPr>
      </p:pic>
      <p:pic>
        <p:nvPicPr>
          <p:cNvPr id="12" name="Picture 11" descr="A screenshot of a medical information&#10;&#10;Description automatically generated">
            <a:extLst>
              <a:ext uri="{FF2B5EF4-FFF2-40B4-BE49-F238E27FC236}">
                <a16:creationId xmlns:a16="http://schemas.microsoft.com/office/drawing/2014/main" id="{2C212C88-B573-5D4D-24EF-2C058AB13C3A}"/>
              </a:ext>
            </a:extLst>
          </p:cNvPr>
          <p:cNvPicPr>
            <a:picLocks noChangeAspect="1"/>
          </p:cNvPicPr>
          <p:nvPr/>
        </p:nvPicPr>
        <p:blipFill>
          <a:blip r:embed="rId4"/>
          <a:stretch>
            <a:fillRect/>
          </a:stretch>
        </p:blipFill>
        <p:spPr>
          <a:xfrm>
            <a:off x="6270411" y="2767263"/>
            <a:ext cx="5524843" cy="3806703"/>
          </a:xfrm>
          <a:prstGeom prst="rect">
            <a:avLst/>
          </a:prstGeom>
        </p:spPr>
      </p:pic>
      <p:pic>
        <p:nvPicPr>
          <p:cNvPr id="14" name="Picture 13" descr="A puzzle with a piece missing&#10;&#10;Description automatically generated">
            <a:extLst>
              <a:ext uri="{FF2B5EF4-FFF2-40B4-BE49-F238E27FC236}">
                <a16:creationId xmlns:a16="http://schemas.microsoft.com/office/drawing/2014/main" id="{8E0428F3-2B8B-DCEF-9C35-7C0CAD47C6D6}"/>
              </a:ext>
            </a:extLst>
          </p:cNvPr>
          <p:cNvPicPr>
            <a:picLocks noChangeAspect="1"/>
          </p:cNvPicPr>
          <p:nvPr/>
        </p:nvPicPr>
        <p:blipFill>
          <a:blip r:embed="rId5"/>
          <a:stretch>
            <a:fillRect/>
          </a:stretch>
        </p:blipFill>
        <p:spPr>
          <a:xfrm>
            <a:off x="7202193" y="284034"/>
            <a:ext cx="3445754" cy="2295684"/>
          </a:xfrm>
          <a:prstGeom prst="rect">
            <a:avLst/>
          </a:prstGeom>
        </p:spPr>
      </p:pic>
    </p:spTree>
    <p:extLst>
      <p:ext uri="{BB962C8B-B14F-4D97-AF65-F5344CB8AC3E}">
        <p14:creationId xmlns:p14="http://schemas.microsoft.com/office/powerpoint/2010/main" val="1431957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2F05ED1-F1BC-2423-260C-23F72BCDFA26}"/>
              </a:ext>
            </a:extLst>
          </p:cNvPr>
          <p:cNvSpPr>
            <a:spLocks noGrp="1"/>
          </p:cNvSpPr>
          <p:nvPr>
            <p:ph type="title"/>
          </p:nvPr>
        </p:nvSpPr>
        <p:spPr>
          <a:xfrm>
            <a:off x="838200" y="365126"/>
            <a:ext cx="10515600" cy="914399"/>
          </a:xfrm>
        </p:spPr>
        <p:txBody>
          <a:bodyPr/>
          <a:lstStyle/>
          <a:p>
            <a:r>
              <a:rPr lang="en-US"/>
              <a:t>Some might call this “Shock and Awe”</a:t>
            </a:r>
          </a:p>
        </p:txBody>
      </p:sp>
      <p:pic>
        <p:nvPicPr>
          <p:cNvPr id="4" name="Picture 3" descr="A large fire in the city&#10;&#10;Description automatically generated">
            <a:extLst>
              <a:ext uri="{FF2B5EF4-FFF2-40B4-BE49-F238E27FC236}">
                <a16:creationId xmlns:a16="http://schemas.microsoft.com/office/drawing/2014/main" id="{4AA12093-84DA-B8CC-3772-6C94EFF20BF8}"/>
              </a:ext>
            </a:extLst>
          </p:cNvPr>
          <p:cNvPicPr>
            <a:picLocks noChangeAspect="1"/>
          </p:cNvPicPr>
          <p:nvPr/>
        </p:nvPicPr>
        <p:blipFill rotWithShape="1">
          <a:blip r:embed="rId2"/>
          <a:srcRect t="15770" b="10563"/>
          <a:stretch/>
        </p:blipFill>
        <p:spPr>
          <a:xfrm>
            <a:off x="838200" y="1155450"/>
            <a:ext cx="10515600" cy="4764088"/>
          </a:xfrm>
          <a:prstGeom prst="rect">
            <a:avLst/>
          </a:prstGeom>
          <a:noFill/>
        </p:spPr>
      </p:pic>
      <p:sp>
        <p:nvSpPr>
          <p:cNvPr id="11" name="Slide Number Placeholder 3">
            <a:extLst>
              <a:ext uri="{FF2B5EF4-FFF2-40B4-BE49-F238E27FC236}">
                <a16:creationId xmlns:a16="http://schemas.microsoft.com/office/drawing/2014/main" id="{AA4270ED-B5E6-2810-10F3-0A6874F72172}"/>
              </a:ext>
            </a:extLst>
          </p:cNvPr>
          <p:cNvSpPr>
            <a:spLocks noGrp="1"/>
          </p:cNvSpPr>
          <p:nvPr>
            <p:ph type="sldNum" sz="quarter" idx="10"/>
          </p:nvPr>
        </p:nvSpPr>
        <p:spPr>
          <a:xfrm>
            <a:off x="8747759" y="6391656"/>
            <a:ext cx="3185161" cy="274320"/>
          </a:xfrm>
        </p:spPr>
        <p:txBody>
          <a:bodyPr/>
          <a:lstStyle/>
          <a:p>
            <a:pPr>
              <a:spcAft>
                <a:spcPts val="600"/>
              </a:spcAft>
            </a:pPr>
            <a:fld id="{461711D5-349D-4847-A71F-DCB6A6FF38BF}" type="slidenum">
              <a:rPr lang="en-US" smtClean="0"/>
              <a:pPr>
                <a:spcAft>
                  <a:spcPts val="600"/>
                </a:spcAft>
              </a:pPr>
              <a:t>20</a:t>
            </a:fld>
            <a:endParaRPr lang="en-US"/>
          </a:p>
        </p:txBody>
      </p:sp>
      <p:sp>
        <p:nvSpPr>
          <p:cNvPr id="5" name="TextBox 4">
            <a:extLst>
              <a:ext uri="{FF2B5EF4-FFF2-40B4-BE49-F238E27FC236}">
                <a16:creationId xmlns:a16="http://schemas.microsoft.com/office/drawing/2014/main" id="{BF3F7CA4-7E10-429C-D1CC-A7938EFAF391}"/>
              </a:ext>
            </a:extLst>
          </p:cNvPr>
          <p:cNvSpPr txBox="1"/>
          <p:nvPr/>
        </p:nvSpPr>
        <p:spPr>
          <a:xfrm>
            <a:off x="2971800" y="6130046"/>
            <a:ext cx="5582653" cy="523220"/>
          </a:xfrm>
          <a:prstGeom prst="rect">
            <a:avLst/>
          </a:prstGeom>
          <a:noFill/>
        </p:spPr>
        <p:txBody>
          <a:bodyPr wrap="square" rtlCol="0">
            <a:spAutoFit/>
          </a:bodyPr>
          <a:lstStyle/>
          <a:p>
            <a:pPr algn="ctr"/>
            <a:r>
              <a:rPr lang="en-US" sz="2800">
                <a:latin typeface="Calibri" panose="020F0502020204030204" pitchFamily="34" charset="0"/>
                <a:cs typeface="Calibri" panose="020F0502020204030204" pitchFamily="34" charset="0"/>
              </a:rPr>
              <a:t>It is certainly creating confusion</a:t>
            </a:r>
          </a:p>
        </p:txBody>
      </p:sp>
    </p:spTree>
    <p:extLst>
      <p:ext uri="{BB962C8B-B14F-4D97-AF65-F5344CB8AC3E}">
        <p14:creationId xmlns:p14="http://schemas.microsoft.com/office/powerpoint/2010/main" val="272247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ABEE283-F63F-AE5B-397A-4D46B7AEF224}"/>
              </a:ext>
            </a:extLst>
          </p:cNvPr>
          <p:cNvSpPr>
            <a:spLocks noGrp="1"/>
          </p:cNvSpPr>
          <p:nvPr>
            <p:ph type="title"/>
          </p:nvPr>
        </p:nvSpPr>
        <p:spPr>
          <a:xfrm>
            <a:off x="838200" y="365126"/>
            <a:ext cx="10515600" cy="914399"/>
          </a:xfrm>
        </p:spPr>
        <p:txBody>
          <a:bodyPr>
            <a:normAutofit fontScale="90000"/>
          </a:bodyPr>
          <a:lstStyle/>
          <a:p>
            <a:r>
              <a:rPr lang="en-US"/>
              <a:t>Communications Freeze – ongoing, expected to continue until confirmations are final (other than the MMWR)</a:t>
            </a:r>
          </a:p>
        </p:txBody>
      </p:sp>
      <p:pic>
        <p:nvPicPr>
          <p:cNvPr id="5" name="Picture 4" descr="A sign with a sign on it&#10;&#10;Description automatically generated">
            <a:extLst>
              <a:ext uri="{FF2B5EF4-FFF2-40B4-BE49-F238E27FC236}">
                <a16:creationId xmlns:a16="http://schemas.microsoft.com/office/drawing/2014/main" id="{55326D74-002A-C584-DBDA-F959518B48A9}"/>
              </a:ext>
            </a:extLst>
          </p:cNvPr>
          <p:cNvPicPr>
            <a:picLocks noChangeAspect="1"/>
          </p:cNvPicPr>
          <p:nvPr/>
        </p:nvPicPr>
        <p:blipFill>
          <a:blip r:embed="rId2"/>
          <a:stretch>
            <a:fillRect/>
          </a:stretch>
        </p:blipFill>
        <p:spPr>
          <a:xfrm>
            <a:off x="3180858" y="1494218"/>
            <a:ext cx="5830283" cy="4897438"/>
          </a:xfrm>
          <a:prstGeom prst="rect">
            <a:avLst/>
          </a:prstGeom>
          <a:noFill/>
        </p:spPr>
      </p:pic>
      <p:sp>
        <p:nvSpPr>
          <p:cNvPr id="17" name="Slide Number Placeholder 3">
            <a:extLst>
              <a:ext uri="{FF2B5EF4-FFF2-40B4-BE49-F238E27FC236}">
                <a16:creationId xmlns:a16="http://schemas.microsoft.com/office/drawing/2014/main" id="{57F2C6CF-9C21-73E3-CA4C-979F77BD87BA}"/>
              </a:ext>
            </a:extLst>
          </p:cNvPr>
          <p:cNvSpPr>
            <a:spLocks noGrp="1"/>
          </p:cNvSpPr>
          <p:nvPr>
            <p:ph type="sldNum" sz="quarter" idx="10"/>
          </p:nvPr>
        </p:nvSpPr>
        <p:spPr>
          <a:xfrm>
            <a:off x="8747759" y="6391656"/>
            <a:ext cx="3185161" cy="274320"/>
          </a:xfrm>
        </p:spPr>
        <p:txBody>
          <a:bodyPr/>
          <a:lstStyle/>
          <a:p>
            <a:pPr>
              <a:spcAft>
                <a:spcPts val="600"/>
              </a:spcAft>
            </a:pPr>
            <a:fld id="{461711D5-349D-4847-A71F-DCB6A6FF38BF}" type="slidenum">
              <a:rPr lang="en-US" smtClean="0"/>
              <a:pPr>
                <a:spcAft>
                  <a:spcPts val="600"/>
                </a:spcAft>
              </a:pPr>
              <a:t>21</a:t>
            </a:fld>
            <a:endParaRPr lang="en-US"/>
          </a:p>
        </p:txBody>
      </p:sp>
      <p:sp>
        <p:nvSpPr>
          <p:cNvPr id="3" name="Slide Number Placeholder 2" hidden="1">
            <a:extLst>
              <a:ext uri="{FF2B5EF4-FFF2-40B4-BE49-F238E27FC236}">
                <a16:creationId xmlns:a16="http://schemas.microsoft.com/office/drawing/2014/main" id="{1F5368E7-E258-B1F9-8501-E33B9391FF22}"/>
              </a:ext>
            </a:extLst>
          </p:cNvPr>
          <p:cNvSpPr>
            <a:spLocks noGrp="1"/>
          </p:cNvSpPr>
          <p:nvPr>
            <p:ph type="sldNum" sz="quarter" idx="10"/>
          </p:nvPr>
        </p:nvSpPr>
        <p:spPr/>
        <p:txBody>
          <a:bodyPr/>
          <a:lstStyle/>
          <a:p>
            <a:pPr>
              <a:spcAft>
                <a:spcPts val="600"/>
              </a:spcAft>
            </a:pPr>
            <a:fld id="{461711D5-349D-4847-A71F-DCB6A6FF38BF}" type="slidenum">
              <a:rPr lang="en-US" smtClean="0"/>
              <a:pPr>
                <a:spcAft>
                  <a:spcPts val="600"/>
                </a:spcAft>
              </a:pPr>
              <a:t>21</a:t>
            </a:fld>
            <a:endParaRPr lang="en-US"/>
          </a:p>
        </p:txBody>
      </p:sp>
    </p:spTree>
    <p:extLst>
      <p:ext uri="{BB962C8B-B14F-4D97-AF65-F5344CB8AC3E}">
        <p14:creationId xmlns:p14="http://schemas.microsoft.com/office/powerpoint/2010/main" val="1819288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7DC2-D57F-F821-0B5E-DE531AF074E4}"/>
              </a:ext>
            </a:extLst>
          </p:cNvPr>
          <p:cNvSpPr>
            <a:spLocks noGrp="1"/>
          </p:cNvSpPr>
          <p:nvPr>
            <p:ph type="title"/>
          </p:nvPr>
        </p:nvSpPr>
        <p:spPr/>
        <p:txBody>
          <a:bodyPr/>
          <a:lstStyle/>
          <a:p>
            <a:r>
              <a:rPr lang="en-US"/>
              <a:t>Federal Website Changes</a:t>
            </a:r>
          </a:p>
        </p:txBody>
      </p:sp>
      <p:graphicFrame>
        <p:nvGraphicFramePr>
          <p:cNvPr id="5" name="Content Placeholder 4">
            <a:extLst>
              <a:ext uri="{FF2B5EF4-FFF2-40B4-BE49-F238E27FC236}">
                <a16:creationId xmlns:a16="http://schemas.microsoft.com/office/drawing/2014/main" id="{A171FED8-2472-6CA8-5DAD-F0D24DE03819}"/>
              </a:ext>
            </a:extLst>
          </p:cNvPr>
          <p:cNvGraphicFramePr>
            <a:graphicFrameLocks noGrp="1"/>
          </p:cNvGraphicFramePr>
          <p:nvPr>
            <p:ph idx="1"/>
            <p:extLst>
              <p:ext uri="{D42A27DB-BD31-4B8C-83A1-F6EECF244321}">
                <p14:modId xmlns:p14="http://schemas.microsoft.com/office/powerpoint/2010/main" val="3913682913"/>
              </p:ext>
            </p:extLst>
          </p:nvPr>
        </p:nvGraphicFramePr>
        <p:xfrm>
          <a:off x="657226" y="1070811"/>
          <a:ext cx="5543550" cy="5595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55264B7-236A-ED2B-A2B4-7B312DFD73C2}"/>
              </a:ext>
            </a:extLst>
          </p:cNvPr>
          <p:cNvSpPr>
            <a:spLocks noGrp="1"/>
          </p:cNvSpPr>
          <p:nvPr>
            <p:ph type="sldNum" sz="quarter" idx="10"/>
          </p:nvPr>
        </p:nvSpPr>
        <p:spPr/>
        <p:txBody>
          <a:bodyPr/>
          <a:lstStyle/>
          <a:p>
            <a:fld id="{461711D5-349D-4847-A71F-DCB6A6FF38BF}" type="slidenum">
              <a:rPr lang="en-US" smtClean="0"/>
              <a:pPr/>
              <a:t>22</a:t>
            </a:fld>
            <a:endParaRPr lang="en-US"/>
          </a:p>
        </p:txBody>
      </p:sp>
      <p:pic>
        <p:nvPicPr>
          <p:cNvPr id="7" name="Picture 6" descr="A document with text on it&#10;&#10;Description automatically generated">
            <a:extLst>
              <a:ext uri="{FF2B5EF4-FFF2-40B4-BE49-F238E27FC236}">
                <a16:creationId xmlns:a16="http://schemas.microsoft.com/office/drawing/2014/main" id="{FC7FDA7A-D239-08D7-83E5-C702D5F2AE81}"/>
              </a:ext>
            </a:extLst>
          </p:cNvPr>
          <p:cNvPicPr>
            <a:picLocks noChangeAspect="1"/>
          </p:cNvPicPr>
          <p:nvPr/>
        </p:nvPicPr>
        <p:blipFill>
          <a:blip r:embed="rId7"/>
          <a:stretch>
            <a:fillRect/>
          </a:stretch>
        </p:blipFill>
        <p:spPr>
          <a:xfrm>
            <a:off x="6200776" y="950976"/>
            <a:ext cx="5814392" cy="5715000"/>
          </a:xfrm>
          <a:prstGeom prst="rect">
            <a:avLst/>
          </a:prstGeom>
        </p:spPr>
      </p:pic>
    </p:spTree>
    <p:extLst>
      <p:ext uri="{BB962C8B-B14F-4D97-AF65-F5344CB8AC3E}">
        <p14:creationId xmlns:p14="http://schemas.microsoft.com/office/powerpoint/2010/main" val="14685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F704A721-036D-5D45-893A-A891284DB27C}"/>
                                            </p:graphicEl>
                                          </p:spTgt>
                                        </p:tgtEl>
                                        <p:attrNameLst>
                                          <p:attrName>style.visibility</p:attrName>
                                        </p:attrNameLst>
                                      </p:cBhvr>
                                      <p:to>
                                        <p:strVal val="visible"/>
                                      </p:to>
                                    </p:set>
                                    <p:anim calcmode="lin" valueType="num">
                                      <p:cBhvr additive="base">
                                        <p:cTn id="7" dur="500" fill="hold"/>
                                        <p:tgtEl>
                                          <p:spTgt spid="5">
                                            <p:graphicEl>
                                              <a:dgm id="{F704A721-036D-5D45-893A-A891284DB27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F704A721-036D-5D45-893A-A891284DB27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109B406A-CFA1-F34E-A330-5BF65C4AE4C7}"/>
                                            </p:graphicEl>
                                          </p:spTgt>
                                        </p:tgtEl>
                                        <p:attrNameLst>
                                          <p:attrName>style.visibility</p:attrName>
                                        </p:attrNameLst>
                                      </p:cBhvr>
                                      <p:to>
                                        <p:strVal val="visible"/>
                                      </p:to>
                                    </p:set>
                                    <p:anim calcmode="lin" valueType="num">
                                      <p:cBhvr additive="base">
                                        <p:cTn id="13" dur="500" fill="hold"/>
                                        <p:tgtEl>
                                          <p:spTgt spid="5">
                                            <p:graphicEl>
                                              <a:dgm id="{109B406A-CFA1-F34E-A330-5BF65C4AE4C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109B406A-CFA1-F34E-A330-5BF65C4AE4C7}"/>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172515AD-52D8-8F4B-A250-938168D00668}"/>
                                            </p:graphicEl>
                                          </p:spTgt>
                                        </p:tgtEl>
                                        <p:attrNameLst>
                                          <p:attrName>style.visibility</p:attrName>
                                        </p:attrNameLst>
                                      </p:cBhvr>
                                      <p:to>
                                        <p:strVal val="visible"/>
                                      </p:to>
                                    </p:set>
                                    <p:anim calcmode="lin" valueType="num">
                                      <p:cBhvr additive="base">
                                        <p:cTn id="19" dur="500" fill="hold"/>
                                        <p:tgtEl>
                                          <p:spTgt spid="5">
                                            <p:graphicEl>
                                              <a:dgm id="{172515AD-52D8-8F4B-A250-938168D0066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172515AD-52D8-8F4B-A250-938168D0066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6ED3556B-5629-9A45-975F-BA1A35F8BC58}"/>
                                            </p:graphicEl>
                                          </p:spTgt>
                                        </p:tgtEl>
                                        <p:attrNameLst>
                                          <p:attrName>style.visibility</p:attrName>
                                        </p:attrNameLst>
                                      </p:cBhvr>
                                      <p:to>
                                        <p:strVal val="visible"/>
                                      </p:to>
                                    </p:set>
                                    <p:anim calcmode="lin" valueType="num">
                                      <p:cBhvr additive="base">
                                        <p:cTn id="25" dur="500" fill="hold"/>
                                        <p:tgtEl>
                                          <p:spTgt spid="5">
                                            <p:graphicEl>
                                              <a:dgm id="{6ED3556B-5629-9A45-975F-BA1A35F8BC5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6ED3556B-5629-9A45-975F-BA1A35F8BC58}"/>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5DC8317A-9780-FC44-8850-9DAFB197E6E7}"/>
                                            </p:graphicEl>
                                          </p:spTgt>
                                        </p:tgtEl>
                                        <p:attrNameLst>
                                          <p:attrName>style.visibility</p:attrName>
                                        </p:attrNameLst>
                                      </p:cBhvr>
                                      <p:to>
                                        <p:strVal val="visible"/>
                                      </p:to>
                                    </p:set>
                                    <p:anim calcmode="lin" valueType="num">
                                      <p:cBhvr additive="base">
                                        <p:cTn id="31" dur="500" fill="hold"/>
                                        <p:tgtEl>
                                          <p:spTgt spid="5">
                                            <p:graphicEl>
                                              <a:dgm id="{5DC8317A-9780-FC44-8850-9DAFB197E6E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5DC8317A-9780-FC44-8850-9DAFB197E6E7}"/>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13CEB321-371E-CE4D-9E76-8E60674048D8}"/>
                                            </p:graphicEl>
                                          </p:spTgt>
                                        </p:tgtEl>
                                        <p:attrNameLst>
                                          <p:attrName>style.visibility</p:attrName>
                                        </p:attrNameLst>
                                      </p:cBhvr>
                                      <p:to>
                                        <p:strVal val="visible"/>
                                      </p:to>
                                    </p:set>
                                    <p:anim calcmode="lin" valueType="num">
                                      <p:cBhvr additive="base">
                                        <p:cTn id="37" dur="500" fill="hold"/>
                                        <p:tgtEl>
                                          <p:spTgt spid="5">
                                            <p:graphicEl>
                                              <a:dgm id="{13CEB321-371E-CE4D-9E76-8E60674048D8}"/>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13CEB321-371E-CE4D-9E76-8E60674048D8}"/>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40B8-1A58-437D-9E13-D43C24265245}"/>
              </a:ext>
            </a:extLst>
          </p:cNvPr>
          <p:cNvSpPr>
            <a:spLocks noGrp="1"/>
          </p:cNvSpPr>
          <p:nvPr>
            <p:ph type="title"/>
          </p:nvPr>
        </p:nvSpPr>
        <p:spPr/>
        <p:txBody>
          <a:bodyPr/>
          <a:lstStyle/>
          <a:p>
            <a:r>
              <a:rPr lang="en-US"/>
              <a:t>Funding Freeze – An Ongoing Saga</a:t>
            </a:r>
          </a:p>
        </p:txBody>
      </p:sp>
      <p:graphicFrame>
        <p:nvGraphicFramePr>
          <p:cNvPr id="5" name="Content Placeholder 4">
            <a:extLst>
              <a:ext uri="{FF2B5EF4-FFF2-40B4-BE49-F238E27FC236}">
                <a16:creationId xmlns:a16="http://schemas.microsoft.com/office/drawing/2014/main" id="{9C8C150E-B3B8-3F62-3846-74A028A5FA91}"/>
              </a:ext>
            </a:extLst>
          </p:cNvPr>
          <p:cNvGraphicFramePr>
            <a:graphicFrameLocks noGrp="1"/>
          </p:cNvGraphicFramePr>
          <p:nvPr>
            <p:ph idx="1"/>
            <p:extLst>
              <p:ext uri="{D42A27DB-BD31-4B8C-83A1-F6EECF244321}">
                <p14:modId xmlns:p14="http://schemas.microsoft.com/office/powerpoint/2010/main" val="3751914236"/>
              </p:ext>
            </p:extLst>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EACB1D5-34A7-B0D9-7030-579F2D45882A}"/>
              </a:ext>
            </a:extLst>
          </p:cNvPr>
          <p:cNvSpPr>
            <a:spLocks noGrp="1"/>
          </p:cNvSpPr>
          <p:nvPr>
            <p:ph type="sldNum" sz="quarter" idx="10"/>
          </p:nvPr>
        </p:nvSpPr>
        <p:spPr/>
        <p:txBody>
          <a:bodyPr/>
          <a:lstStyle/>
          <a:p>
            <a:fld id="{461711D5-349D-4847-A71F-DCB6A6FF38BF}" type="slidenum">
              <a:rPr lang="en-US" smtClean="0"/>
              <a:pPr/>
              <a:t>23</a:t>
            </a:fld>
            <a:endParaRPr lang="en-US"/>
          </a:p>
        </p:txBody>
      </p:sp>
    </p:spTree>
    <p:extLst>
      <p:ext uri="{BB962C8B-B14F-4D97-AF65-F5344CB8AC3E}">
        <p14:creationId xmlns:p14="http://schemas.microsoft.com/office/powerpoint/2010/main" val="180356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1C9639CC-9F44-FA42-928D-C1CF7AB05897}"/>
                                            </p:graphicEl>
                                          </p:spTgt>
                                        </p:tgtEl>
                                        <p:attrNameLst>
                                          <p:attrName>style.visibility</p:attrName>
                                        </p:attrNameLst>
                                      </p:cBhvr>
                                      <p:to>
                                        <p:strVal val="visible"/>
                                      </p:to>
                                    </p:set>
                                    <p:anim calcmode="lin" valueType="num">
                                      <p:cBhvr additive="base">
                                        <p:cTn id="7" dur="500" fill="hold"/>
                                        <p:tgtEl>
                                          <p:spTgt spid="5">
                                            <p:graphicEl>
                                              <a:dgm id="{1C9639CC-9F44-FA42-928D-C1CF7AB0589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1C9639CC-9F44-FA42-928D-C1CF7AB0589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DCC4F180-FF5B-F842-8E2D-7DBC1E4D38D2}"/>
                                            </p:graphicEl>
                                          </p:spTgt>
                                        </p:tgtEl>
                                        <p:attrNameLst>
                                          <p:attrName>style.visibility</p:attrName>
                                        </p:attrNameLst>
                                      </p:cBhvr>
                                      <p:to>
                                        <p:strVal val="visible"/>
                                      </p:to>
                                    </p:set>
                                    <p:anim calcmode="lin" valueType="num">
                                      <p:cBhvr additive="base">
                                        <p:cTn id="13" dur="500" fill="hold"/>
                                        <p:tgtEl>
                                          <p:spTgt spid="5">
                                            <p:graphicEl>
                                              <a:dgm id="{DCC4F180-FF5B-F842-8E2D-7DBC1E4D38D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DCC4F180-FF5B-F842-8E2D-7DBC1E4D38D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DA2D2CF5-3336-7944-A712-39DC4C89527E}"/>
                                            </p:graphicEl>
                                          </p:spTgt>
                                        </p:tgtEl>
                                        <p:attrNameLst>
                                          <p:attrName>style.visibility</p:attrName>
                                        </p:attrNameLst>
                                      </p:cBhvr>
                                      <p:to>
                                        <p:strVal val="visible"/>
                                      </p:to>
                                    </p:set>
                                    <p:anim calcmode="lin" valueType="num">
                                      <p:cBhvr additive="base">
                                        <p:cTn id="19" dur="500" fill="hold"/>
                                        <p:tgtEl>
                                          <p:spTgt spid="5">
                                            <p:graphicEl>
                                              <a:dgm id="{DA2D2CF5-3336-7944-A712-39DC4C89527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DA2D2CF5-3336-7944-A712-39DC4C89527E}"/>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6B4505D5-CDAF-604B-8F53-620F46877383}"/>
                                            </p:graphicEl>
                                          </p:spTgt>
                                        </p:tgtEl>
                                        <p:attrNameLst>
                                          <p:attrName>style.visibility</p:attrName>
                                        </p:attrNameLst>
                                      </p:cBhvr>
                                      <p:to>
                                        <p:strVal val="visible"/>
                                      </p:to>
                                    </p:set>
                                    <p:anim calcmode="lin" valueType="num">
                                      <p:cBhvr additive="base">
                                        <p:cTn id="25" dur="500" fill="hold"/>
                                        <p:tgtEl>
                                          <p:spTgt spid="5">
                                            <p:graphicEl>
                                              <a:dgm id="{6B4505D5-CDAF-604B-8F53-620F46877383}"/>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6B4505D5-CDAF-604B-8F53-620F4687738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61BB5-F2E0-0429-0857-2CF4E59AD4BD}"/>
              </a:ext>
            </a:extLst>
          </p:cNvPr>
          <p:cNvSpPr>
            <a:spLocks noGrp="1"/>
          </p:cNvSpPr>
          <p:nvPr>
            <p:ph type="title"/>
          </p:nvPr>
        </p:nvSpPr>
        <p:spPr>
          <a:xfrm>
            <a:off x="838200" y="365126"/>
            <a:ext cx="10515600" cy="914399"/>
          </a:xfrm>
        </p:spPr>
        <p:txBody>
          <a:bodyPr anchor="ctr">
            <a:normAutofit/>
          </a:bodyPr>
          <a:lstStyle/>
          <a:p>
            <a:r>
              <a:rPr lang="en-US"/>
              <a:t>NIH Indirect Funding Cuts</a:t>
            </a:r>
          </a:p>
        </p:txBody>
      </p:sp>
      <p:sp>
        <p:nvSpPr>
          <p:cNvPr id="3" name="Content Placeholder 2">
            <a:extLst>
              <a:ext uri="{FF2B5EF4-FFF2-40B4-BE49-F238E27FC236}">
                <a16:creationId xmlns:a16="http://schemas.microsoft.com/office/drawing/2014/main" id="{7992600D-4BA7-0367-F462-C77326604DCE}"/>
              </a:ext>
            </a:extLst>
          </p:cNvPr>
          <p:cNvSpPr>
            <a:spLocks noGrp="1"/>
          </p:cNvSpPr>
          <p:nvPr>
            <p:ph sz="half" idx="1"/>
          </p:nvPr>
        </p:nvSpPr>
        <p:spPr>
          <a:xfrm>
            <a:off x="838200" y="1279526"/>
            <a:ext cx="5181600" cy="4897438"/>
          </a:xfrm>
        </p:spPr>
        <p:txBody>
          <a:bodyPr>
            <a:normAutofit/>
          </a:bodyPr>
          <a:lstStyle/>
          <a:p>
            <a:r>
              <a:rPr lang="en-US"/>
              <a:t>On February 7, NIH released guidance stating: “</a:t>
            </a:r>
            <a:r>
              <a:rPr lang="en-US" b="0" i="0">
                <a:effectLst/>
                <a:highlight>
                  <a:srgbClr val="FFFFFF"/>
                </a:highlight>
              </a:rPr>
              <a:t>For any new grant issued, and for all existing grants to IHEs retroactive to the date of issuance of this Supplemental Guidance, award recipients are subject to a 15 percent indirect cost rate.”</a:t>
            </a:r>
          </a:p>
          <a:p>
            <a:r>
              <a:rPr lang="en-US"/>
              <a:t>Significant concerns were raised about the impact of this change.</a:t>
            </a:r>
          </a:p>
          <a:p>
            <a:r>
              <a:rPr lang="en-US"/>
              <a:t>On February 10, these cuts were temporarily blocked - BUT only in the 22 states that brought the suit forward.</a:t>
            </a:r>
          </a:p>
        </p:txBody>
      </p:sp>
      <p:pic>
        <p:nvPicPr>
          <p:cNvPr id="8" name="Picture 7" descr="A screenshot of a computer&#10;&#10;Description automatically generated">
            <a:extLst>
              <a:ext uri="{FF2B5EF4-FFF2-40B4-BE49-F238E27FC236}">
                <a16:creationId xmlns:a16="http://schemas.microsoft.com/office/drawing/2014/main" id="{8C68A0AF-53D5-45A1-AA12-1E0EE7462056}"/>
              </a:ext>
            </a:extLst>
          </p:cNvPr>
          <p:cNvPicPr>
            <a:picLocks noChangeAspect="1"/>
          </p:cNvPicPr>
          <p:nvPr/>
        </p:nvPicPr>
        <p:blipFill>
          <a:blip r:embed="rId2"/>
          <a:stretch>
            <a:fillRect/>
          </a:stretch>
        </p:blipFill>
        <p:spPr>
          <a:xfrm>
            <a:off x="6096000" y="381334"/>
            <a:ext cx="5181600" cy="1476756"/>
          </a:xfrm>
          <a:prstGeom prst="rect">
            <a:avLst/>
          </a:prstGeom>
          <a:noFill/>
        </p:spPr>
      </p:pic>
      <p:sp>
        <p:nvSpPr>
          <p:cNvPr id="4" name="Slide Number Placeholder 3">
            <a:extLst>
              <a:ext uri="{FF2B5EF4-FFF2-40B4-BE49-F238E27FC236}">
                <a16:creationId xmlns:a16="http://schemas.microsoft.com/office/drawing/2014/main" id="{D59B5312-A2D3-551D-32E8-4FBDD3505F9B}"/>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24</a:t>
            </a:fld>
            <a:endParaRPr lang="en-US"/>
          </a:p>
        </p:txBody>
      </p:sp>
      <p:pic>
        <p:nvPicPr>
          <p:cNvPr id="10" name="Picture 9" descr="A person standing at a podium with a microphone&#10;&#10;Description automatically generated">
            <a:extLst>
              <a:ext uri="{FF2B5EF4-FFF2-40B4-BE49-F238E27FC236}">
                <a16:creationId xmlns:a16="http://schemas.microsoft.com/office/drawing/2014/main" id="{8D5144A5-E7B5-F053-F4F6-0CA23DC705C9}"/>
              </a:ext>
            </a:extLst>
          </p:cNvPr>
          <p:cNvPicPr>
            <a:picLocks noChangeAspect="1"/>
          </p:cNvPicPr>
          <p:nvPr/>
        </p:nvPicPr>
        <p:blipFill>
          <a:blip r:embed="rId3"/>
          <a:stretch>
            <a:fillRect/>
          </a:stretch>
        </p:blipFill>
        <p:spPr>
          <a:xfrm>
            <a:off x="6483350" y="1943043"/>
            <a:ext cx="4406900" cy="4722933"/>
          </a:xfrm>
          <a:prstGeom prst="rect">
            <a:avLst/>
          </a:prstGeom>
        </p:spPr>
      </p:pic>
    </p:spTree>
    <p:extLst>
      <p:ext uri="{BB962C8B-B14F-4D97-AF65-F5344CB8AC3E}">
        <p14:creationId xmlns:p14="http://schemas.microsoft.com/office/powerpoint/2010/main" val="57675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89366-3940-442B-8C0F-404C0E8B73C6}"/>
              </a:ext>
            </a:extLst>
          </p:cNvPr>
          <p:cNvSpPr>
            <a:spLocks noGrp="1"/>
          </p:cNvSpPr>
          <p:nvPr>
            <p:ph type="title"/>
          </p:nvPr>
        </p:nvSpPr>
        <p:spPr>
          <a:xfrm>
            <a:off x="1008721" y="413876"/>
            <a:ext cx="10492686" cy="723622"/>
          </a:xfrm>
        </p:spPr>
        <p:txBody>
          <a:bodyPr/>
          <a:lstStyle/>
          <a:p>
            <a:r>
              <a:rPr lang="en-US"/>
              <a:t>Executive orders give presidents the power to enact policy that bypasses Congress</a:t>
            </a:r>
          </a:p>
        </p:txBody>
      </p:sp>
      <p:grpSp>
        <p:nvGrpSpPr>
          <p:cNvPr id="4" name="Group 3">
            <a:extLst>
              <a:ext uri="{FF2B5EF4-FFF2-40B4-BE49-F238E27FC236}">
                <a16:creationId xmlns:a16="http://schemas.microsoft.com/office/drawing/2014/main" id="{43B81F67-EEBB-63B8-470E-B2D8DC66DA34}"/>
              </a:ext>
            </a:extLst>
          </p:cNvPr>
          <p:cNvGrpSpPr/>
          <p:nvPr/>
        </p:nvGrpSpPr>
        <p:grpSpPr>
          <a:xfrm>
            <a:off x="1071786" y="1352910"/>
            <a:ext cx="9491939" cy="5269531"/>
            <a:chOff x="2160989" y="1670736"/>
            <a:chExt cx="7670844" cy="4890446"/>
          </a:xfrm>
        </p:grpSpPr>
        <p:sp>
          <p:nvSpPr>
            <p:cNvPr id="8" name="TextBox 7">
              <a:extLst>
                <a:ext uri="{FF2B5EF4-FFF2-40B4-BE49-F238E27FC236}">
                  <a16:creationId xmlns:a16="http://schemas.microsoft.com/office/drawing/2014/main" id="{A36A0F48-FFF9-754C-BBDB-733D1240E745}"/>
                </a:ext>
              </a:extLst>
            </p:cNvPr>
            <p:cNvSpPr txBox="1"/>
            <p:nvPr/>
          </p:nvSpPr>
          <p:spPr>
            <a:xfrm>
              <a:off x="2160990" y="6224623"/>
              <a:ext cx="5247385" cy="214226"/>
            </a:xfrm>
            <a:prstGeom prst="rect">
              <a:avLst/>
            </a:prstGeom>
            <a:noFill/>
          </p:spPr>
          <p:txBody>
            <a:bodyPr wrap="square" rtlCol="0">
              <a:spAutoFit/>
            </a:bodyPr>
            <a:lstStyle/>
            <a:p>
              <a:r>
                <a:rPr lang="en-US" sz="900" spc="200">
                  <a:solidFill>
                    <a:schemeClr val="bg2">
                      <a:lumMod val="50000"/>
                    </a:schemeClr>
                  </a:solidFill>
                </a:rPr>
                <a:t>SOURCE</a:t>
              </a:r>
              <a:r>
                <a:rPr lang="en-US" sz="900" spc="200">
                  <a:solidFill>
                    <a:schemeClr val="accent2"/>
                  </a:solidFill>
                </a:rPr>
                <a:t> </a:t>
              </a:r>
              <a:r>
                <a:rPr lang="en-US" sz="900">
                  <a:solidFill>
                    <a:schemeClr val="bg2">
                      <a:lumMod val="75000"/>
                    </a:schemeClr>
                  </a:solidFill>
                </a:rPr>
                <a:t>Congressional Research Service, National Constitution Center.</a:t>
              </a:r>
            </a:p>
          </p:txBody>
        </p:sp>
        <p:sp>
          <p:nvSpPr>
            <p:cNvPr id="9" name="TextBox 8">
              <a:extLst>
                <a:ext uri="{FF2B5EF4-FFF2-40B4-BE49-F238E27FC236}">
                  <a16:creationId xmlns:a16="http://schemas.microsoft.com/office/drawing/2014/main" id="{B93A0343-4745-1F45-8DC6-6C394AF2A27F}"/>
                </a:ext>
              </a:extLst>
            </p:cNvPr>
            <p:cNvSpPr txBox="1"/>
            <p:nvPr/>
          </p:nvSpPr>
          <p:spPr>
            <a:xfrm>
              <a:off x="2160989" y="6346956"/>
              <a:ext cx="2685329" cy="214226"/>
            </a:xfrm>
            <a:prstGeom prst="rect">
              <a:avLst/>
            </a:prstGeom>
            <a:noFill/>
          </p:spPr>
          <p:txBody>
            <a:bodyPr wrap="square" rtlCol="0">
              <a:spAutoFit/>
            </a:bodyPr>
            <a:lstStyle/>
            <a:p>
              <a:r>
                <a:rPr lang="en-US" sz="900" spc="200">
                  <a:solidFill>
                    <a:schemeClr val="accent1"/>
                  </a:solidFill>
                </a:rPr>
                <a:t>PRESENTATION CENTER </a:t>
              </a:r>
              <a:r>
                <a:rPr lang="en-US" sz="900">
                  <a:solidFill>
                    <a:schemeClr val="bg2">
                      <a:lumMod val="75000"/>
                    </a:schemeClr>
                  </a:solidFill>
                </a:rPr>
                <a:t>2/3/25</a:t>
              </a:r>
            </a:p>
          </p:txBody>
        </p:sp>
        <p:sp>
          <p:nvSpPr>
            <p:cNvPr id="5" name="Google Shape;6540;p86">
              <a:extLst>
                <a:ext uri="{FF2B5EF4-FFF2-40B4-BE49-F238E27FC236}">
                  <a16:creationId xmlns:a16="http://schemas.microsoft.com/office/drawing/2014/main" id="{0B30C97D-4A88-AEF0-C2A2-D18ACFA9D29C}"/>
                </a:ext>
              </a:extLst>
            </p:cNvPr>
            <p:cNvSpPr txBox="1"/>
            <p:nvPr/>
          </p:nvSpPr>
          <p:spPr>
            <a:xfrm>
              <a:off x="2487096" y="1670736"/>
              <a:ext cx="3029004" cy="274320"/>
            </a:xfrm>
            <a:prstGeom prst="rect">
              <a:avLst/>
            </a:prstGeom>
            <a:noFill/>
            <a:ln>
              <a:noFill/>
            </a:ln>
          </p:spPr>
          <p:txBody>
            <a:bodyPr spcFirstLastPara="1" wrap="square" lIns="0" tIns="45700" rIns="91425" bIns="45700" anchor="ctr" anchorCtr="0">
              <a:noAutofit/>
            </a:bodyPr>
            <a:lstStyle/>
            <a:p>
              <a:pPr marL="0" marR="0" lvl="0" indent="0" algn="l" rtl="0">
                <a:lnSpc>
                  <a:spcPct val="90000"/>
                </a:lnSpc>
                <a:spcBef>
                  <a:spcPts val="0"/>
                </a:spcBef>
                <a:spcAft>
                  <a:spcPts val="0"/>
                </a:spcAft>
                <a:buClr>
                  <a:srgbClr val="359E8F"/>
                </a:buClr>
                <a:buSzPts val="1400"/>
                <a:buFont typeface="Arial Black"/>
                <a:buNone/>
              </a:pPr>
              <a:r>
                <a:rPr lang="en-US" b="1">
                  <a:solidFill>
                    <a:schemeClr val="accent1">
                      <a:lumMod val="50000"/>
                    </a:schemeClr>
                  </a:solidFill>
                  <a:ea typeface="Arial Black"/>
                  <a:cs typeface="Arial Black"/>
                  <a:sym typeface="Arial Black"/>
                </a:rPr>
                <a:t>WHAT IS AN EXECUTIVE ORDER?</a:t>
              </a:r>
            </a:p>
          </p:txBody>
        </p:sp>
        <p:sp>
          <p:nvSpPr>
            <p:cNvPr id="7" name="Google Shape;6530;p86">
              <a:extLst>
                <a:ext uri="{FF2B5EF4-FFF2-40B4-BE49-F238E27FC236}">
                  <a16:creationId xmlns:a16="http://schemas.microsoft.com/office/drawing/2014/main" id="{C744D3A4-F8FF-A546-DBC0-A5BF7EB16DA0}"/>
                </a:ext>
              </a:extLst>
            </p:cNvPr>
            <p:cNvSpPr/>
            <p:nvPr/>
          </p:nvSpPr>
          <p:spPr>
            <a:xfrm>
              <a:off x="2489201" y="2874752"/>
              <a:ext cx="7342632" cy="2235324"/>
            </a:xfrm>
            <a:prstGeom prst="roundRect">
              <a:avLst>
                <a:gd name="adj" fmla="val 3771"/>
              </a:avLst>
            </a:prstGeom>
            <a:noFill/>
            <a:ln w="28575" cap="flat" cmpd="sng">
              <a:solidFill>
                <a:schemeClr val="bg2"/>
              </a:solidFill>
              <a:prstDash val="solid"/>
              <a:miter lim="800000"/>
              <a:headEnd type="none" w="sm" len="sm"/>
              <a:tailEnd type="none" w="sm" len="sm"/>
            </a:ln>
          </p:spPr>
          <p:txBody>
            <a:bodyPr spcFirstLastPara="1" wrap="square" lIns="91425" tIns="45700" rIns="91425" bIns="45700" anchor="t" anchorCtr="0">
              <a:noAutofit/>
            </a:bodyPr>
            <a:lstStyle/>
            <a:p>
              <a:pPr marL="3719513" marR="0" lvl="0" algn="l" defTabSz="457200" rtl="0" eaLnBrk="1" fontAlgn="auto" latinLnBrk="0" hangingPunct="1">
                <a:lnSpc>
                  <a:spcPct val="100000"/>
                </a:lnSpc>
                <a:spcBef>
                  <a:spcPts val="0"/>
                </a:spcBef>
                <a:spcAft>
                  <a:spcPts val="300"/>
                </a:spcAft>
                <a:buClr>
                  <a:srgbClr val="000000"/>
                </a:buClr>
                <a:buSzPts val="1200"/>
                <a:tabLst/>
                <a:defRPr/>
              </a:pPr>
              <a:endParaRPr kumimoji="0" lang="en-US" sz="1100" b="0" i="0" u="none" strike="noStrike" kern="1200" cap="none" spc="0" normalizeH="0" baseline="0" noProof="0">
                <a:ln>
                  <a:noFill/>
                </a:ln>
                <a:effectLst/>
                <a:uLnTx/>
                <a:uFillTx/>
                <a:ea typeface="Arial"/>
                <a:cs typeface="Arial"/>
                <a:sym typeface="Arial"/>
              </a:endParaRPr>
            </a:p>
          </p:txBody>
        </p:sp>
        <p:sp>
          <p:nvSpPr>
            <p:cNvPr id="3" name="Google Shape;6530;p86">
              <a:extLst>
                <a:ext uri="{FF2B5EF4-FFF2-40B4-BE49-F238E27FC236}">
                  <a16:creationId xmlns:a16="http://schemas.microsoft.com/office/drawing/2014/main" id="{DC7D98B1-5129-A18F-A860-8ED7D1773812}"/>
                </a:ext>
              </a:extLst>
            </p:cNvPr>
            <p:cNvSpPr/>
            <p:nvPr/>
          </p:nvSpPr>
          <p:spPr>
            <a:xfrm>
              <a:off x="2489201" y="2047927"/>
              <a:ext cx="7342632" cy="1122088"/>
            </a:xfrm>
            <a:prstGeom prst="round2SameRect">
              <a:avLst>
                <a:gd name="adj1" fmla="val 8853"/>
                <a:gd name="adj2" fmla="val 0"/>
              </a:avLst>
            </a:prstGeom>
            <a:solidFill>
              <a:schemeClr val="accent1">
                <a:lumMod val="20000"/>
                <a:lumOff val="80000"/>
              </a:schemeClr>
            </a:solidFill>
            <a:ln w="28575"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t" anchorCtr="0">
              <a:noAutofit/>
            </a:bodyPr>
            <a:lstStyle/>
            <a:p>
              <a:pPr marL="231775" marR="0" lvl="0" indent="-231775" algn="l" defTabSz="457200" rtl="0" eaLnBrk="1" fontAlgn="auto" latinLnBrk="0" hangingPunct="1">
                <a:lnSpc>
                  <a:spcPct val="100000"/>
                </a:lnSpc>
                <a:spcBef>
                  <a:spcPts val="0"/>
                </a:spcBef>
                <a:spcAft>
                  <a:spcPts val="600"/>
                </a:spcAft>
                <a:buClr>
                  <a:srgbClr val="000000"/>
                </a:buClr>
                <a:buSzPts val="1200"/>
                <a:buFont typeface="Arial"/>
                <a:buNone/>
                <a:tabLst/>
                <a:defRPr/>
              </a:pPr>
              <a:r>
                <a:rPr kumimoji="0" lang="en-US" sz="1600" b="1" i="0" u="none" strike="noStrike" kern="1200" cap="none" spc="0" normalizeH="0" baseline="0" noProof="0">
                  <a:ln>
                    <a:noFill/>
                  </a:ln>
                  <a:solidFill>
                    <a:schemeClr val="accent1">
                      <a:lumMod val="50000"/>
                    </a:schemeClr>
                  </a:solidFill>
                  <a:effectLst/>
                  <a:uLnTx/>
                  <a:uFillTx/>
                  <a:ea typeface="Arial"/>
                  <a:cs typeface="Arial"/>
                  <a:sym typeface="Arial"/>
                </a:rPr>
                <a:t>Executive order: an official document signed by the president declaring government policy</a:t>
              </a:r>
            </a:p>
            <a:p>
              <a:pPr marL="1147763" marR="0" lvl="0" indent="-231775" algn="l" defTabSz="457200" rtl="0" eaLnBrk="1" fontAlgn="auto" latinLnBrk="0" hangingPunct="1">
                <a:lnSpc>
                  <a:spcPct val="100000"/>
                </a:lnSpc>
                <a:spcBef>
                  <a:spcPts val="0"/>
                </a:spcBef>
                <a:spcAft>
                  <a:spcPts val="300"/>
                </a:spcAft>
                <a:buClr>
                  <a:srgbClr val="000000"/>
                </a:buClr>
                <a:buSzPct val="100000"/>
                <a:buFont typeface="Arial" panose="020B0604020202020204" pitchFamily="34" charset="0"/>
                <a:buChar char="•"/>
                <a:tabLst/>
                <a:defRPr/>
              </a:pPr>
              <a:r>
                <a:rPr kumimoji="0" lang="en-US" sz="1100" i="0" u="none" strike="noStrike" kern="1200" cap="none" spc="0" normalizeH="0" baseline="0" noProof="0">
                  <a:ln>
                    <a:noFill/>
                  </a:ln>
                  <a:effectLst/>
                  <a:uLnTx/>
                  <a:uFillTx/>
                  <a:ea typeface="Arial"/>
                  <a:cs typeface="Arial"/>
                  <a:sym typeface="Arial"/>
                </a:rPr>
                <a:t>The purpose of an executive order is to </a:t>
              </a:r>
              <a:r>
                <a:rPr kumimoji="0" lang="en-US" sz="1100" b="1" i="0" u="none" strike="noStrike" kern="1200" cap="none" spc="0" normalizeH="0" baseline="0" noProof="0">
                  <a:ln>
                    <a:noFill/>
                  </a:ln>
                  <a:solidFill>
                    <a:schemeClr val="accent1">
                      <a:lumMod val="50000"/>
                    </a:schemeClr>
                  </a:solidFill>
                  <a:effectLst/>
                  <a:uLnTx/>
                  <a:uFillTx/>
                  <a:ea typeface="Arial"/>
                  <a:cs typeface="Arial"/>
                  <a:sym typeface="Arial"/>
                </a:rPr>
                <a:t>give instructions to government agencies and departments </a:t>
              </a:r>
              <a:r>
                <a:rPr kumimoji="0" lang="en-US" sz="1100" i="0" u="none" strike="noStrike" kern="1200" cap="none" spc="0" normalizeH="0" baseline="0" noProof="0">
                  <a:ln>
                    <a:noFill/>
                  </a:ln>
                  <a:effectLst/>
                  <a:uLnTx/>
                  <a:uFillTx/>
                  <a:ea typeface="Arial"/>
                  <a:cs typeface="Arial"/>
                  <a:sym typeface="Arial"/>
                </a:rPr>
                <a:t>about how to execute and enforce legislation</a:t>
              </a:r>
            </a:p>
            <a:p>
              <a:pPr marL="1147763" marR="0" lvl="0" indent="-231775" algn="l" defTabSz="457200" rtl="0" eaLnBrk="1" fontAlgn="auto" latinLnBrk="0" hangingPunct="1">
                <a:lnSpc>
                  <a:spcPct val="100000"/>
                </a:lnSpc>
                <a:spcBef>
                  <a:spcPts val="0"/>
                </a:spcBef>
                <a:spcAft>
                  <a:spcPts val="300"/>
                </a:spcAft>
                <a:buClr>
                  <a:srgbClr val="000000"/>
                </a:buClr>
                <a:buSzPct val="100000"/>
                <a:buFont typeface="Arial" panose="020B0604020202020204" pitchFamily="34" charset="0"/>
                <a:buChar char="•"/>
                <a:tabLst/>
                <a:defRPr/>
              </a:pPr>
              <a:r>
                <a:rPr kumimoji="0" lang="en-US" sz="1100" i="0" u="none" strike="noStrike" kern="1200" cap="none" spc="0" normalizeH="0" baseline="0" noProof="0">
                  <a:ln>
                    <a:noFill/>
                  </a:ln>
                  <a:effectLst/>
                  <a:uLnTx/>
                  <a:uFillTx/>
                  <a:ea typeface="Arial"/>
                  <a:cs typeface="Arial"/>
                  <a:sym typeface="Arial"/>
                </a:rPr>
                <a:t>In recent years executive orders have been </a:t>
              </a:r>
              <a:r>
                <a:rPr kumimoji="0" lang="en-US" sz="1100" b="1" i="0" u="none" strike="noStrike" kern="1200" cap="none" spc="0" normalizeH="0" baseline="0" noProof="0">
                  <a:ln>
                    <a:noFill/>
                  </a:ln>
                  <a:solidFill>
                    <a:schemeClr val="accent1">
                      <a:lumMod val="50000"/>
                    </a:schemeClr>
                  </a:solidFill>
                  <a:effectLst/>
                  <a:uLnTx/>
                  <a:uFillTx/>
                  <a:ea typeface="Arial"/>
                  <a:cs typeface="Arial"/>
                  <a:sym typeface="Arial"/>
                </a:rPr>
                <a:t>used more broadly to instruct agencies and departments how to operate in certain policy areas</a:t>
              </a:r>
            </a:p>
          </p:txBody>
        </p:sp>
        <p:pic>
          <p:nvPicPr>
            <p:cNvPr id="6" name="Graphic 5">
              <a:extLst>
                <a:ext uri="{FF2B5EF4-FFF2-40B4-BE49-F238E27FC236}">
                  <a16:creationId xmlns:a16="http://schemas.microsoft.com/office/drawing/2014/main" id="{F4B2CE07-CBAD-07F4-4C1D-1DCE8954EE88}"/>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2712893" y="2397905"/>
              <a:ext cx="640080" cy="640080"/>
            </a:xfrm>
            <a:prstGeom prst="rect">
              <a:avLst/>
            </a:prstGeom>
          </p:spPr>
        </p:pic>
        <p:sp>
          <p:nvSpPr>
            <p:cNvPr id="10" name="Rectangle: Rounded Corners 9">
              <a:extLst>
                <a:ext uri="{FF2B5EF4-FFF2-40B4-BE49-F238E27FC236}">
                  <a16:creationId xmlns:a16="http://schemas.microsoft.com/office/drawing/2014/main" id="{6379E7A2-77F2-885C-130B-217A56ECB9A2}"/>
                </a:ext>
              </a:extLst>
            </p:cNvPr>
            <p:cNvSpPr/>
            <p:nvPr/>
          </p:nvSpPr>
          <p:spPr>
            <a:xfrm>
              <a:off x="3843326" y="3384154"/>
              <a:ext cx="1371600" cy="548640"/>
            </a:xfrm>
            <a:prstGeom prst="roundRect">
              <a:avLst/>
            </a:prstGeom>
            <a:solidFill>
              <a:schemeClr val="accent1">
                <a:lumMod val="20000"/>
                <a:lumOff val="8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lumMod val="75000"/>
                    </a:schemeClr>
                  </a:solidFill>
                </a:rPr>
                <a:t>JUDICIARY</a:t>
              </a:r>
            </a:p>
          </p:txBody>
        </p:sp>
        <p:sp>
          <p:nvSpPr>
            <p:cNvPr id="11" name="Rectangle: Rounded Corners 10">
              <a:extLst>
                <a:ext uri="{FF2B5EF4-FFF2-40B4-BE49-F238E27FC236}">
                  <a16:creationId xmlns:a16="http://schemas.microsoft.com/office/drawing/2014/main" id="{C2D5C11F-BB5B-67EC-5C9E-D437FA915E55}"/>
                </a:ext>
              </a:extLst>
            </p:cNvPr>
            <p:cNvSpPr/>
            <p:nvPr/>
          </p:nvSpPr>
          <p:spPr>
            <a:xfrm>
              <a:off x="3843326" y="4346817"/>
              <a:ext cx="1371600" cy="548640"/>
            </a:xfrm>
            <a:prstGeom prst="roundRect">
              <a:avLst/>
            </a:prstGeom>
            <a:solidFill>
              <a:schemeClr val="accent1">
                <a:lumMod val="20000"/>
                <a:lumOff val="8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lumMod val="75000"/>
                    </a:schemeClr>
                  </a:solidFill>
                </a:rPr>
                <a:t>CONGRESS</a:t>
              </a:r>
            </a:p>
          </p:txBody>
        </p:sp>
        <p:sp>
          <p:nvSpPr>
            <p:cNvPr id="12" name="Left Brace 11">
              <a:extLst>
                <a:ext uri="{FF2B5EF4-FFF2-40B4-BE49-F238E27FC236}">
                  <a16:creationId xmlns:a16="http://schemas.microsoft.com/office/drawing/2014/main" id="{EB512B09-A2D6-DE14-489C-E04252ABCD7E}"/>
                </a:ext>
              </a:extLst>
            </p:cNvPr>
            <p:cNvSpPr/>
            <p:nvPr/>
          </p:nvSpPr>
          <p:spPr>
            <a:xfrm>
              <a:off x="3503653" y="3546230"/>
              <a:ext cx="234713" cy="1237130"/>
            </a:xfrm>
            <a:prstGeom prst="leftBrac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4" name="Straight Arrow Connector 13">
              <a:extLst>
                <a:ext uri="{FF2B5EF4-FFF2-40B4-BE49-F238E27FC236}">
                  <a16:creationId xmlns:a16="http://schemas.microsoft.com/office/drawing/2014/main" id="{6F83776F-A85F-0BEB-1D00-441AFE20DBAC}"/>
                </a:ext>
              </a:extLst>
            </p:cNvPr>
            <p:cNvCxnSpPr>
              <a:cxnSpLocks/>
            </p:cNvCxnSpPr>
            <p:nvPr/>
          </p:nvCxnSpPr>
          <p:spPr>
            <a:xfrm>
              <a:off x="5312351" y="3658474"/>
              <a:ext cx="457200"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C14B79A-6788-AA81-481F-7AC6932E901C}"/>
                </a:ext>
              </a:extLst>
            </p:cNvPr>
            <p:cNvCxnSpPr>
              <a:cxnSpLocks/>
            </p:cNvCxnSpPr>
            <p:nvPr/>
          </p:nvCxnSpPr>
          <p:spPr>
            <a:xfrm>
              <a:off x="5312351" y="4621137"/>
              <a:ext cx="457200"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2">
              <a:extLst>
                <a:ext uri="{FF2B5EF4-FFF2-40B4-BE49-F238E27FC236}">
                  <a16:creationId xmlns:a16="http://schemas.microsoft.com/office/drawing/2014/main" id="{A87D9197-ACEE-2DCA-20EA-F6375E28D760}"/>
                </a:ext>
              </a:extLst>
            </p:cNvPr>
            <p:cNvSpPr txBox="1">
              <a:spLocks noChangeArrowheads="1"/>
            </p:cNvSpPr>
            <p:nvPr/>
          </p:nvSpPr>
          <p:spPr bwMode="auto">
            <a:xfrm>
              <a:off x="2532711" y="3478223"/>
              <a:ext cx="1005840" cy="707886"/>
            </a:xfrm>
            <a:prstGeom prst="rect">
              <a:avLst/>
            </a:prstGeom>
            <a:noFill/>
            <a:ln>
              <a:noFill/>
            </a:ln>
            <a:extLst>
              <a:ext uri="{909E8E84-426E-40dd-AFC4-6F175D3DCCD1}"/>
              <a:ext uri="{91240B29-F687-4f45-9708-019B960494DF}"/>
            </a:extLst>
          </p:spPr>
          <p:txBody>
            <a:bodyPr wrap="square">
              <a:noAutofit/>
            </a:bodyPr>
            <a:lstStyle>
              <a:lvl1pPr>
                <a:defRPr sz="2400">
                  <a:solidFill>
                    <a:schemeClr val="tx1"/>
                  </a:solidFill>
                  <a:latin typeface="Gill Sans MT" charset="0"/>
                  <a:ea typeface="MS PGothic" charset="0"/>
                  <a:cs typeface="Gill Sans MT" charset="0"/>
                </a:defRPr>
              </a:lvl1pPr>
              <a:lvl2pPr>
                <a:defRPr sz="2000">
                  <a:solidFill>
                    <a:schemeClr val="tx1"/>
                  </a:solidFill>
                  <a:latin typeface="Gill Sans MT" charset="0"/>
                  <a:ea typeface="MS PGothic" charset="0"/>
                  <a:cs typeface="Gill Sans MT" charset="0"/>
                </a:defRPr>
              </a:lvl2pPr>
              <a:lvl3pPr>
                <a:defRPr sz="2000">
                  <a:solidFill>
                    <a:schemeClr val="tx1"/>
                  </a:solidFill>
                  <a:latin typeface="Gill Sans MT" charset="0"/>
                  <a:ea typeface="MS PGothic" charset="0"/>
                  <a:cs typeface="Gill Sans MT" charset="0"/>
                </a:defRPr>
              </a:lvl3pPr>
              <a:lvl4pPr>
                <a:defRPr sz="2000">
                  <a:solidFill>
                    <a:schemeClr val="tx1"/>
                  </a:solidFill>
                  <a:latin typeface="Gill Sans MT" charset="0"/>
                  <a:ea typeface="MS PGothic" charset="0"/>
                  <a:cs typeface="Gill Sans MT" charset="0"/>
                </a:defRPr>
              </a:lvl4pPr>
              <a:lvl5pPr>
                <a:defRPr sz="2000">
                  <a:solidFill>
                    <a:schemeClr val="tx1"/>
                  </a:solidFill>
                  <a:latin typeface="Gill Sans MT" charset="0"/>
                  <a:ea typeface="MS PGothic" charset="0"/>
                  <a:cs typeface="Gill Sans MT" charset="0"/>
                </a:defRPr>
              </a:lvl5pPr>
              <a:lvl6pPr eaLnBrk="0" fontAlgn="base" hangingPunct="0">
                <a:spcAft>
                  <a:spcPct val="0"/>
                </a:spcAft>
                <a:buFont typeface="Arial" charset="0"/>
                <a:buChar char="»"/>
                <a:defRPr sz="2000">
                  <a:solidFill>
                    <a:schemeClr val="tx1"/>
                  </a:solidFill>
                  <a:latin typeface="Gill Sans MT" charset="0"/>
                  <a:ea typeface="MS PGothic" charset="0"/>
                  <a:cs typeface="Gill Sans MT" charset="0"/>
                </a:defRPr>
              </a:lvl6pPr>
              <a:lvl7pPr eaLnBrk="0" fontAlgn="base" hangingPunct="0">
                <a:spcAft>
                  <a:spcPct val="0"/>
                </a:spcAft>
                <a:buFont typeface="Arial" charset="0"/>
                <a:buChar char="»"/>
                <a:defRPr sz="2000">
                  <a:solidFill>
                    <a:schemeClr val="tx1"/>
                  </a:solidFill>
                  <a:latin typeface="Gill Sans MT" charset="0"/>
                  <a:ea typeface="MS PGothic" charset="0"/>
                  <a:cs typeface="Gill Sans MT" charset="0"/>
                </a:defRPr>
              </a:lvl7pPr>
              <a:lvl8pPr eaLnBrk="0" fontAlgn="base" hangingPunct="0">
                <a:spcAft>
                  <a:spcPct val="0"/>
                </a:spcAft>
                <a:buFont typeface="Arial" charset="0"/>
                <a:buChar char="»"/>
                <a:defRPr sz="2000">
                  <a:solidFill>
                    <a:schemeClr val="tx1"/>
                  </a:solidFill>
                  <a:latin typeface="Gill Sans MT" charset="0"/>
                  <a:ea typeface="MS PGothic" charset="0"/>
                  <a:cs typeface="Gill Sans MT" charset="0"/>
                </a:defRPr>
              </a:lvl8pPr>
              <a:lvl9pPr eaLnBrk="0" fontAlgn="base" hangingPunct="0">
                <a:spcAft>
                  <a:spcPct val="0"/>
                </a:spcAft>
                <a:buFont typeface="Arial" charset="0"/>
                <a:buChar char="»"/>
                <a:defRPr sz="2000">
                  <a:solidFill>
                    <a:schemeClr val="tx1"/>
                  </a:solidFill>
                  <a:latin typeface="Gill Sans MT" charset="0"/>
                  <a:ea typeface="MS PGothic" charset="0"/>
                  <a:cs typeface="Gill Sans MT" charset="0"/>
                </a:defRPr>
              </a:lvl9pPr>
            </a:lstStyle>
            <a:p>
              <a:pPr algn="ctr" eaLnBrk="1" hangingPunct="1">
                <a:defRPr/>
              </a:pPr>
              <a:r>
                <a:rPr lang="en-US" sz="1400" b="1">
                  <a:solidFill>
                    <a:schemeClr val="accent1">
                      <a:lumMod val="75000"/>
                    </a:schemeClr>
                  </a:solidFill>
                  <a:latin typeface="+mn-lt"/>
                </a:rPr>
                <a:t>Checks by other government branches</a:t>
              </a:r>
            </a:p>
          </p:txBody>
        </p:sp>
        <p:pic>
          <p:nvPicPr>
            <p:cNvPr id="17" name="Graphic 16">
              <a:extLst>
                <a:ext uri="{FF2B5EF4-FFF2-40B4-BE49-F238E27FC236}">
                  <a16:creationId xmlns:a16="http://schemas.microsoft.com/office/drawing/2014/main" id="{9F3954E6-421D-2504-0E6A-A7E075A5A88B}"/>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2708938" y="4224049"/>
              <a:ext cx="640080" cy="640080"/>
            </a:xfrm>
            <a:prstGeom prst="rect">
              <a:avLst/>
            </a:prstGeom>
          </p:spPr>
        </p:pic>
        <p:sp>
          <p:nvSpPr>
            <p:cNvPr id="18" name="TextBox 17">
              <a:extLst>
                <a:ext uri="{FF2B5EF4-FFF2-40B4-BE49-F238E27FC236}">
                  <a16:creationId xmlns:a16="http://schemas.microsoft.com/office/drawing/2014/main" id="{83D9709A-4B05-AAB6-F869-9F8021CA8633}"/>
                </a:ext>
              </a:extLst>
            </p:cNvPr>
            <p:cNvSpPr txBox="1"/>
            <p:nvPr/>
          </p:nvSpPr>
          <p:spPr>
            <a:xfrm>
              <a:off x="5789012" y="3201274"/>
              <a:ext cx="4023360" cy="914400"/>
            </a:xfrm>
            <a:prstGeom prst="rect">
              <a:avLst/>
            </a:prstGeom>
            <a:noFill/>
          </p:spPr>
          <p:txBody>
            <a:bodyPr wrap="square" rtlCol="0" anchor="ctr">
              <a:noAutofit/>
            </a:bodyPr>
            <a:lstStyle/>
            <a:p>
              <a:pPr marL="171450" marR="0" lvl="0" indent="-171450" algn="l" defTabSz="457200" rtl="0" eaLnBrk="1" fontAlgn="auto" latinLnBrk="0" hangingPunct="1">
                <a:lnSpc>
                  <a:spcPct val="100000"/>
                </a:lnSpc>
                <a:spcBef>
                  <a:spcPts val="0"/>
                </a:spcBef>
                <a:spcAft>
                  <a:spcPts val="300"/>
                </a:spcAft>
                <a:buClr>
                  <a:srgbClr val="000000"/>
                </a:buClr>
                <a:buSzPts val="1200"/>
                <a:buFont typeface="Arial" panose="020B0604020202020204" pitchFamily="34" charset="0"/>
                <a:buChar char="•"/>
                <a:tabLst/>
                <a:defRPr/>
              </a:pPr>
              <a:r>
                <a:rPr lang="en-US" sz="1100">
                  <a:cs typeface="Arial"/>
                  <a:sym typeface="Arial"/>
                </a:rPr>
                <a:t>Courts may declare executive order unconstitutional if it oversteps the executive power granted by law</a:t>
              </a:r>
            </a:p>
            <a:p>
              <a:pPr marL="171450" marR="0" lvl="0" indent="-171450" algn="l" defTabSz="457200" rtl="0" eaLnBrk="1" fontAlgn="auto" latinLnBrk="0" hangingPunct="1">
                <a:lnSpc>
                  <a:spcPct val="100000"/>
                </a:lnSpc>
                <a:spcBef>
                  <a:spcPts val="0"/>
                </a:spcBef>
                <a:spcAft>
                  <a:spcPts val="1200"/>
                </a:spcAft>
                <a:buClr>
                  <a:srgbClr val="000000"/>
                </a:buClr>
                <a:buSzPts val="1200"/>
                <a:buFont typeface="Arial" panose="020B0604020202020204" pitchFamily="34" charset="0"/>
                <a:buChar char="•"/>
                <a:tabLst/>
                <a:defRPr/>
              </a:pPr>
              <a:r>
                <a:rPr lang="en-US" sz="1100">
                  <a:cs typeface="Arial"/>
                  <a:sym typeface="Arial"/>
                </a:rPr>
                <a:t>Judges may postpone enforcement of executive order until a final judgement has been made</a:t>
              </a:r>
            </a:p>
          </p:txBody>
        </p:sp>
        <p:sp>
          <p:nvSpPr>
            <p:cNvPr id="19" name="TextBox 18">
              <a:extLst>
                <a:ext uri="{FF2B5EF4-FFF2-40B4-BE49-F238E27FC236}">
                  <a16:creationId xmlns:a16="http://schemas.microsoft.com/office/drawing/2014/main" id="{D9739D38-D281-ACC4-4105-FBC0BBA2D708}"/>
                </a:ext>
              </a:extLst>
            </p:cNvPr>
            <p:cNvSpPr txBox="1"/>
            <p:nvPr/>
          </p:nvSpPr>
          <p:spPr>
            <a:xfrm>
              <a:off x="5775787" y="4163937"/>
              <a:ext cx="4023360" cy="914400"/>
            </a:xfrm>
            <a:prstGeom prst="rect">
              <a:avLst/>
            </a:prstGeom>
            <a:noFill/>
          </p:spPr>
          <p:txBody>
            <a:bodyPr wrap="square" rtlCol="0" anchor="ctr">
              <a:noAutofit/>
            </a:bodyPr>
            <a:lstStyle/>
            <a:p>
              <a:pPr marL="171450" indent="-171450">
                <a:spcAft>
                  <a:spcPts val="300"/>
                </a:spcAft>
                <a:buClr>
                  <a:srgbClr val="000000"/>
                </a:buClr>
                <a:buSzPts val="1200"/>
                <a:buFont typeface="Arial" panose="020B0604020202020204" pitchFamily="34" charset="0"/>
                <a:buChar char="•"/>
                <a:defRPr/>
              </a:pPr>
              <a:r>
                <a:rPr lang="en-US" sz="1100">
                  <a:cs typeface="Arial"/>
                  <a:sym typeface="Arial"/>
                </a:rPr>
                <a:t>Congress may pass legislation revoking or modifying the powers it gave to a president through previous legislation</a:t>
              </a:r>
            </a:p>
            <a:p>
              <a:pPr marL="171450" indent="-171450">
                <a:spcAft>
                  <a:spcPts val="600"/>
                </a:spcAft>
                <a:buClr>
                  <a:srgbClr val="000000"/>
                </a:buClr>
                <a:buSzPts val="1200"/>
                <a:buFont typeface="Arial" panose="020B0604020202020204" pitchFamily="34" charset="0"/>
                <a:buChar char="•"/>
                <a:defRPr/>
              </a:pPr>
              <a:r>
                <a:rPr lang="en-US" sz="1100">
                  <a:cs typeface="Arial"/>
                  <a:sym typeface="Arial"/>
                </a:rPr>
                <a:t>If vetoed by the president, Congress can override with 2/3 majority vote in both chambers</a:t>
              </a:r>
            </a:p>
          </p:txBody>
        </p:sp>
        <p:sp>
          <p:nvSpPr>
            <p:cNvPr id="20" name="TextBox 3">
              <a:extLst>
                <a:ext uri="{FF2B5EF4-FFF2-40B4-BE49-F238E27FC236}">
                  <a16:creationId xmlns:a16="http://schemas.microsoft.com/office/drawing/2014/main" id="{A6C86BE0-A01A-FC33-189C-DC724D7B3A9C}"/>
                </a:ext>
              </a:extLst>
            </p:cNvPr>
            <p:cNvSpPr txBox="1">
              <a:spLocks/>
            </p:cNvSpPr>
            <p:nvPr/>
          </p:nvSpPr>
          <p:spPr bwMode="auto">
            <a:xfrm>
              <a:off x="2489201" y="5528563"/>
              <a:ext cx="731520" cy="640080"/>
            </a:xfrm>
            <a:prstGeom prst="rect">
              <a:avLst/>
            </a:prstGeom>
            <a:noFill/>
            <a:ln w="12700">
              <a:noFill/>
              <a:prstDash val="dash"/>
              <a:miter lim="800000"/>
              <a:headEnd/>
              <a:tailEnd/>
            </a:ln>
          </p:spPr>
          <p:txBody>
            <a:bodyPr lIns="91440" rIns="91440" anchor="ct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spcAft>
                  <a:spcPts val="600"/>
                </a:spcAft>
                <a:defRPr/>
              </a:pPr>
              <a:r>
                <a:rPr lang="en-US" sz="1100">
                  <a:latin typeface="+mn-lt"/>
                </a:rPr>
                <a:t>OMB receives draft</a:t>
              </a:r>
            </a:p>
          </p:txBody>
        </p:sp>
        <p:sp>
          <p:nvSpPr>
            <p:cNvPr id="21" name="TextBox 3">
              <a:extLst>
                <a:ext uri="{FF2B5EF4-FFF2-40B4-BE49-F238E27FC236}">
                  <a16:creationId xmlns:a16="http://schemas.microsoft.com/office/drawing/2014/main" id="{E5E13BCF-6443-077B-8A06-E8AE43E7DF4E}"/>
                </a:ext>
              </a:extLst>
            </p:cNvPr>
            <p:cNvSpPr txBox="1">
              <a:spLocks/>
            </p:cNvSpPr>
            <p:nvPr/>
          </p:nvSpPr>
          <p:spPr bwMode="auto">
            <a:xfrm>
              <a:off x="3518252" y="5528563"/>
              <a:ext cx="1005840" cy="640080"/>
            </a:xfrm>
            <a:prstGeom prst="rect">
              <a:avLst/>
            </a:prstGeom>
            <a:noFill/>
            <a:ln w="12700">
              <a:solidFill>
                <a:srgbClr val="7F7F7F">
                  <a:alpha val="0"/>
                </a:srgbClr>
              </a:solidFill>
              <a:miter lim="800000"/>
              <a:headEnd/>
              <a:tailEnd/>
            </a:ln>
            <a:extLst>
              <a:ext uri="{909E8E84-426E-40dd-AFC4-6F175D3DCCD1}"/>
            </a:extLst>
          </p:spPr>
          <p:txBody>
            <a:bodyPr lIns="91440" rIns="91440" anchor="ct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spcAft>
                  <a:spcPts val="600"/>
                </a:spcAft>
                <a:defRPr/>
              </a:pPr>
              <a:r>
                <a:rPr lang="en-US" sz="1100">
                  <a:latin typeface="+mn-lt"/>
                </a:rPr>
                <a:t>OMB Director approves of order</a:t>
              </a:r>
            </a:p>
          </p:txBody>
        </p:sp>
        <p:sp>
          <p:nvSpPr>
            <p:cNvPr id="22" name="TextBox 3">
              <a:extLst>
                <a:ext uri="{FF2B5EF4-FFF2-40B4-BE49-F238E27FC236}">
                  <a16:creationId xmlns:a16="http://schemas.microsoft.com/office/drawing/2014/main" id="{FF6026CD-1768-68CC-A39E-F76C00CE5AB8}"/>
                </a:ext>
              </a:extLst>
            </p:cNvPr>
            <p:cNvSpPr txBox="1">
              <a:spLocks/>
            </p:cNvSpPr>
            <p:nvPr/>
          </p:nvSpPr>
          <p:spPr bwMode="auto">
            <a:xfrm>
              <a:off x="4821623" y="5528563"/>
              <a:ext cx="1005840" cy="640080"/>
            </a:xfrm>
            <a:prstGeom prst="rect">
              <a:avLst/>
            </a:prstGeom>
            <a:noFill/>
            <a:ln w="12700">
              <a:solidFill>
                <a:srgbClr val="7F7F7F">
                  <a:alpha val="0"/>
                </a:srgbClr>
              </a:solidFill>
              <a:miter lim="800000"/>
              <a:headEnd/>
              <a:tailEnd/>
            </a:ln>
            <a:extLst>
              <a:ext uri="{909E8E84-426E-40dd-AFC4-6F175D3DCCD1}"/>
            </a:extLst>
          </p:spPr>
          <p:txBody>
            <a:bodyPr lIns="91440" rIns="91440" anchor="ct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spcAft>
                  <a:spcPts val="600"/>
                </a:spcAft>
                <a:defRPr/>
              </a:pPr>
              <a:r>
                <a:rPr lang="en-US" sz="1100">
                  <a:latin typeface="+mn-lt"/>
                </a:rPr>
                <a:t>AG approves of order </a:t>
              </a:r>
            </a:p>
          </p:txBody>
        </p:sp>
        <p:sp>
          <p:nvSpPr>
            <p:cNvPr id="23" name="TextBox 3">
              <a:extLst>
                <a:ext uri="{FF2B5EF4-FFF2-40B4-BE49-F238E27FC236}">
                  <a16:creationId xmlns:a16="http://schemas.microsoft.com/office/drawing/2014/main" id="{7FCFC8B1-D19F-7CF6-088C-BE9263FA283F}"/>
                </a:ext>
              </a:extLst>
            </p:cNvPr>
            <p:cNvSpPr txBox="1">
              <a:spLocks/>
            </p:cNvSpPr>
            <p:nvPr/>
          </p:nvSpPr>
          <p:spPr bwMode="auto">
            <a:xfrm>
              <a:off x="6124994" y="5528563"/>
              <a:ext cx="1188720" cy="640080"/>
            </a:xfrm>
            <a:prstGeom prst="rect">
              <a:avLst/>
            </a:prstGeom>
            <a:noFill/>
            <a:ln w="12700">
              <a:solidFill>
                <a:srgbClr val="7F7F7F">
                  <a:alpha val="0"/>
                </a:srgbClr>
              </a:solidFill>
              <a:miter lim="800000"/>
              <a:headEnd/>
              <a:tailEnd/>
            </a:ln>
            <a:extLst>
              <a:ext uri="{909E8E84-426E-40dd-AFC4-6F175D3DCCD1}"/>
            </a:extLst>
          </p:spPr>
          <p:txBody>
            <a:bodyPr lIns="91440" rIns="91440" anchor="ct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spcAft>
                  <a:spcPts val="600"/>
                </a:spcAft>
                <a:defRPr/>
              </a:pPr>
              <a:r>
                <a:rPr lang="en-US" sz="1100">
                  <a:latin typeface="+mn-lt"/>
                </a:rPr>
                <a:t>Director of Federal Register reviews order</a:t>
              </a:r>
            </a:p>
          </p:txBody>
        </p:sp>
        <p:sp>
          <p:nvSpPr>
            <p:cNvPr id="24" name="TextBox 3">
              <a:extLst>
                <a:ext uri="{FF2B5EF4-FFF2-40B4-BE49-F238E27FC236}">
                  <a16:creationId xmlns:a16="http://schemas.microsoft.com/office/drawing/2014/main" id="{9D80428D-D9E4-07E3-6A3F-C62525AE8772}"/>
                </a:ext>
              </a:extLst>
            </p:cNvPr>
            <p:cNvSpPr txBox="1">
              <a:spLocks/>
            </p:cNvSpPr>
            <p:nvPr/>
          </p:nvSpPr>
          <p:spPr bwMode="auto">
            <a:xfrm>
              <a:off x="7611245" y="5528563"/>
              <a:ext cx="822960" cy="640080"/>
            </a:xfrm>
            <a:prstGeom prst="rect">
              <a:avLst/>
            </a:prstGeom>
            <a:noFill/>
            <a:ln w="12700">
              <a:solidFill>
                <a:srgbClr val="7F7F7F">
                  <a:alpha val="0"/>
                </a:srgbClr>
              </a:solidFill>
              <a:miter lim="800000"/>
              <a:headEnd/>
              <a:tailEnd/>
            </a:ln>
            <a:extLst>
              <a:ext uri="{909E8E84-426E-40dd-AFC4-6F175D3DCCD1}"/>
            </a:extLst>
          </p:spPr>
          <p:txBody>
            <a:bodyPr lIns="91440" rIns="91440" anchor="ct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spcAft>
                  <a:spcPts val="600"/>
                </a:spcAft>
                <a:defRPr/>
              </a:pPr>
              <a:r>
                <a:rPr lang="en-US" sz="1100">
                  <a:latin typeface="+mn-lt"/>
                </a:rPr>
                <a:t>President signs order</a:t>
              </a:r>
            </a:p>
          </p:txBody>
        </p:sp>
        <p:sp>
          <p:nvSpPr>
            <p:cNvPr id="25" name="TextBox 3">
              <a:extLst>
                <a:ext uri="{FF2B5EF4-FFF2-40B4-BE49-F238E27FC236}">
                  <a16:creationId xmlns:a16="http://schemas.microsoft.com/office/drawing/2014/main" id="{86D195CD-F9F9-92B7-867C-14DB84C41102}"/>
                </a:ext>
              </a:extLst>
            </p:cNvPr>
            <p:cNvSpPr txBox="1">
              <a:spLocks/>
            </p:cNvSpPr>
            <p:nvPr/>
          </p:nvSpPr>
          <p:spPr bwMode="auto">
            <a:xfrm>
              <a:off x="8731735" y="5528563"/>
              <a:ext cx="1097280" cy="640080"/>
            </a:xfrm>
            <a:prstGeom prst="rect">
              <a:avLst/>
            </a:prstGeom>
            <a:noFill/>
            <a:ln w="12700">
              <a:solidFill>
                <a:srgbClr val="7F7F7F">
                  <a:alpha val="0"/>
                </a:srgbClr>
              </a:solidFill>
              <a:miter lim="800000"/>
              <a:headEnd/>
              <a:tailEnd/>
            </a:ln>
            <a:extLst>
              <a:ext uri="{909E8E84-426E-40dd-AFC4-6F175D3DCCD1}"/>
            </a:extLst>
          </p:spPr>
          <p:txBody>
            <a:bodyPr lIns="91440" rIns="91440" anchor="ct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spcAft>
                  <a:spcPts val="600"/>
                </a:spcAft>
                <a:defRPr/>
              </a:pPr>
              <a:r>
                <a:rPr lang="en-US" sz="1100">
                  <a:latin typeface="+mn-lt"/>
                </a:rPr>
                <a:t>Order published in Federal Register</a:t>
              </a:r>
            </a:p>
          </p:txBody>
        </p:sp>
        <p:cxnSp>
          <p:nvCxnSpPr>
            <p:cNvPr id="26" name="Straight Arrow Connector 25">
              <a:extLst>
                <a:ext uri="{FF2B5EF4-FFF2-40B4-BE49-F238E27FC236}">
                  <a16:creationId xmlns:a16="http://schemas.microsoft.com/office/drawing/2014/main" id="{5743837B-94FD-C9B5-5593-70D46466897C}"/>
                </a:ext>
              </a:extLst>
            </p:cNvPr>
            <p:cNvCxnSpPr>
              <a:cxnSpLocks/>
            </p:cNvCxnSpPr>
            <p:nvPr/>
          </p:nvCxnSpPr>
          <p:spPr>
            <a:xfrm>
              <a:off x="3216941" y="5848603"/>
              <a:ext cx="316214" cy="0"/>
            </a:xfrm>
            <a:prstGeom prst="straightConnector1">
              <a:avLst/>
            </a:prstGeom>
            <a:ln w="38100" cmpd="sng">
              <a:solidFill>
                <a:schemeClr val="accent1">
                  <a:lumMod val="50000"/>
                </a:schemeClr>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B109330D-11B7-E8C2-AD10-0FD0045E91B3}"/>
                </a:ext>
              </a:extLst>
            </p:cNvPr>
            <p:cNvCxnSpPr>
              <a:cxnSpLocks/>
            </p:cNvCxnSpPr>
            <p:nvPr/>
          </p:nvCxnSpPr>
          <p:spPr>
            <a:xfrm>
              <a:off x="4526267" y="5848603"/>
              <a:ext cx="316214" cy="0"/>
            </a:xfrm>
            <a:prstGeom prst="straightConnector1">
              <a:avLst/>
            </a:prstGeom>
            <a:ln w="38100" cmpd="sng">
              <a:solidFill>
                <a:schemeClr val="accent1">
                  <a:lumMod val="50000"/>
                </a:schemeClr>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7A66A0CC-810F-26DB-04AD-3462CD827343}"/>
                </a:ext>
              </a:extLst>
            </p:cNvPr>
            <p:cNvCxnSpPr>
              <a:cxnSpLocks/>
            </p:cNvCxnSpPr>
            <p:nvPr/>
          </p:nvCxnSpPr>
          <p:spPr>
            <a:xfrm>
              <a:off x="5835593" y="5848603"/>
              <a:ext cx="316214" cy="0"/>
            </a:xfrm>
            <a:prstGeom prst="straightConnector1">
              <a:avLst/>
            </a:prstGeom>
            <a:ln w="38100" cmpd="sng">
              <a:solidFill>
                <a:schemeClr val="accent1">
                  <a:lumMod val="50000"/>
                </a:schemeClr>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CD430C13-1EF9-59D2-E680-753E4FD0D590}"/>
                </a:ext>
              </a:extLst>
            </p:cNvPr>
            <p:cNvCxnSpPr>
              <a:cxnSpLocks/>
            </p:cNvCxnSpPr>
            <p:nvPr/>
          </p:nvCxnSpPr>
          <p:spPr>
            <a:xfrm>
              <a:off x="7270179" y="5848603"/>
              <a:ext cx="316214" cy="0"/>
            </a:xfrm>
            <a:prstGeom prst="straightConnector1">
              <a:avLst/>
            </a:prstGeom>
            <a:ln w="38100" cmpd="sng">
              <a:solidFill>
                <a:schemeClr val="accent1">
                  <a:lumMod val="50000"/>
                </a:schemeClr>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6739BB6A-B493-2346-357A-74BE925AFC3B}"/>
                </a:ext>
              </a:extLst>
            </p:cNvPr>
            <p:cNvCxnSpPr>
              <a:cxnSpLocks/>
            </p:cNvCxnSpPr>
            <p:nvPr/>
          </p:nvCxnSpPr>
          <p:spPr>
            <a:xfrm>
              <a:off x="8466773" y="5848603"/>
              <a:ext cx="316214" cy="0"/>
            </a:xfrm>
            <a:prstGeom prst="straightConnector1">
              <a:avLst/>
            </a:prstGeom>
            <a:ln w="38100" cmpd="sng">
              <a:solidFill>
                <a:schemeClr val="accent1">
                  <a:lumMod val="50000"/>
                </a:schemeClr>
              </a:solidFill>
              <a:prstDash val="solid"/>
              <a:tailEnd type="triangle"/>
            </a:ln>
            <a:effectLst/>
          </p:spPr>
          <p:style>
            <a:lnRef idx="2">
              <a:schemeClr val="accent1"/>
            </a:lnRef>
            <a:fillRef idx="0">
              <a:schemeClr val="accent1"/>
            </a:fillRef>
            <a:effectRef idx="1">
              <a:schemeClr val="accent1"/>
            </a:effectRef>
            <a:fontRef idx="minor">
              <a:schemeClr val="tx1"/>
            </a:fontRef>
          </p:style>
        </p:cxnSp>
        <p:sp>
          <p:nvSpPr>
            <p:cNvPr id="31" name="Google Shape;6540;p86">
              <a:extLst>
                <a:ext uri="{FF2B5EF4-FFF2-40B4-BE49-F238E27FC236}">
                  <a16:creationId xmlns:a16="http://schemas.microsoft.com/office/drawing/2014/main" id="{192D619E-5BE7-E157-6B99-D6CDCE94E94E}"/>
                </a:ext>
              </a:extLst>
            </p:cNvPr>
            <p:cNvSpPr txBox="1"/>
            <p:nvPr/>
          </p:nvSpPr>
          <p:spPr>
            <a:xfrm>
              <a:off x="2487096" y="5232409"/>
              <a:ext cx="4663440" cy="274320"/>
            </a:xfrm>
            <a:prstGeom prst="rect">
              <a:avLst/>
            </a:prstGeom>
            <a:noFill/>
            <a:ln>
              <a:noFill/>
            </a:ln>
          </p:spPr>
          <p:txBody>
            <a:bodyPr spcFirstLastPara="1" wrap="square" lIns="0" tIns="45700" rIns="91425" bIns="45700" anchor="ctr" anchorCtr="0">
              <a:noAutofit/>
            </a:bodyPr>
            <a:lstStyle/>
            <a:p>
              <a:pPr marL="0" marR="0" lvl="0" indent="0" algn="l" rtl="0">
                <a:lnSpc>
                  <a:spcPct val="90000"/>
                </a:lnSpc>
                <a:spcBef>
                  <a:spcPts val="0"/>
                </a:spcBef>
                <a:spcAft>
                  <a:spcPts val="0"/>
                </a:spcAft>
                <a:buClr>
                  <a:srgbClr val="359E8F"/>
                </a:buClr>
                <a:buSzPts val="1400"/>
                <a:buFont typeface="Arial Black"/>
                <a:buNone/>
              </a:pPr>
              <a:r>
                <a:rPr lang="en-US" b="1">
                  <a:solidFill>
                    <a:schemeClr val="accent1">
                      <a:lumMod val="50000"/>
                    </a:schemeClr>
                  </a:solidFill>
                  <a:ea typeface="Arial Black"/>
                  <a:cs typeface="Arial Black"/>
                  <a:sym typeface="Arial Black"/>
                </a:rPr>
                <a:t>PROCESS FOR ISSUING EXECUTIVE ORDERS:</a:t>
              </a:r>
            </a:p>
          </p:txBody>
        </p:sp>
      </p:grpSp>
    </p:spTree>
    <p:extLst>
      <p:ext uri="{BB962C8B-B14F-4D97-AF65-F5344CB8AC3E}">
        <p14:creationId xmlns:p14="http://schemas.microsoft.com/office/powerpoint/2010/main" val="549548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DB2F1-693F-D69E-F662-75AA958D15EB}"/>
              </a:ext>
            </a:extLst>
          </p:cNvPr>
          <p:cNvSpPr>
            <a:spLocks noGrp="1"/>
          </p:cNvSpPr>
          <p:nvPr>
            <p:ph type="title"/>
          </p:nvPr>
        </p:nvSpPr>
        <p:spPr>
          <a:xfrm>
            <a:off x="833120" y="365126"/>
            <a:ext cx="8936522" cy="914399"/>
          </a:xfrm>
        </p:spPr>
        <p:txBody>
          <a:bodyPr anchor="ctr">
            <a:normAutofit/>
          </a:bodyPr>
          <a:lstStyle/>
          <a:p>
            <a:r>
              <a:rPr lang="en-US" sz="2800"/>
              <a:t>EO on US Withdrawal from WHO – Group of 6 Statement</a:t>
            </a:r>
          </a:p>
        </p:txBody>
      </p:sp>
      <p:sp>
        <p:nvSpPr>
          <p:cNvPr id="4" name="Slide Number Placeholder 3">
            <a:extLst>
              <a:ext uri="{FF2B5EF4-FFF2-40B4-BE49-F238E27FC236}">
                <a16:creationId xmlns:a16="http://schemas.microsoft.com/office/drawing/2014/main" id="{E4FAD303-293F-434F-E303-DDE300856C99}"/>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26</a:t>
            </a:fld>
            <a:endParaRPr lang="en-US"/>
          </a:p>
        </p:txBody>
      </p:sp>
      <p:pic>
        <p:nvPicPr>
          <p:cNvPr id="6" name="Content Placeholder 5" descr="A close-up of a document&#10;&#10;Description automatically generated">
            <a:extLst>
              <a:ext uri="{FF2B5EF4-FFF2-40B4-BE49-F238E27FC236}">
                <a16:creationId xmlns:a16="http://schemas.microsoft.com/office/drawing/2014/main" id="{460CE340-433B-7146-3510-DD3B30DC30EF}"/>
              </a:ext>
            </a:extLst>
          </p:cNvPr>
          <p:cNvPicPr>
            <a:picLocks noGrp="1" noChangeAspect="1"/>
          </p:cNvPicPr>
          <p:nvPr>
            <p:ph type="pic" sz="quarter" idx="11"/>
          </p:nvPr>
        </p:nvPicPr>
        <p:blipFill>
          <a:blip r:embed="rId2"/>
          <a:stretch/>
        </p:blipFill>
        <p:spPr>
          <a:xfrm>
            <a:off x="6111240" y="1363980"/>
            <a:ext cx="6096000" cy="4130040"/>
          </a:xfrm>
          <a:noFill/>
        </p:spPr>
      </p:pic>
      <p:graphicFrame>
        <p:nvGraphicFramePr>
          <p:cNvPr id="7" name="Diagram 6">
            <a:extLst>
              <a:ext uri="{FF2B5EF4-FFF2-40B4-BE49-F238E27FC236}">
                <a16:creationId xmlns:a16="http://schemas.microsoft.com/office/drawing/2014/main" id="{00E7E7AC-3DC7-238F-AFC1-3AA27026979C}"/>
              </a:ext>
            </a:extLst>
          </p:cNvPr>
          <p:cNvGraphicFramePr/>
          <p:nvPr>
            <p:extLst>
              <p:ext uri="{D42A27DB-BD31-4B8C-83A1-F6EECF244321}">
                <p14:modId xmlns:p14="http://schemas.microsoft.com/office/powerpoint/2010/main" val="1177439664"/>
              </p:ext>
            </p:extLst>
          </p:nvPr>
        </p:nvGraphicFramePr>
        <p:xfrm>
          <a:off x="833120" y="1082842"/>
          <a:ext cx="5006788" cy="5410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3577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F9ACB-987E-72FF-12CE-30184B9AEC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D1EFA1-E7AC-7A24-0FC8-19C34AC569D2}"/>
              </a:ext>
            </a:extLst>
          </p:cNvPr>
          <p:cNvSpPr>
            <a:spLocks noGrp="1"/>
          </p:cNvSpPr>
          <p:nvPr>
            <p:ph type="title"/>
          </p:nvPr>
        </p:nvSpPr>
        <p:spPr/>
        <p:txBody>
          <a:bodyPr/>
          <a:lstStyle/>
          <a:p>
            <a:r>
              <a:rPr lang="en-US"/>
              <a:t>Trump executive orders: Government reform (1/4)</a:t>
            </a:r>
          </a:p>
        </p:txBody>
      </p:sp>
      <p:graphicFrame>
        <p:nvGraphicFramePr>
          <p:cNvPr id="3" name="Google Shape;123;p8">
            <a:extLst>
              <a:ext uri="{FF2B5EF4-FFF2-40B4-BE49-F238E27FC236}">
                <a16:creationId xmlns:a16="http://schemas.microsoft.com/office/drawing/2014/main" id="{07FCF0F1-969E-C38D-C04F-1353B610A9D4}"/>
              </a:ext>
            </a:extLst>
          </p:cNvPr>
          <p:cNvGraphicFramePr/>
          <p:nvPr>
            <p:extLst>
              <p:ext uri="{D42A27DB-BD31-4B8C-83A1-F6EECF244321}">
                <p14:modId xmlns:p14="http://schemas.microsoft.com/office/powerpoint/2010/main" val="2964158113"/>
              </p:ext>
            </p:extLst>
          </p:nvPr>
        </p:nvGraphicFramePr>
        <p:xfrm>
          <a:off x="1179095" y="1415082"/>
          <a:ext cx="9601200" cy="4602480"/>
        </p:xfrm>
        <a:graphic>
          <a:graphicData uri="http://schemas.openxmlformats.org/drawingml/2006/table">
            <a:tbl>
              <a:tblPr>
                <a:noFill/>
              </a:tblPr>
              <a:tblGrid>
                <a:gridCol w="956533">
                  <a:extLst>
                    <a:ext uri="{9D8B030D-6E8A-4147-A177-3AD203B41FA5}">
                      <a16:colId xmlns:a16="http://schemas.microsoft.com/office/drawing/2014/main" val="20001"/>
                    </a:ext>
                  </a:extLst>
                </a:gridCol>
                <a:gridCol w="3108732">
                  <a:extLst>
                    <a:ext uri="{9D8B030D-6E8A-4147-A177-3AD203B41FA5}">
                      <a16:colId xmlns:a16="http://schemas.microsoft.com/office/drawing/2014/main" val="20002"/>
                    </a:ext>
                  </a:extLst>
                </a:gridCol>
                <a:gridCol w="5535935">
                  <a:extLst>
                    <a:ext uri="{9D8B030D-6E8A-4147-A177-3AD203B41FA5}">
                      <a16:colId xmlns:a16="http://schemas.microsoft.com/office/drawing/2014/main" val="20003"/>
                    </a:ext>
                  </a:extLst>
                </a:gridCol>
              </a:tblGrid>
              <a:tr h="457200">
                <a:tc>
                  <a:txBody>
                    <a:bodyPr/>
                    <a:lstStyle/>
                    <a:p>
                      <a:pPr marL="0" marR="0" lvl="0" indent="0" algn="ctr" rtl="0">
                        <a:lnSpc>
                          <a:spcPct val="100000"/>
                        </a:lnSpc>
                        <a:spcBef>
                          <a:spcPts val="0"/>
                        </a:spcBef>
                        <a:spcAft>
                          <a:spcPts val="0"/>
                        </a:spcAft>
                        <a:buClr>
                          <a:srgbClr val="000000"/>
                        </a:buClr>
                        <a:buSzPts val="1000"/>
                        <a:buFont typeface="Arial"/>
                        <a:buNone/>
                      </a:pPr>
                      <a:r>
                        <a:rPr lang="en-US" sz="1600" b="1" u="none" strike="noStrike" cap="none">
                          <a:solidFill>
                            <a:schemeClr val="bg1"/>
                          </a:solidFill>
                        </a:rPr>
                        <a:t>DATE</a:t>
                      </a:r>
                      <a:endParaRPr sz="1600" b="1" u="none" strike="noStrike" cap="none">
                        <a:solidFill>
                          <a:schemeClr val="bg1"/>
                        </a:solidFill>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600" b="1" u="none" strike="noStrike" cap="none">
                          <a:solidFill>
                            <a:schemeClr val="bg1"/>
                          </a:solidFill>
                        </a:rPr>
                        <a:t>EXECUTIVE ORDER</a:t>
                      </a:r>
                      <a:endParaRPr sz="1600" b="1" u="none" strike="noStrike" cap="none">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600" b="1" u="none" strike="noStrike" cap="none">
                          <a:solidFill>
                            <a:schemeClr val="bg1"/>
                          </a:solidFill>
                        </a:rPr>
                        <a:t>DETAILS</a:t>
                      </a:r>
                      <a:endParaRPr sz="1600" b="1" u="none" strike="noStrike" cap="none">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822960">
                <a:tc>
                  <a:txBody>
                    <a:bodyPr/>
                    <a:lstStyle/>
                    <a:p>
                      <a:pPr algn="ctr"/>
                      <a:r>
                        <a:rPr lang="en-US" sz="1400" b="0" i="0">
                          <a:solidFill>
                            <a:schemeClr val="tx1"/>
                          </a:solidFill>
                          <a:latin typeface="+mn-lt"/>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lvl="0" defTabSz="914400" fontAlgn="base">
                        <a:spcBef>
                          <a:spcPct val="0"/>
                        </a:spcBef>
                        <a:spcAft>
                          <a:spcPct val="0"/>
                        </a:spcAft>
                      </a:pPr>
                      <a:r>
                        <a:rPr lang="en-US" altLang="en-US" sz="1400" b="0" i="0">
                          <a:solidFill>
                            <a:schemeClr val="tx1"/>
                          </a:solidFill>
                          <a:ea typeface="Verdana" charset="0"/>
                          <a:cs typeface="Verdana" charset="0"/>
                        </a:rPr>
                        <a:t>Ending Radical and Wasteful Government DEI Programs and Preferencing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marL="0" lvl="0" indent="0" defTabSz="914400" fontAlgn="base">
                        <a:spcBef>
                          <a:spcPts val="0"/>
                        </a:spcBef>
                        <a:spcAft>
                          <a:spcPts val="300"/>
                        </a:spcAft>
                        <a:buFont typeface="Arial" panose="020B0604020202020204" pitchFamily="34" charset="0"/>
                        <a:buNone/>
                      </a:pPr>
                      <a:r>
                        <a:rPr lang="en-US" altLang="en-US" sz="1400" b="0" i="0">
                          <a:solidFill>
                            <a:schemeClr val="tx1"/>
                          </a:solidFill>
                          <a:ea typeface="Verdana" charset="0"/>
                          <a:cs typeface="Verdana" charset="0"/>
                        </a:rPr>
                        <a:t>Terminates diversity, equity, and inclusion (DEI) programs in federal agencies, emphasizing merit-based employment and equal dignity while requiring review and compliance within 60 days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lvl="0" defTabSz="914400" fontAlgn="base">
                        <a:spcBef>
                          <a:spcPct val="0"/>
                        </a:spcBef>
                        <a:spcAft>
                          <a:spcPct val="0"/>
                        </a:spcAft>
                      </a:pPr>
                      <a:r>
                        <a:rPr lang="en-US" altLang="en-US" sz="1400" b="0" i="0">
                          <a:solidFill>
                            <a:schemeClr val="tx1"/>
                          </a:solidFill>
                          <a:ea typeface="Verdana" charset="0"/>
                          <a:cs typeface="Verdana" charset="0"/>
                        </a:rPr>
                        <a:t>Defending Women From Gender Ideology Extremism and Restoring Biological Truth to the Federal Government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marL="0" lvl="0" indent="0" defTabSz="914400" fontAlgn="base">
                        <a:spcBef>
                          <a:spcPts val="0"/>
                        </a:spcBef>
                        <a:spcAft>
                          <a:spcPts val="300"/>
                        </a:spcAft>
                        <a:buFont typeface="Arial" panose="020B0604020202020204" pitchFamily="34" charset="0"/>
                        <a:buNone/>
                      </a:pPr>
                      <a:r>
                        <a:rPr lang="en-US" altLang="en-US" sz="1400" b="0" i="0">
                          <a:solidFill>
                            <a:schemeClr val="tx1"/>
                          </a:solidFill>
                          <a:ea typeface="Verdana" charset="0"/>
                          <a:cs typeface="Verdana" charset="0"/>
                        </a:rPr>
                        <a:t>Defines 'sex' strictly as biological male or female, mandates federal policies and documents align with this definition, and prohibits funding or promotion of gender ideology.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143263441"/>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defTabSz="914400" fontAlgn="base">
                        <a:spcBef>
                          <a:spcPct val="0"/>
                        </a:spcBef>
                        <a:spcAft>
                          <a:spcPct val="0"/>
                        </a:spcAft>
                      </a:pPr>
                      <a:r>
                        <a:rPr lang="en-US" altLang="en-US" sz="1400" b="0" i="0">
                          <a:solidFill>
                            <a:schemeClr val="tx1"/>
                          </a:solidFill>
                          <a:ea typeface="Verdana" charset="0"/>
                          <a:cs typeface="Verdana" charset="0"/>
                        </a:rPr>
                        <a:t>Establishing and Implementing the President’s “Department Of Government Efficiency”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defTabSz="914400" fontAlgn="base">
                        <a:spcBef>
                          <a:spcPts val="0"/>
                        </a:spcBef>
                        <a:spcAft>
                          <a:spcPts val="300"/>
                        </a:spcAft>
                        <a:buFont typeface="Arial" panose="020B0604020202020204" pitchFamily="34" charset="0"/>
                        <a:buNone/>
                      </a:pPr>
                      <a:r>
                        <a:rPr lang="en-US" altLang="en-US" sz="1400" b="0" i="0">
                          <a:solidFill>
                            <a:schemeClr val="tx1"/>
                          </a:solidFill>
                          <a:ea typeface="Verdana" charset="0"/>
                          <a:cs typeface="Verdana" charset="0"/>
                        </a:rPr>
                        <a:t>Establishes the Department of Government Efficiency and the US DOGE Service to modernize federal technology and software, improve interoperability, and enhance government productivity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31959811"/>
                  </a:ext>
                </a:extLst>
              </a:tr>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defTabSz="914400" fontAlgn="base">
                        <a:spcBef>
                          <a:spcPct val="0"/>
                        </a:spcBef>
                        <a:spcAft>
                          <a:spcPct val="0"/>
                        </a:spcAft>
                      </a:pPr>
                      <a:r>
                        <a:rPr lang="en-US" altLang="en-US" sz="1400" b="0" i="0">
                          <a:solidFill>
                            <a:schemeClr val="tx1"/>
                          </a:solidFill>
                          <a:ea typeface="Verdana" charset="0"/>
                          <a:cs typeface="Verdana" charset="0"/>
                        </a:rPr>
                        <a:t>Organization of the National Security Council and Subcommittees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defTabSz="914400" fontAlgn="base">
                        <a:spcBef>
                          <a:spcPts val="0"/>
                        </a:spcBef>
                        <a:spcAft>
                          <a:spcPts val="300"/>
                        </a:spcAft>
                        <a:buFont typeface="Arial" panose="020B0604020202020204" pitchFamily="34" charset="0"/>
                        <a:buNone/>
                      </a:pPr>
                      <a:r>
                        <a:rPr lang="en-US" altLang="en-US" sz="1400" b="0" i="0">
                          <a:solidFill>
                            <a:schemeClr val="tx1"/>
                          </a:solidFill>
                          <a:ea typeface="Verdana" charset="0"/>
                          <a:cs typeface="Verdana" charset="0"/>
                        </a:rPr>
                        <a:t>Reorganizes the National Security Council (NSC) to enhance interagency coordination and decision-making on national and homeland security issues, aligning processes to address evolving threats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defTabSz="914400" fontAlgn="base">
                        <a:spcBef>
                          <a:spcPct val="0"/>
                        </a:spcBef>
                        <a:spcAft>
                          <a:spcPct val="0"/>
                        </a:spcAft>
                      </a:pPr>
                      <a:r>
                        <a:rPr lang="en-US" altLang="en-US" sz="1400" b="0" i="0">
                          <a:solidFill>
                            <a:schemeClr val="tx1"/>
                          </a:solidFill>
                          <a:ea typeface="Verdana" charset="0"/>
                          <a:cs typeface="Verdana" charset="0"/>
                        </a:rPr>
                        <a:t>Restoring Accountability for Career Senior Executives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defTabSz="914400" fontAlgn="base">
                        <a:spcBef>
                          <a:spcPts val="0"/>
                        </a:spcBef>
                        <a:spcAft>
                          <a:spcPts val="300"/>
                        </a:spcAft>
                        <a:buFont typeface="Arial" panose="020B0604020202020204" pitchFamily="34" charset="0"/>
                        <a:buNone/>
                      </a:pPr>
                      <a:r>
                        <a:rPr lang="en-US" altLang="en-US" sz="1400" b="0" i="0">
                          <a:solidFill>
                            <a:schemeClr val="tx1"/>
                          </a:solidFill>
                          <a:ea typeface="Verdana" charset="0"/>
                          <a:cs typeface="Verdana" charset="0"/>
                        </a:rPr>
                        <a:t>Strengthens accountability and performance expectations for Senior Executive Service officials to ensure alignment with the President’s policy priorities and effective execution of federal responsibilities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0B497B4B-4A58-E853-DF05-106D2369F973}"/>
              </a:ext>
            </a:extLst>
          </p:cNvPr>
          <p:cNvSpPr txBox="1"/>
          <p:nvPr/>
        </p:nvSpPr>
        <p:spPr>
          <a:xfrm>
            <a:off x="2160989" y="6224623"/>
            <a:ext cx="6974465" cy="200055"/>
          </a:xfrm>
          <a:prstGeom prst="rect">
            <a:avLst/>
          </a:prstGeom>
          <a:noFill/>
        </p:spPr>
        <p:txBody>
          <a:bodyPr wrap="square" rtlCol="0">
            <a:spAutoFit/>
          </a:bodyPr>
          <a:lstStyle/>
          <a:p>
            <a:r>
              <a:rPr lang="en-US" sz="700" spc="200">
                <a:solidFill>
                  <a:schemeClr val="bg2">
                    <a:lumMod val="50000"/>
                  </a:schemeClr>
                </a:solidFill>
              </a:rPr>
              <a:t>SOURCE</a:t>
            </a:r>
            <a:r>
              <a:rPr lang="en-US" sz="700" spc="200">
                <a:solidFill>
                  <a:schemeClr val="accent2"/>
                </a:solidFill>
              </a:rPr>
              <a:t> </a:t>
            </a:r>
            <a:r>
              <a:rPr lang="en-US" sz="700">
                <a:solidFill>
                  <a:schemeClr val="bg2">
                    <a:lumMod val="75000"/>
                  </a:schemeClr>
                </a:solidFill>
              </a:rPr>
              <a:t>White House.</a:t>
            </a:r>
          </a:p>
        </p:txBody>
      </p:sp>
      <p:sp>
        <p:nvSpPr>
          <p:cNvPr id="5" name="TextBox 4">
            <a:extLst>
              <a:ext uri="{FF2B5EF4-FFF2-40B4-BE49-F238E27FC236}">
                <a16:creationId xmlns:a16="http://schemas.microsoft.com/office/drawing/2014/main" id="{65F65A3F-432A-AE19-ABFC-928CE2B1ABB2}"/>
              </a:ext>
            </a:extLst>
          </p:cNvPr>
          <p:cNvSpPr txBox="1"/>
          <p:nvPr/>
        </p:nvSpPr>
        <p:spPr>
          <a:xfrm>
            <a:off x="2160989" y="6346956"/>
            <a:ext cx="3864527" cy="200055"/>
          </a:xfrm>
          <a:prstGeom prst="rect">
            <a:avLst/>
          </a:prstGeom>
          <a:noFill/>
        </p:spPr>
        <p:txBody>
          <a:bodyPr wrap="square" rtlCol="0">
            <a:spAutoFit/>
          </a:bodyPr>
          <a:lstStyle/>
          <a:p>
            <a:r>
              <a:rPr lang="en-US" sz="700" spc="200">
                <a:solidFill>
                  <a:schemeClr val="accent1"/>
                </a:solidFill>
              </a:rPr>
              <a:t>PRESENTATION CENTER </a:t>
            </a:r>
            <a:r>
              <a:rPr lang="en-US" sz="700">
                <a:solidFill>
                  <a:schemeClr val="bg2">
                    <a:lumMod val="75000"/>
                  </a:schemeClr>
                </a:solidFill>
              </a:rPr>
              <a:t>2/3/25</a:t>
            </a:r>
          </a:p>
        </p:txBody>
      </p:sp>
      <p:pic>
        <p:nvPicPr>
          <p:cNvPr id="6" name="Graphic 5">
            <a:extLst>
              <a:ext uri="{FF2B5EF4-FFF2-40B4-BE49-F238E27FC236}">
                <a16:creationId xmlns:a16="http://schemas.microsoft.com/office/drawing/2014/main" id="{F8A2C100-C0CF-BF7B-5DD1-4D4EC58DD8D0}"/>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841047" y="497326"/>
            <a:ext cx="640080" cy="640080"/>
          </a:xfrm>
          <a:prstGeom prst="rect">
            <a:avLst/>
          </a:prstGeom>
        </p:spPr>
      </p:pic>
    </p:spTree>
    <p:extLst>
      <p:ext uri="{BB962C8B-B14F-4D97-AF65-F5344CB8AC3E}">
        <p14:creationId xmlns:p14="http://schemas.microsoft.com/office/powerpoint/2010/main" val="276749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document&#10;&#10;Description automatically generated">
            <a:extLst>
              <a:ext uri="{FF2B5EF4-FFF2-40B4-BE49-F238E27FC236}">
                <a16:creationId xmlns:a16="http://schemas.microsoft.com/office/drawing/2014/main" id="{6D205359-E581-38C2-37E2-E145358D1B10}"/>
              </a:ext>
            </a:extLst>
          </p:cNvPr>
          <p:cNvPicPr>
            <a:picLocks noChangeAspect="1"/>
          </p:cNvPicPr>
          <p:nvPr/>
        </p:nvPicPr>
        <p:blipFill>
          <a:blip r:embed="rId2"/>
          <a:stretch>
            <a:fillRect/>
          </a:stretch>
        </p:blipFill>
        <p:spPr>
          <a:xfrm>
            <a:off x="1350589" y="68263"/>
            <a:ext cx="9884522" cy="6721475"/>
          </a:xfrm>
          <a:prstGeom prst="rect">
            <a:avLst/>
          </a:prstGeom>
          <a:noFill/>
        </p:spPr>
      </p:pic>
    </p:spTree>
    <p:extLst>
      <p:ext uri="{BB962C8B-B14F-4D97-AF65-F5344CB8AC3E}">
        <p14:creationId xmlns:p14="http://schemas.microsoft.com/office/powerpoint/2010/main" val="690416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4BB4D-AE35-4B57-3946-9E1D914F29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B5B76B-148D-9C90-5851-FF0CABEBD36C}"/>
              </a:ext>
            </a:extLst>
          </p:cNvPr>
          <p:cNvSpPr>
            <a:spLocks noGrp="1"/>
          </p:cNvSpPr>
          <p:nvPr>
            <p:ph type="title"/>
          </p:nvPr>
        </p:nvSpPr>
        <p:spPr/>
        <p:txBody>
          <a:bodyPr/>
          <a:lstStyle/>
          <a:p>
            <a:r>
              <a:rPr lang="en-US"/>
              <a:t>Trump executive orders: Government reform (2/4)</a:t>
            </a:r>
          </a:p>
        </p:txBody>
      </p:sp>
      <p:graphicFrame>
        <p:nvGraphicFramePr>
          <p:cNvPr id="3" name="Google Shape;123;p8">
            <a:extLst>
              <a:ext uri="{FF2B5EF4-FFF2-40B4-BE49-F238E27FC236}">
                <a16:creationId xmlns:a16="http://schemas.microsoft.com/office/drawing/2014/main" id="{E165F022-3C93-0688-FBEE-9FFEECFBA0F5}"/>
              </a:ext>
            </a:extLst>
          </p:cNvPr>
          <p:cNvGraphicFramePr/>
          <p:nvPr>
            <p:extLst>
              <p:ext uri="{D42A27DB-BD31-4B8C-83A1-F6EECF244321}">
                <p14:modId xmlns:p14="http://schemas.microsoft.com/office/powerpoint/2010/main" val="3041167765"/>
              </p:ext>
            </p:extLst>
          </p:nvPr>
        </p:nvGraphicFramePr>
        <p:xfrm>
          <a:off x="1071787" y="1292749"/>
          <a:ext cx="10394308" cy="4480560"/>
        </p:xfrm>
        <a:graphic>
          <a:graphicData uri="http://schemas.openxmlformats.org/drawingml/2006/table">
            <a:tbl>
              <a:tblPr>
                <a:noFill/>
              </a:tblPr>
              <a:tblGrid>
                <a:gridCol w="1035548">
                  <a:extLst>
                    <a:ext uri="{9D8B030D-6E8A-4147-A177-3AD203B41FA5}">
                      <a16:colId xmlns:a16="http://schemas.microsoft.com/office/drawing/2014/main" val="20001"/>
                    </a:ext>
                  </a:extLst>
                </a:gridCol>
                <a:gridCol w="3365529">
                  <a:extLst>
                    <a:ext uri="{9D8B030D-6E8A-4147-A177-3AD203B41FA5}">
                      <a16:colId xmlns:a16="http://schemas.microsoft.com/office/drawing/2014/main" val="20002"/>
                    </a:ext>
                  </a:extLst>
                </a:gridCol>
                <a:gridCol w="5993231">
                  <a:extLst>
                    <a:ext uri="{9D8B030D-6E8A-4147-A177-3AD203B41FA5}">
                      <a16:colId xmlns:a16="http://schemas.microsoft.com/office/drawing/2014/main" val="20003"/>
                    </a:ext>
                  </a:extLst>
                </a:gridCol>
              </a:tblGrid>
              <a:tr h="457200">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a:solidFill>
                            <a:schemeClr val="bg1"/>
                          </a:solidFill>
                        </a:rPr>
                        <a:t>DATE</a:t>
                      </a:r>
                      <a:endParaRPr sz="1800" b="1" u="none" strike="noStrike" cap="none">
                        <a:solidFill>
                          <a:schemeClr val="bg1"/>
                        </a:solidFill>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a:solidFill>
                            <a:schemeClr val="bg1"/>
                          </a:solidFill>
                        </a:rPr>
                        <a:t>EXECUTIVE ORDER</a:t>
                      </a:r>
                      <a:endParaRPr sz="1800" b="1" u="none" strike="noStrike" cap="none">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a:solidFill>
                            <a:schemeClr val="bg1"/>
                          </a:solidFill>
                        </a:rPr>
                        <a:t>DETAILS</a:t>
                      </a:r>
                      <a:endParaRPr sz="1800" b="1" u="none" strike="noStrike" cap="none">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lvl="0" defTabSz="914400" fontAlgn="base">
                        <a:spcBef>
                          <a:spcPct val="0"/>
                        </a:spcBef>
                        <a:spcAft>
                          <a:spcPct val="0"/>
                        </a:spcAft>
                      </a:pPr>
                      <a:r>
                        <a:rPr lang="en-US" altLang="en-US" sz="1600" b="0" i="0">
                          <a:solidFill>
                            <a:schemeClr val="tx1"/>
                          </a:solidFill>
                          <a:ea typeface="Verdana" charset="0"/>
                          <a:cs typeface="Verdana" charset="0"/>
                        </a:rPr>
                        <a:t>Restoring Accountability to Policy-Influencing Positions Within the Federal Workforce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marL="0" lvl="0" indent="0" defTabSz="914400" fontAlgn="base">
                        <a:spcBef>
                          <a:spcPts val="0"/>
                        </a:spcBef>
                        <a:spcAft>
                          <a:spcPts val="300"/>
                        </a:spcAft>
                        <a:buFont typeface="Arial" panose="020B0604020202020204" pitchFamily="34" charset="0"/>
                        <a:buNone/>
                      </a:pPr>
                      <a:r>
                        <a:rPr lang="en-US" altLang="en-US" sz="1600" b="0" i="0">
                          <a:solidFill>
                            <a:schemeClr val="tx1"/>
                          </a:solidFill>
                          <a:ea typeface="Verdana" charset="0"/>
                          <a:cs typeface="Verdana" charset="0"/>
                        </a:rPr>
                        <a:t>Reinstates and amends a prior policy to increase accountability within the civil service by reclassifying certain policy-related positions for easier removal of underperforming or noncompliant employees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defTabSz="914400" fontAlgn="base">
                        <a:spcBef>
                          <a:spcPct val="0"/>
                        </a:spcBef>
                        <a:spcAft>
                          <a:spcPct val="0"/>
                        </a:spcAft>
                      </a:pPr>
                      <a:r>
                        <a:rPr lang="en-US" altLang="en-US" sz="1600" b="0" i="0">
                          <a:solidFill>
                            <a:schemeClr val="tx1"/>
                          </a:solidFill>
                          <a:ea typeface="Verdana" charset="0"/>
                          <a:cs typeface="Verdana" charset="0"/>
                        </a:rPr>
                        <a:t>Return to In-Person Work</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defTabSz="914400" fontAlgn="base">
                        <a:spcBef>
                          <a:spcPts val="0"/>
                        </a:spcBef>
                        <a:spcAft>
                          <a:spcPts val="300"/>
                        </a:spcAft>
                        <a:buFont typeface="Arial" panose="020B0604020202020204" pitchFamily="34" charset="0"/>
                        <a:buNone/>
                      </a:pPr>
                      <a:r>
                        <a:rPr lang="en-US" altLang="en-US" sz="1600" b="0" i="0">
                          <a:solidFill>
                            <a:schemeClr val="tx1"/>
                          </a:solidFill>
                          <a:ea typeface="Verdana" charset="0"/>
                          <a:cs typeface="Verdana" charset="0"/>
                        </a:rPr>
                        <a:t>Directs executive branch agencies to end remote work and to require employees to return to in-person duty, with exemptions as deemed necessary by agency heads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6388347"/>
                  </a:ext>
                </a:extLst>
              </a:tr>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lvl="0" defTabSz="914400" fontAlgn="base">
                        <a:spcBef>
                          <a:spcPct val="0"/>
                        </a:spcBef>
                        <a:spcAft>
                          <a:spcPct val="0"/>
                        </a:spcAft>
                      </a:pPr>
                      <a:r>
                        <a:rPr lang="en-US" altLang="en-US" sz="1600" b="0" i="0">
                          <a:solidFill>
                            <a:schemeClr val="tx1"/>
                          </a:solidFill>
                          <a:ea typeface="Verdana" charset="0"/>
                          <a:cs typeface="Verdana" charset="0"/>
                        </a:rPr>
                        <a:t>Regulatory Freeze Pending Review</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marL="0" lvl="0" indent="0" defTabSz="914400" fontAlgn="base">
                        <a:spcBef>
                          <a:spcPts val="0"/>
                        </a:spcBef>
                        <a:spcAft>
                          <a:spcPts val="300"/>
                        </a:spcAft>
                        <a:buFont typeface="Arial" panose="020B0604020202020204" pitchFamily="34" charset="0"/>
                        <a:buNone/>
                      </a:pPr>
                      <a:r>
                        <a:rPr lang="en-US" altLang="en-US" sz="1600" b="0" i="0">
                          <a:solidFill>
                            <a:schemeClr val="tx1"/>
                          </a:solidFill>
                          <a:ea typeface="Verdana" charset="0"/>
                          <a:cs typeface="Verdana" charset="0"/>
                        </a:rPr>
                        <a:t>Stops new rule proposals, withdraws unpublished rules, and recommends delaying effective dates of recent regulations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15878288"/>
                  </a:ext>
                </a:extLst>
              </a:tr>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defTabSz="914400" fontAlgn="base">
                        <a:spcBef>
                          <a:spcPct val="0"/>
                        </a:spcBef>
                        <a:spcAft>
                          <a:spcPct val="0"/>
                        </a:spcAft>
                      </a:pPr>
                      <a:r>
                        <a:rPr lang="en-US" altLang="en-US" sz="1600" b="0" i="0">
                          <a:solidFill>
                            <a:schemeClr val="tx1"/>
                          </a:solidFill>
                          <a:ea typeface="Verdana" charset="0"/>
                          <a:cs typeface="Verdana" charset="0"/>
                        </a:rPr>
                        <a:t>Hiring Freeze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defTabSz="914400" fontAlgn="base">
                        <a:spcBef>
                          <a:spcPts val="0"/>
                        </a:spcBef>
                        <a:spcAft>
                          <a:spcPts val="300"/>
                        </a:spcAft>
                        <a:buFont typeface="Arial" panose="020B0604020202020204" pitchFamily="34" charset="0"/>
                        <a:buNone/>
                      </a:pPr>
                      <a:r>
                        <a:rPr lang="en-US" altLang="en-US" sz="1600" b="0" i="0">
                          <a:solidFill>
                            <a:schemeClr val="tx1"/>
                          </a:solidFill>
                          <a:ea typeface="Verdana" charset="0"/>
                          <a:cs typeface="Verdana" charset="0"/>
                        </a:rPr>
                        <a:t>Freezes federal civilian hiring across executive agencies, with exceptions for national security, public safety, and essential services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06355352"/>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defTabSz="914400" fontAlgn="base">
                        <a:spcBef>
                          <a:spcPct val="0"/>
                        </a:spcBef>
                        <a:spcAft>
                          <a:spcPct val="0"/>
                        </a:spcAft>
                      </a:pPr>
                      <a:r>
                        <a:rPr lang="en-US" altLang="en-US" sz="1600" b="0" i="0">
                          <a:solidFill>
                            <a:schemeClr val="tx1"/>
                          </a:solidFill>
                          <a:ea typeface="Verdana" charset="0"/>
                          <a:cs typeface="Verdana" charset="0"/>
                        </a:rPr>
                        <a:t>Restoring Freedom Of Speech And Ending Federal Censorship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defTabSz="914400" fontAlgn="base">
                        <a:spcBef>
                          <a:spcPts val="0"/>
                        </a:spcBef>
                        <a:spcAft>
                          <a:spcPts val="300"/>
                        </a:spcAft>
                        <a:buFont typeface="Arial" panose="020B0604020202020204" pitchFamily="34" charset="0"/>
                        <a:buNone/>
                      </a:pPr>
                      <a:r>
                        <a:rPr lang="en-US" altLang="en-US" sz="1600" b="0" i="0">
                          <a:solidFill>
                            <a:schemeClr val="tx1"/>
                          </a:solidFill>
                          <a:ea typeface="Verdana" charset="0"/>
                          <a:cs typeface="Verdana" charset="0"/>
                        </a:rPr>
                        <a:t>Prohibits federal entities from censoring constitutionally protected speech, and mandates investigations into past government censorship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63568266"/>
                  </a:ext>
                </a:extLst>
              </a:tr>
            </a:tbl>
          </a:graphicData>
        </a:graphic>
      </p:graphicFrame>
      <p:sp>
        <p:nvSpPr>
          <p:cNvPr id="4" name="TextBox 3">
            <a:extLst>
              <a:ext uri="{FF2B5EF4-FFF2-40B4-BE49-F238E27FC236}">
                <a16:creationId xmlns:a16="http://schemas.microsoft.com/office/drawing/2014/main" id="{8EB1EA02-9770-C926-ECD8-242BCF8CB459}"/>
              </a:ext>
            </a:extLst>
          </p:cNvPr>
          <p:cNvSpPr txBox="1"/>
          <p:nvPr/>
        </p:nvSpPr>
        <p:spPr>
          <a:xfrm>
            <a:off x="2160989" y="6224623"/>
            <a:ext cx="4846320" cy="200055"/>
          </a:xfrm>
          <a:prstGeom prst="rect">
            <a:avLst/>
          </a:prstGeom>
          <a:noFill/>
        </p:spPr>
        <p:txBody>
          <a:bodyPr wrap="square" rtlCol="0">
            <a:spAutoFit/>
          </a:bodyPr>
          <a:lstStyle/>
          <a:p>
            <a:r>
              <a:rPr lang="en-US" sz="700" spc="200">
                <a:solidFill>
                  <a:schemeClr val="bg2">
                    <a:lumMod val="50000"/>
                  </a:schemeClr>
                </a:solidFill>
              </a:rPr>
              <a:t>SOURCE</a:t>
            </a:r>
            <a:r>
              <a:rPr lang="en-US" sz="700" spc="200">
                <a:solidFill>
                  <a:schemeClr val="accent2"/>
                </a:solidFill>
              </a:rPr>
              <a:t> </a:t>
            </a:r>
            <a:r>
              <a:rPr lang="en-US" sz="700">
                <a:solidFill>
                  <a:schemeClr val="bg2">
                    <a:lumMod val="75000"/>
                  </a:schemeClr>
                </a:solidFill>
              </a:rPr>
              <a:t>White House.</a:t>
            </a:r>
          </a:p>
        </p:txBody>
      </p:sp>
      <p:sp>
        <p:nvSpPr>
          <p:cNvPr id="5" name="TextBox 4">
            <a:extLst>
              <a:ext uri="{FF2B5EF4-FFF2-40B4-BE49-F238E27FC236}">
                <a16:creationId xmlns:a16="http://schemas.microsoft.com/office/drawing/2014/main" id="{7F00ED1A-3D50-B0E2-4BAA-005953A6F6DC}"/>
              </a:ext>
            </a:extLst>
          </p:cNvPr>
          <p:cNvSpPr txBox="1"/>
          <p:nvPr/>
        </p:nvSpPr>
        <p:spPr>
          <a:xfrm>
            <a:off x="2160989" y="6346956"/>
            <a:ext cx="2685329" cy="200055"/>
          </a:xfrm>
          <a:prstGeom prst="rect">
            <a:avLst/>
          </a:prstGeom>
          <a:noFill/>
        </p:spPr>
        <p:txBody>
          <a:bodyPr wrap="square" rtlCol="0">
            <a:spAutoFit/>
          </a:bodyPr>
          <a:lstStyle/>
          <a:p>
            <a:r>
              <a:rPr lang="en-US" sz="700" spc="200">
                <a:solidFill>
                  <a:schemeClr val="accent1"/>
                </a:solidFill>
              </a:rPr>
              <a:t>PRESENTATION CENTER </a:t>
            </a:r>
            <a:r>
              <a:rPr lang="en-US" sz="700">
                <a:solidFill>
                  <a:schemeClr val="bg2">
                    <a:lumMod val="75000"/>
                  </a:schemeClr>
                </a:solidFill>
              </a:rPr>
              <a:t>2/3/25</a:t>
            </a:r>
          </a:p>
        </p:txBody>
      </p:sp>
      <p:pic>
        <p:nvPicPr>
          <p:cNvPr id="6" name="Graphic 5">
            <a:extLst>
              <a:ext uri="{FF2B5EF4-FFF2-40B4-BE49-F238E27FC236}">
                <a16:creationId xmlns:a16="http://schemas.microsoft.com/office/drawing/2014/main" id="{F2802BB7-3E6B-15AC-EE45-35F6344A9879}"/>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804952" y="444611"/>
            <a:ext cx="640080" cy="640080"/>
          </a:xfrm>
          <a:prstGeom prst="rect">
            <a:avLst/>
          </a:prstGeom>
        </p:spPr>
      </p:pic>
    </p:spTree>
    <p:extLst>
      <p:ext uri="{BB962C8B-B14F-4D97-AF65-F5344CB8AC3E}">
        <p14:creationId xmlns:p14="http://schemas.microsoft.com/office/powerpoint/2010/main" val="374010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33ABE1-E51B-8684-F9CB-BC7B398F6B3A}"/>
              </a:ext>
            </a:extLst>
          </p:cNvPr>
          <p:cNvSpPr>
            <a:spLocks noGrp="1"/>
          </p:cNvSpPr>
          <p:nvPr>
            <p:ph type="title"/>
          </p:nvPr>
        </p:nvSpPr>
        <p:spPr/>
        <p:txBody>
          <a:bodyPr>
            <a:normAutofit/>
          </a:bodyPr>
          <a:lstStyle/>
          <a:p>
            <a:r>
              <a:rPr lang="en-US"/>
              <a:t>ACP’s 2025 Policy &amp; Advocacy Priorities</a:t>
            </a:r>
          </a:p>
        </p:txBody>
      </p:sp>
      <p:sp>
        <p:nvSpPr>
          <p:cNvPr id="3" name="Slide Number Placeholder 2">
            <a:extLst>
              <a:ext uri="{FF2B5EF4-FFF2-40B4-BE49-F238E27FC236}">
                <a16:creationId xmlns:a16="http://schemas.microsoft.com/office/drawing/2014/main" id="{565D940C-5142-057C-44CB-CEAF2EFA3231}"/>
              </a:ext>
            </a:extLst>
          </p:cNvPr>
          <p:cNvSpPr>
            <a:spLocks noGrp="1"/>
          </p:cNvSpPr>
          <p:nvPr>
            <p:ph type="sldNum" sz="quarter" idx="10"/>
          </p:nvPr>
        </p:nvSpPr>
        <p:spPr/>
        <p:txBody>
          <a:bodyPr anchor="b">
            <a:normAutofit/>
          </a:bodyPr>
          <a:lstStyle/>
          <a:p>
            <a:pPr>
              <a:spcAft>
                <a:spcPts val="600"/>
              </a:spcAft>
            </a:pPr>
            <a:fld id="{461711D5-349D-4847-A71F-DCB6A6FF38BF}" type="slidenum">
              <a:rPr lang="en-US" smtClean="0"/>
              <a:pPr>
                <a:spcAft>
                  <a:spcPts val="600"/>
                </a:spcAft>
              </a:pPr>
              <a:t>3</a:t>
            </a:fld>
            <a:endParaRPr lang="en-US"/>
          </a:p>
        </p:txBody>
      </p:sp>
      <p:graphicFrame>
        <p:nvGraphicFramePr>
          <p:cNvPr id="11" name="Diagram 10">
            <a:extLst>
              <a:ext uri="{FF2B5EF4-FFF2-40B4-BE49-F238E27FC236}">
                <a16:creationId xmlns:a16="http://schemas.microsoft.com/office/drawing/2014/main" id="{99C04DC4-A52E-4370-760A-205AB1095B7A}"/>
              </a:ext>
            </a:extLst>
          </p:cNvPr>
          <p:cNvGraphicFramePr/>
          <p:nvPr>
            <p:extLst>
              <p:ext uri="{D42A27DB-BD31-4B8C-83A1-F6EECF244321}">
                <p14:modId xmlns:p14="http://schemas.microsoft.com/office/powerpoint/2010/main" val="1738244529"/>
              </p:ext>
            </p:extLst>
          </p:nvPr>
        </p:nvGraphicFramePr>
        <p:xfrm>
          <a:off x="833119" y="1279526"/>
          <a:ext cx="10515599" cy="4910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A1C68F9D-DDCB-5C07-BFD0-503427AF7BB4}"/>
              </a:ext>
            </a:extLst>
          </p:cNvPr>
          <p:cNvSpPr txBox="1"/>
          <p:nvPr/>
        </p:nvSpPr>
        <p:spPr>
          <a:xfrm>
            <a:off x="548640" y="6358199"/>
            <a:ext cx="5836920" cy="307777"/>
          </a:xfrm>
          <a:prstGeom prst="rect">
            <a:avLst/>
          </a:prstGeom>
          <a:noFill/>
        </p:spPr>
        <p:txBody>
          <a:bodyPr wrap="square" rtlCol="0">
            <a:spAutoFit/>
          </a:bodyPr>
          <a:lstStyle/>
          <a:p>
            <a:pPr algn="l"/>
            <a:r>
              <a:rPr lang="en-US" sz="1400">
                <a:latin typeface="Calibri" panose="020F0502020204030204" pitchFamily="34" charset="0"/>
                <a:cs typeface="Calibri" panose="020F0502020204030204" pitchFamily="34" charset="0"/>
                <a:hlinkClick r:id="rId8"/>
              </a:rPr>
              <a:t>https://www.acponline.org/advocacy/where-we-stand/2025-acp-priorities</a:t>
            </a:r>
            <a:r>
              <a:rPr lang="en-US" sz="140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769346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F201A-B2A5-0065-203D-6E951BF7E5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25E0B5-98D4-5C15-5B66-4192A6946EF3}"/>
              </a:ext>
            </a:extLst>
          </p:cNvPr>
          <p:cNvSpPr>
            <a:spLocks noGrp="1"/>
          </p:cNvSpPr>
          <p:nvPr>
            <p:ph type="title"/>
          </p:nvPr>
        </p:nvSpPr>
        <p:spPr/>
        <p:txBody>
          <a:bodyPr/>
          <a:lstStyle/>
          <a:p>
            <a:r>
              <a:rPr lang="en-US"/>
              <a:t>Trump executive orders: Government reform (3/4)</a:t>
            </a:r>
          </a:p>
        </p:txBody>
      </p:sp>
      <p:graphicFrame>
        <p:nvGraphicFramePr>
          <p:cNvPr id="3" name="Google Shape;123;p8">
            <a:extLst>
              <a:ext uri="{FF2B5EF4-FFF2-40B4-BE49-F238E27FC236}">
                <a16:creationId xmlns:a16="http://schemas.microsoft.com/office/drawing/2014/main" id="{D1BCF59F-1605-BE97-6FF3-D99CE5ABF05F}"/>
              </a:ext>
            </a:extLst>
          </p:cNvPr>
          <p:cNvGraphicFramePr/>
          <p:nvPr>
            <p:extLst>
              <p:ext uri="{D42A27DB-BD31-4B8C-83A1-F6EECF244321}">
                <p14:modId xmlns:p14="http://schemas.microsoft.com/office/powerpoint/2010/main" val="1522382341"/>
              </p:ext>
            </p:extLst>
          </p:nvPr>
        </p:nvGraphicFramePr>
        <p:xfrm>
          <a:off x="1071787" y="1415082"/>
          <a:ext cx="10201803" cy="4479898"/>
        </p:xfrm>
        <a:graphic>
          <a:graphicData uri="http://schemas.openxmlformats.org/drawingml/2006/table">
            <a:tbl>
              <a:tblPr>
                <a:noFill/>
              </a:tblPr>
              <a:tblGrid>
                <a:gridCol w="1016369">
                  <a:extLst>
                    <a:ext uri="{9D8B030D-6E8A-4147-A177-3AD203B41FA5}">
                      <a16:colId xmlns:a16="http://schemas.microsoft.com/office/drawing/2014/main" val="20001"/>
                    </a:ext>
                  </a:extLst>
                </a:gridCol>
                <a:gridCol w="3303199">
                  <a:extLst>
                    <a:ext uri="{9D8B030D-6E8A-4147-A177-3AD203B41FA5}">
                      <a16:colId xmlns:a16="http://schemas.microsoft.com/office/drawing/2014/main" val="20002"/>
                    </a:ext>
                  </a:extLst>
                </a:gridCol>
                <a:gridCol w="5882235">
                  <a:extLst>
                    <a:ext uri="{9D8B030D-6E8A-4147-A177-3AD203B41FA5}">
                      <a16:colId xmlns:a16="http://schemas.microsoft.com/office/drawing/2014/main" val="20003"/>
                    </a:ext>
                  </a:extLst>
                </a:gridCol>
              </a:tblGrid>
              <a:tr h="437178">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a:solidFill>
                            <a:schemeClr val="bg1"/>
                          </a:solidFill>
                        </a:rPr>
                        <a:t>DATE</a:t>
                      </a:r>
                      <a:endParaRPr sz="1800" b="1" u="none" strike="noStrike" cap="none">
                        <a:solidFill>
                          <a:schemeClr val="bg1"/>
                        </a:solidFill>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a:solidFill>
                            <a:schemeClr val="bg1"/>
                          </a:solidFill>
                        </a:rPr>
                        <a:t>EXECUTIVE ORDER</a:t>
                      </a:r>
                      <a:endParaRPr sz="1800" b="1" u="none" strike="noStrike" cap="none">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a:solidFill>
                            <a:schemeClr val="bg1"/>
                          </a:solidFill>
                        </a:rPr>
                        <a:t>DETAILS</a:t>
                      </a:r>
                      <a:endParaRPr sz="1800" b="1" u="none" strike="noStrike" cap="none">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786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defTabSz="914400" fontAlgn="base">
                        <a:spcBef>
                          <a:spcPct val="0"/>
                        </a:spcBef>
                        <a:spcAft>
                          <a:spcPct val="0"/>
                        </a:spcAft>
                      </a:pPr>
                      <a:r>
                        <a:rPr lang="en-US" altLang="en-US" sz="1600" b="0" i="0">
                          <a:solidFill>
                            <a:schemeClr val="tx1"/>
                          </a:solidFill>
                          <a:ea typeface="Verdana" charset="0"/>
                          <a:cs typeface="Verdana" charset="0"/>
                        </a:rPr>
                        <a:t>Ending The Weaponization Of The Federal Government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defTabSz="914400" fontAlgn="base">
                        <a:spcBef>
                          <a:spcPts val="0"/>
                        </a:spcBef>
                        <a:spcAft>
                          <a:spcPts val="300"/>
                        </a:spcAft>
                        <a:buFont typeface="Arial" panose="020B0604020202020204" pitchFamily="34" charset="0"/>
                        <a:buNone/>
                      </a:pPr>
                      <a:r>
                        <a:rPr lang="en-US" altLang="en-US" sz="1600" b="0" i="0">
                          <a:solidFill>
                            <a:schemeClr val="tx1"/>
                          </a:solidFill>
                          <a:ea typeface="Verdana" charset="0"/>
                          <a:cs typeface="Verdana" charset="0"/>
                        </a:rPr>
                        <a:t>Mandates reviews of federal law enforcement and intelligence activities to address alleged weaponization against political opponents and to ensure accountability for misconduct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4863820"/>
                  </a:ext>
                </a:extLst>
              </a:tr>
              <a:tr h="786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defTabSz="914400" fontAlgn="base">
                        <a:spcBef>
                          <a:spcPct val="0"/>
                        </a:spcBef>
                        <a:spcAft>
                          <a:spcPct val="0"/>
                        </a:spcAft>
                      </a:pPr>
                      <a:r>
                        <a:rPr lang="en-US" altLang="en-US" sz="1600" b="0" i="0">
                          <a:solidFill>
                            <a:schemeClr val="tx1"/>
                          </a:solidFill>
                          <a:ea typeface="Verdana" charset="0"/>
                          <a:cs typeface="Verdana" charset="0"/>
                        </a:rPr>
                        <a:t>Reforming The Federal Hiring Process And Restoring Merit To Government Service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defTabSz="914400" fontAlgn="base">
                        <a:spcBef>
                          <a:spcPts val="0"/>
                        </a:spcBef>
                        <a:spcAft>
                          <a:spcPts val="300"/>
                        </a:spcAft>
                        <a:buFont typeface="Arial" panose="020B0604020202020204" pitchFamily="34" charset="0"/>
                        <a:buNone/>
                      </a:pPr>
                      <a:r>
                        <a:rPr lang="en-US" altLang="en-US" sz="1600" b="0" i="0">
                          <a:solidFill>
                            <a:schemeClr val="tx1"/>
                          </a:solidFill>
                          <a:ea typeface="Verdana" charset="0"/>
                          <a:cs typeface="Verdana" charset="0"/>
                        </a:rPr>
                        <a:t>Reforms federal hiring practices focusing on merit, skill, and dedication to American values, while eliminating bias and inefficiencies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80169930"/>
                  </a:ext>
                </a:extLst>
              </a:tr>
              <a:tr h="786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lvl="0" defTabSz="914400" fontAlgn="base">
                        <a:spcBef>
                          <a:spcPct val="0"/>
                        </a:spcBef>
                        <a:spcAft>
                          <a:spcPct val="0"/>
                        </a:spcAft>
                      </a:pPr>
                      <a:r>
                        <a:rPr lang="en-US" altLang="en-US" sz="1600" b="0" i="0">
                          <a:solidFill>
                            <a:schemeClr val="tx1"/>
                          </a:solidFill>
                          <a:ea typeface="Verdana" charset="0"/>
                          <a:cs typeface="Verdana" charset="0"/>
                        </a:rPr>
                        <a:t>Ending Radical And Wasteful Government DEI Programs And Preferencing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marL="0" lvl="0" indent="0" defTabSz="914400" fontAlgn="base">
                        <a:spcBef>
                          <a:spcPts val="0"/>
                        </a:spcBef>
                        <a:spcAft>
                          <a:spcPts val="300"/>
                        </a:spcAft>
                        <a:buFont typeface="Arial" panose="020B0604020202020204" pitchFamily="34" charset="0"/>
                        <a:buNone/>
                      </a:pPr>
                      <a:r>
                        <a:rPr lang="en-US" altLang="en-US" sz="1600" b="0" i="0">
                          <a:solidFill>
                            <a:schemeClr val="tx1"/>
                          </a:solidFill>
                          <a:ea typeface="Verdana" charset="0"/>
                          <a:cs typeface="Verdana" charset="0"/>
                        </a:rPr>
                        <a:t>Mandates the termination of all federally implemented Diversity, Equity, Inclusion (DEI) and related initiatives introduced by the previous administration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534632691"/>
                  </a:ext>
                </a:extLst>
              </a:tr>
              <a:tr h="786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1/21/25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lvl="0" defTabSz="914400" fontAlgn="base">
                        <a:spcBef>
                          <a:spcPct val="0"/>
                        </a:spcBef>
                        <a:spcAft>
                          <a:spcPct val="0"/>
                        </a:spcAft>
                      </a:pPr>
                      <a:r>
                        <a:rPr lang="en-US" altLang="en-US" sz="1600" b="0" i="0">
                          <a:solidFill>
                            <a:schemeClr val="tx1"/>
                          </a:solidFill>
                          <a:ea typeface="Verdana" charset="0"/>
                          <a:cs typeface="Verdana" charset="0"/>
                        </a:rPr>
                        <a:t>Keeping Americans Safe in Aviation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lvl="0" indent="0" defTabSz="914400" fontAlgn="base">
                        <a:spcBef>
                          <a:spcPts val="0"/>
                        </a:spcBef>
                        <a:spcAft>
                          <a:spcPts val="300"/>
                        </a:spcAft>
                        <a:buFont typeface="Arial" panose="020B0604020202020204" pitchFamily="34" charset="0"/>
                        <a:buNone/>
                      </a:pPr>
                      <a:r>
                        <a:rPr lang="en-US" altLang="en-US" sz="1600" b="0" i="0">
                          <a:solidFill>
                            <a:schemeClr val="tx1"/>
                          </a:solidFill>
                          <a:ea typeface="Verdana" charset="0"/>
                          <a:cs typeface="Verdana" charset="0"/>
                        </a:rPr>
                        <a:t>Mandates the FAA to prioritize merit-based hiring and to rescind all DEI initiatives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922144964"/>
                  </a:ext>
                </a:extLst>
              </a:tr>
              <a:tr h="786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1/21/25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lvl="0" defTabSz="914400" fontAlgn="base">
                        <a:spcBef>
                          <a:spcPct val="0"/>
                        </a:spcBef>
                        <a:spcAft>
                          <a:spcPct val="0"/>
                        </a:spcAft>
                      </a:pPr>
                      <a:r>
                        <a:rPr lang="en-US" altLang="en-US" sz="1600" b="0" i="0">
                          <a:solidFill>
                            <a:schemeClr val="tx1"/>
                          </a:solidFill>
                          <a:ea typeface="Verdana" charset="0"/>
                          <a:cs typeface="Verdana" charset="0"/>
                        </a:rPr>
                        <a:t>Ending Illegal Discrimination and</a:t>
                      </a:r>
                    </a:p>
                    <a:p>
                      <a:pPr lvl="0" defTabSz="914400" fontAlgn="base">
                        <a:spcBef>
                          <a:spcPct val="0"/>
                        </a:spcBef>
                        <a:spcAft>
                          <a:spcPct val="0"/>
                        </a:spcAft>
                      </a:pPr>
                      <a:r>
                        <a:rPr lang="en-US" altLang="en-US" sz="1600" b="0" i="0">
                          <a:solidFill>
                            <a:schemeClr val="tx1"/>
                          </a:solidFill>
                          <a:ea typeface="Verdana" charset="0"/>
                          <a:cs typeface="Verdana" charset="0"/>
                        </a:rPr>
                        <a:t>Restoring Merit-based Opportunity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marL="0" lvl="0" indent="0" defTabSz="914400" fontAlgn="base">
                        <a:spcBef>
                          <a:spcPts val="0"/>
                        </a:spcBef>
                        <a:spcAft>
                          <a:spcPts val="300"/>
                        </a:spcAft>
                        <a:buFont typeface="Arial" panose="020B0604020202020204" pitchFamily="34" charset="0"/>
                        <a:buNone/>
                      </a:pPr>
                      <a:r>
                        <a:rPr lang="en-US" altLang="en-US" sz="1600" b="0" i="0">
                          <a:solidFill>
                            <a:schemeClr val="tx1"/>
                          </a:solidFill>
                          <a:ea typeface="Verdana" charset="0"/>
                          <a:cs typeface="Verdana" charset="0"/>
                        </a:rPr>
                        <a:t>Requires the removal of DEI-related policies in federal operations and contracting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489008743"/>
                  </a:ext>
                </a:extLst>
              </a:tr>
            </a:tbl>
          </a:graphicData>
        </a:graphic>
      </p:graphicFrame>
      <p:sp>
        <p:nvSpPr>
          <p:cNvPr id="4" name="TextBox 3">
            <a:extLst>
              <a:ext uri="{FF2B5EF4-FFF2-40B4-BE49-F238E27FC236}">
                <a16:creationId xmlns:a16="http://schemas.microsoft.com/office/drawing/2014/main" id="{52C2DAB5-53B2-0B49-1086-0C1945F8DB8D}"/>
              </a:ext>
            </a:extLst>
          </p:cNvPr>
          <p:cNvSpPr txBox="1"/>
          <p:nvPr/>
        </p:nvSpPr>
        <p:spPr>
          <a:xfrm>
            <a:off x="2160989" y="6224623"/>
            <a:ext cx="4846320" cy="200055"/>
          </a:xfrm>
          <a:prstGeom prst="rect">
            <a:avLst/>
          </a:prstGeom>
          <a:noFill/>
        </p:spPr>
        <p:txBody>
          <a:bodyPr wrap="square" rtlCol="0">
            <a:spAutoFit/>
          </a:bodyPr>
          <a:lstStyle/>
          <a:p>
            <a:r>
              <a:rPr lang="en-US" sz="700" spc="200">
                <a:solidFill>
                  <a:schemeClr val="bg2">
                    <a:lumMod val="50000"/>
                  </a:schemeClr>
                </a:solidFill>
              </a:rPr>
              <a:t>SOURCE</a:t>
            </a:r>
            <a:r>
              <a:rPr lang="en-US" sz="700" spc="200">
                <a:solidFill>
                  <a:schemeClr val="accent2"/>
                </a:solidFill>
              </a:rPr>
              <a:t> </a:t>
            </a:r>
            <a:r>
              <a:rPr lang="en-US" sz="700">
                <a:solidFill>
                  <a:schemeClr val="bg2">
                    <a:lumMod val="75000"/>
                  </a:schemeClr>
                </a:solidFill>
              </a:rPr>
              <a:t>White House.</a:t>
            </a:r>
          </a:p>
        </p:txBody>
      </p:sp>
      <p:sp>
        <p:nvSpPr>
          <p:cNvPr id="5" name="TextBox 4">
            <a:extLst>
              <a:ext uri="{FF2B5EF4-FFF2-40B4-BE49-F238E27FC236}">
                <a16:creationId xmlns:a16="http://schemas.microsoft.com/office/drawing/2014/main" id="{5A4E7088-AA26-B56A-8AFA-C7CBE2F0D8A8}"/>
              </a:ext>
            </a:extLst>
          </p:cNvPr>
          <p:cNvSpPr txBox="1"/>
          <p:nvPr/>
        </p:nvSpPr>
        <p:spPr>
          <a:xfrm>
            <a:off x="2160989" y="6346956"/>
            <a:ext cx="2685329" cy="200055"/>
          </a:xfrm>
          <a:prstGeom prst="rect">
            <a:avLst/>
          </a:prstGeom>
          <a:noFill/>
        </p:spPr>
        <p:txBody>
          <a:bodyPr wrap="square" rtlCol="0">
            <a:spAutoFit/>
          </a:bodyPr>
          <a:lstStyle/>
          <a:p>
            <a:r>
              <a:rPr lang="en-US" sz="700" spc="200">
                <a:solidFill>
                  <a:schemeClr val="accent1"/>
                </a:solidFill>
              </a:rPr>
              <a:t>PRESENTATION CENTER </a:t>
            </a:r>
            <a:r>
              <a:rPr lang="en-US" sz="700">
                <a:solidFill>
                  <a:schemeClr val="bg2">
                    <a:lumMod val="75000"/>
                  </a:schemeClr>
                </a:solidFill>
              </a:rPr>
              <a:t>2/3/25</a:t>
            </a:r>
          </a:p>
        </p:txBody>
      </p:sp>
      <p:pic>
        <p:nvPicPr>
          <p:cNvPr id="6" name="Graphic 5">
            <a:extLst>
              <a:ext uri="{FF2B5EF4-FFF2-40B4-BE49-F238E27FC236}">
                <a16:creationId xmlns:a16="http://schemas.microsoft.com/office/drawing/2014/main" id="{FFBAEDCC-9BEB-6451-3820-8626DE1077B9}"/>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756825" y="534946"/>
            <a:ext cx="640080" cy="640080"/>
          </a:xfrm>
          <a:prstGeom prst="rect">
            <a:avLst/>
          </a:prstGeom>
        </p:spPr>
      </p:pic>
    </p:spTree>
    <p:extLst>
      <p:ext uri="{BB962C8B-B14F-4D97-AF65-F5344CB8AC3E}">
        <p14:creationId xmlns:p14="http://schemas.microsoft.com/office/powerpoint/2010/main" val="1445274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E1309-D67F-7215-B8EF-BB7CF0D17A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317AE0-D9B8-4713-E801-76E3FFBD8563}"/>
              </a:ext>
            </a:extLst>
          </p:cNvPr>
          <p:cNvSpPr>
            <a:spLocks noGrp="1"/>
          </p:cNvSpPr>
          <p:nvPr>
            <p:ph type="title"/>
          </p:nvPr>
        </p:nvSpPr>
        <p:spPr/>
        <p:txBody>
          <a:bodyPr/>
          <a:lstStyle/>
          <a:p>
            <a:r>
              <a:rPr lang="en-US"/>
              <a:t>Trump executive orders: Government reform (4/4)</a:t>
            </a:r>
          </a:p>
        </p:txBody>
      </p:sp>
      <p:graphicFrame>
        <p:nvGraphicFramePr>
          <p:cNvPr id="3" name="Google Shape;123;p8">
            <a:extLst>
              <a:ext uri="{FF2B5EF4-FFF2-40B4-BE49-F238E27FC236}">
                <a16:creationId xmlns:a16="http://schemas.microsoft.com/office/drawing/2014/main" id="{05FB4949-933D-ED19-9C11-0504011233D8}"/>
              </a:ext>
            </a:extLst>
          </p:cNvPr>
          <p:cNvGraphicFramePr/>
          <p:nvPr>
            <p:extLst>
              <p:ext uri="{D42A27DB-BD31-4B8C-83A1-F6EECF244321}">
                <p14:modId xmlns:p14="http://schemas.microsoft.com/office/powerpoint/2010/main" val="2675860212"/>
              </p:ext>
            </p:extLst>
          </p:nvPr>
        </p:nvGraphicFramePr>
        <p:xfrm>
          <a:off x="1071787" y="1666088"/>
          <a:ext cx="10201802" cy="2047058"/>
        </p:xfrm>
        <a:graphic>
          <a:graphicData uri="http://schemas.openxmlformats.org/drawingml/2006/table">
            <a:tbl>
              <a:tblPr>
                <a:noFill/>
              </a:tblPr>
              <a:tblGrid>
                <a:gridCol w="1016369">
                  <a:extLst>
                    <a:ext uri="{9D8B030D-6E8A-4147-A177-3AD203B41FA5}">
                      <a16:colId xmlns:a16="http://schemas.microsoft.com/office/drawing/2014/main" val="20001"/>
                    </a:ext>
                  </a:extLst>
                </a:gridCol>
                <a:gridCol w="3303199">
                  <a:extLst>
                    <a:ext uri="{9D8B030D-6E8A-4147-A177-3AD203B41FA5}">
                      <a16:colId xmlns:a16="http://schemas.microsoft.com/office/drawing/2014/main" val="20002"/>
                    </a:ext>
                  </a:extLst>
                </a:gridCol>
                <a:gridCol w="5882234">
                  <a:extLst>
                    <a:ext uri="{9D8B030D-6E8A-4147-A177-3AD203B41FA5}">
                      <a16:colId xmlns:a16="http://schemas.microsoft.com/office/drawing/2014/main" val="20003"/>
                    </a:ext>
                  </a:extLst>
                </a:gridCol>
              </a:tblGrid>
              <a:tr h="437178">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a:solidFill>
                            <a:schemeClr val="bg1"/>
                          </a:solidFill>
                        </a:rPr>
                        <a:t>DATE</a:t>
                      </a:r>
                      <a:endParaRPr sz="1800" b="1" u="none" strike="noStrike" cap="none">
                        <a:solidFill>
                          <a:schemeClr val="bg1"/>
                        </a:solidFill>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a:solidFill>
                            <a:schemeClr val="bg1"/>
                          </a:solidFill>
                        </a:rPr>
                        <a:t>EXECUTIVE ORDER</a:t>
                      </a:r>
                      <a:endParaRPr sz="1800" b="1" u="none" strike="noStrike" cap="none">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a:solidFill>
                            <a:schemeClr val="bg1"/>
                          </a:solidFill>
                        </a:rPr>
                        <a:t>DETAILS</a:t>
                      </a:r>
                      <a:endParaRPr sz="1800" b="1" u="none" strike="noStrike" cap="none">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786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1/24/25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lvl="0" defTabSz="914400" fontAlgn="base">
                        <a:spcBef>
                          <a:spcPct val="0"/>
                        </a:spcBef>
                        <a:spcAft>
                          <a:spcPct val="0"/>
                        </a:spcAft>
                      </a:pPr>
                      <a:r>
                        <a:rPr lang="en-US" altLang="en-US" sz="1600" b="0" i="0">
                          <a:solidFill>
                            <a:schemeClr val="tx1"/>
                          </a:solidFill>
                          <a:ea typeface="Verdana" charset="0"/>
                          <a:cs typeface="Verdana" charset="0"/>
                        </a:rPr>
                        <a:t>Enforcing The Hyde Amendment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marL="0" lvl="0" indent="0" defTabSz="914400" fontAlgn="base">
                        <a:spcBef>
                          <a:spcPts val="0"/>
                        </a:spcBef>
                        <a:spcAft>
                          <a:spcPts val="300"/>
                        </a:spcAft>
                        <a:buFont typeface="Arial" panose="020B0604020202020204" pitchFamily="34" charset="0"/>
                        <a:buNone/>
                      </a:pPr>
                      <a:r>
                        <a:rPr lang="en-US" altLang="en-US" sz="1600" b="0" i="0">
                          <a:solidFill>
                            <a:schemeClr val="tx1"/>
                          </a:solidFill>
                          <a:ea typeface="Verdana" charset="0"/>
                          <a:cs typeface="Verdana" charset="0"/>
                        </a:rPr>
                        <a:t>Reaffirms the Hyde Amendment policy by revoking prior executive orders and ending federal funding for elective abortions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922144964"/>
                  </a:ext>
                </a:extLst>
              </a:tr>
              <a:tr h="786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1/24/25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lvl="0" defTabSz="914400" fontAlgn="base">
                        <a:spcBef>
                          <a:spcPct val="0"/>
                        </a:spcBef>
                        <a:spcAft>
                          <a:spcPct val="0"/>
                        </a:spcAft>
                      </a:pPr>
                      <a:r>
                        <a:rPr lang="en-US" altLang="en-US" sz="1600" b="0" i="0">
                          <a:solidFill>
                            <a:schemeClr val="tx1"/>
                          </a:solidFill>
                          <a:ea typeface="Verdana" charset="0"/>
                          <a:cs typeface="Verdana" charset="0"/>
                        </a:rPr>
                        <a:t>Council to Assess The Federal Emergency Management Agency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lvl="0" indent="0" defTabSz="914400" fontAlgn="base">
                        <a:spcBef>
                          <a:spcPts val="0"/>
                        </a:spcBef>
                        <a:spcAft>
                          <a:spcPts val="300"/>
                        </a:spcAft>
                        <a:buFont typeface="Arial" panose="020B0604020202020204" pitchFamily="34" charset="0"/>
                        <a:buNone/>
                      </a:pPr>
                      <a:r>
                        <a:rPr lang="en-US" altLang="en-US" sz="1600" b="0" i="0">
                          <a:solidFill>
                            <a:schemeClr val="tx1"/>
                          </a:solidFill>
                          <a:ea typeface="Verdana" charset="0"/>
                          <a:cs typeface="Verdana" charset="0"/>
                        </a:rPr>
                        <a:t>Establishes a council to evaluate FEMA’s effectiveness and recommend reforms to enhance disaster response, resilience, and impartiality across the US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79988807"/>
                  </a:ext>
                </a:extLst>
              </a:tr>
            </a:tbl>
          </a:graphicData>
        </a:graphic>
      </p:graphicFrame>
      <p:sp>
        <p:nvSpPr>
          <p:cNvPr id="4" name="TextBox 3">
            <a:extLst>
              <a:ext uri="{FF2B5EF4-FFF2-40B4-BE49-F238E27FC236}">
                <a16:creationId xmlns:a16="http://schemas.microsoft.com/office/drawing/2014/main" id="{A8F5C22A-7AAE-B772-B608-9D4E81B2D0A8}"/>
              </a:ext>
            </a:extLst>
          </p:cNvPr>
          <p:cNvSpPr txBox="1"/>
          <p:nvPr/>
        </p:nvSpPr>
        <p:spPr>
          <a:xfrm>
            <a:off x="2160989" y="6224623"/>
            <a:ext cx="4846320" cy="200055"/>
          </a:xfrm>
          <a:prstGeom prst="rect">
            <a:avLst/>
          </a:prstGeom>
          <a:noFill/>
        </p:spPr>
        <p:txBody>
          <a:bodyPr wrap="square" rtlCol="0">
            <a:spAutoFit/>
          </a:bodyPr>
          <a:lstStyle/>
          <a:p>
            <a:r>
              <a:rPr lang="en-US" sz="700" spc="200">
                <a:solidFill>
                  <a:schemeClr val="bg2">
                    <a:lumMod val="50000"/>
                  </a:schemeClr>
                </a:solidFill>
              </a:rPr>
              <a:t>SOURCE</a:t>
            </a:r>
            <a:r>
              <a:rPr lang="en-US" sz="700" spc="200">
                <a:solidFill>
                  <a:schemeClr val="accent2"/>
                </a:solidFill>
              </a:rPr>
              <a:t> </a:t>
            </a:r>
            <a:r>
              <a:rPr lang="en-US" sz="700">
                <a:solidFill>
                  <a:schemeClr val="bg2">
                    <a:lumMod val="75000"/>
                  </a:schemeClr>
                </a:solidFill>
              </a:rPr>
              <a:t>White House.</a:t>
            </a:r>
          </a:p>
        </p:txBody>
      </p:sp>
      <p:sp>
        <p:nvSpPr>
          <p:cNvPr id="5" name="TextBox 4">
            <a:extLst>
              <a:ext uri="{FF2B5EF4-FFF2-40B4-BE49-F238E27FC236}">
                <a16:creationId xmlns:a16="http://schemas.microsoft.com/office/drawing/2014/main" id="{21075647-3539-FA27-FD72-A77C34A5A872}"/>
              </a:ext>
            </a:extLst>
          </p:cNvPr>
          <p:cNvSpPr txBox="1"/>
          <p:nvPr/>
        </p:nvSpPr>
        <p:spPr>
          <a:xfrm>
            <a:off x="2160989" y="6346956"/>
            <a:ext cx="2685329" cy="200055"/>
          </a:xfrm>
          <a:prstGeom prst="rect">
            <a:avLst/>
          </a:prstGeom>
          <a:noFill/>
        </p:spPr>
        <p:txBody>
          <a:bodyPr wrap="square" rtlCol="0">
            <a:spAutoFit/>
          </a:bodyPr>
          <a:lstStyle/>
          <a:p>
            <a:r>
              <a:rPr lang="en-US" sz="700" spc="200">
                <a:solidFill>
                  <a:schemeClr val="accent1"/>
                </a:solidFill>
              </a:rPr>
              <a:t>PRESENTATION CENTER </a:t>
            </a:r>
            <a:r>
              <a:rPr lang="en-US" sz="700">
                <a:solidFill>
                  <a:schemeClr val="bg2">
                    <a:lumMod val="75000"/>
                  </a:schemeClr>
                </a:solidFill>
              </a:rPr>
              <a:t>2/3/25</a:t>
            </a:r>
          </a:p>
        </p:txBody>
      </p:sp>
      <p:pic>
        <p:nvPicPr>
          <p:cNvPr id="6" name="Graphic 5">
            <a:extLst>
              <a:ext uri="{FF2B5EF4-FFF2-40B4-BE49-F238E27FC236}">
                <a16:creationId xmlns:a16="http://schemas.microsoft.com/office/drawing/2014/main" id="{AD85F3E3-FBAE-DDFF-B722-42392882CD5C}"/>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744794" y="519299"/>
            <a:ext cx="640080" cy="640080"/>
          </a:xfrm>
          <a:prstGeom prst="rect">
            <a:avLst/>
          </a:prstGeom>
        </p:spPr>
      </p:pic>
    </p:spTree>
    <p:extLst>
      <p:ext uri="{BB962C8B-B14F-4D97-AF65-F5344CB8AC3E}">
        <p14:creationId xmlns:p14="http://schemas.microsoft.com/office/powerpoint/2010/main" val="2600963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6C12D-C93C-A89D-0191-06DB6E8609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5A3A1-E8D7-75D1-53EA-DC7F1599A548}"/>
              </a:ext>
            </a:extLst>
          </p:cNvPr>
          <p:cNvSpPr>
            <a:spLocks noGrp="1"/>
          </p:cNvSpPr>
          <p:nvPr>
            <p:ph type="title"/>
          </p:nvPr>
        </p:nvSpPr>
        <p:spPr/>
        <p:txBody>
          <a:bodyPr/>
          <a:lstStyle/>
          <a:p>
            <a:r>
              <a:rPr lang="en-US"/>
              <a:t>Trump executive orders: Public health</a:t>
            </a:r>
          </a:p>
        </p:txBody>
      </p:sp>
      <p:graphicFrame>
        <p:nvGraphicFramePr>
          <p:cNvPr id="3" name="Google Shape;123;p8">
            <a:extLst>
              <a:ext uri="{FF2B5EF4-FFF2-40B4-BE49-F238E27FC236}">
                <a16:creationId xmlns:a16="http://schemas.microsoft.com/office/drawing/2014/main" id="{E9742CE1-B04F-D898-6F54-C1EB15D43A8F}"/>
              </a:ext>
            </a:extLst>
          </p:cNvPr>
          <p:cNvGraphicFramePr/>
          <p:nvPr>
            <p:extLst>
              <p:ext uri="{D42A27DB-BD31-4B8C-83A1-F6EECF244321}">
                <p14:modId xmlns:p14="http://schemas.microsoft.com/office/powerpoint/2010/main" val="1780302532"/>
              </p:ext>
            </p:extLst>
          </p:nvPr>
        </p:nvGraphicFramePr>
        <p:xfrm>
          <a:off x="1071787" y="1666088"/>
          <a:ext cx="9973201" cy="1280160"/>
        </p:xfrm>
        <a:graphic>
          <a:graphicData uri="http://schemas.openxmlformats.org/drawingml/2006/table">
            <a:tbl>
              <a:tblPr>
                <a:noFill/>
              </a:tblPr>
              <a:tblGrid>
                <a:gridCol w="993594">
                  <a:extLst>
                    <a:ext uri="{9D8B030D-6E8A-4147-A177-3AD203B41FA5}">
                      <a16:colId xmlns:a16="http://schemas.microsoft.com/office/drawing/2014/main" val="20001"/>
                    </a:ext>
                  </a:extLst>
                </a:gridCol>
                <a:gridCol w="3229181">
                  <a:extLst>
                    <a:ext uri="{9D8B030D-6E8A-4147-A177-3AD203B41FA5}">
                      <a16:colId xmlns:a16="http://schemas.microsoft.com/office/drawing/2014/main" val="20002"/>
                    </a:ext>
                  </a:extLst>
                </a:gridCol>
                <a:gridCol w="5750426">
                  <a:extLst>
                    <a:ext uri="{9D8B030D-6E8A-4147-A177-3AD203B41FA5}">
                      <a16:colId xmlns:a16="http://schemas.microsoft.com/office/drawing/2014/main" val="20003"/>
                    </a:ext>
                  </a:extLst>
                </a:gridCol>
              </a:tblGrid>
              <a:tr h="457200">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a:solidFill>
                            <a:schemeClr val="bg1"/>
                          </a:solidFill>
                        </a:rPr>
                        <a:t>DATE</a:t>
                      </a:r>
                      <a:endParaRPr sz="1800" b="1" u="none" strike="noStrike" cap="none">
                        <a:solidFill>
                          <a:schemeClr val="bg1"/>
                        </a:solidFill>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a:solidFill>
                            <a:schemeClr val="bg1"/>
                          </a:solidFill>
                        </a:rPr>
                        <a:t>EXECUTIVE ORDER</a:t>
                      </a:r>
                      <a:endParaRPr sz="1800" b="1" u="none" strike="noStrike" cap="none">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a:solidFill>
                            <a:schemeClr val="bg1"/>
                          </a:solidFill>
                        </a:rPr>
                        <a:t>DETAILS</a:t>
                      </a:r>
                      <a:endParaRPr sz="1800" b="1" u="none" strike="noStrike" cap="none">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640080">
                <a:tc>
                  <a:txBody>
                    <a:bodyPr/>
                    <a:lstStyle/>
                    <a:p>
                      <a:pPr algn="ctr"/>
                      <a:r>
                        <a:rPr lang="en-US" sz="1600" b="0" i="0">
                          <a:solidFill>
                            <a:schemeClr val="tx1"/>
                          </a:solidFill>
                          <a:latin typeface="+mn-lt"/>
                        </a:rPr>
                        <a:t>1/28/25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lvl="0" algn="l" defTabSz="914400" fontAlgn="base">
                        <a:spcBef>
                          <a:spcPct val="0"/>
                        </a:spcBef>
                        <a:spcAft>
                          <a:spcPct val="0"/>
                        </a:spcAft>
                      </a:pPr>
                      <a:r>
                        <a:rPr lang="en-US" altLang="en-US" sz="1600" b="0" i="0">
                          <a:solidFill>
                            <a:schemeClr val="tx1"/>
                          </a:solidFill>
                          <a:latin typeface="+mn-lt"/>
                          <a:ea typeface="Verdana" charset="0"/>
                          <a:cs typeface="Verdana" charset="0"/>
                        </a:rPr>
                        <a:t>Protecting Children from Chemical and Surgical Mutilation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marL="0" lvl="0" indent="0" algn="l" defTabSz="914400" fontAlgn="base">
                        <a:spcBef>
                          <a:spcPts val="0"/>
                        </a:spcBef>
                        <a:spcAft>
                          <a:spcPts val="300"/>
                        </a:spcAft>
                        <a:buFont typeface="Arial" panose="020B0604020202020204" pitchFamily="34" charset="0"/>
                        <a:buNone/>
                      </a:pPr>
                      <a:r>
                        <a:rPr lang="en-US" altLang="en-US" sz="1600" b="0">
                          <a:solidFill>
                            <a:schemeClr val="tx1"/>
                          </a:solidFill>
                          <a:latin typeface="+mn-lt"/>
                          <a:ea typeface="Verdana" charset="0"/>
                          <a:cs typeface="Verdana" charset="0"/>
                        </a:rPr>
                        <a:t>Prohibits federal funding and support for medical interventions altering a child's sex, directs agencies to enforce restrictions, and requires HHS to review related medical guidelines and policies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2CA5167A-3C9D-4A5C-6175-667225E4A07F}"/>
              </a:ext>
            </a:extLst>
          </p:cNvPr>
          <p:cNvSpPr txBox="1"/>
          <p:nvPr/>
        </p:nvSpPr>
        <p:spPr>
          <a:xfrm>
            <a:off x="2160989" y="6224623"/>
            <a:ext cx="4846320" cy="200055"/>
          </a:xfrm>
          <a:prstGeom prst="rect">
            <a:avLst/>
          </a:prstGeom>
          <a:noFill/>
        </p:spPr>
        <p:txBody>
          <a:bodyPr wrap="square" rtlCol="0">
            <a:spAutoFit/>
          </a:bodyPr>
          <a:lstStyle/>
          <a:p>
            <a:r>
              <a:rPr lang="en-US" sz="700" spc="200">
                <a:solidFill>
                  <a:schemeClr val="bg2">
                    <a:lumMod val="50000"/>
                  </a:schemeClr>
                </a:solidFill>
              </a:rPr>
              <a:t>SOURCE</a:t>
            </a:r>
            <a:r>
              <a:rPr lang="en-US" sz="700" spc="200">
                <a:solidFill>
                  <a:schemeClr val="accent2"/>
                </a:solidFill>
              </a:rPr>
              <a:t> </a:t>
            </a:r>
            <a:r>
              <a:rPr lang="en-US" sz="700">
                <a:solidFill>
                  <a:schemeClr val="bg2">
                    <a:lumMod val="75000"/>
                  </a:schemeClr>
                </a:solidFill>
              </a:rPr>
              <a:t>White House.</a:t>
            </a:r>
          </a:p>
        </p:txBody>
      </p:sp>
      <p:sp>
        <p:nvSpPr>
          <p:cNvPr id="5" name="TextBox 4">
            <a:extLst>
              <a:ext uri="{FF2B5EF4-FFF2-40B4-BE49-F238E27FC236}">
                <a16:creationId xmlns:a16="http://schemas.microsoft.com/office/drawing/2014/main" id="{9CE0AE68-9CFC-86A2-CA80-B9C48FEF5D8F}"/>
              </a:ext>
            </a:extLst>
          </p:cNvPr>
          <p:cNvSpPr txBox="1"/>
          <p:nvPr/>
        </p:nvSpPr>
        <p:spPr>
          <a:xfrm>
            <a:off x="2160989" y="6346956"/>
            <a:ext cx="2685329" cy="200055"/>
          </a:xfrm>
          <a:prstGeom prst="rect">
            <a:avLst/>
          </a:prstGeom>
          <a:noFill/>
        </p:spPr>
        <p:txBody>
          <a:bodyPr wrap="square" rtlCol="0">
            <a:spAutoFit/>
          </a:bodyPr>
          <a:lstStyle/>
          <a:p>
            <a:r>
              <a:rPr lang="en-US" sz="700" spc="200">
                <a:solidFill>
                  <a:schemeClr val="accent1"/>
                </a:solidFill>
              </a:rPr>
              <a:t>PRESENTATION CENTER </a:t>
            </a:r>
            <a:r>
              <a:rPr lang="en-US" sz="700">
                <a:solidFill>
                  <a:schemeClr val="bg2">
                    <a:lumMod val="75000"/>
                  </a:schemeClr>
                </a:solidFill>
              </a:rPr>
              <a:t>2/3/25</a:t>
            </a:r>
          </a:p>
        </p:txBody>
      </p:sp>
      <p:pic>
        <p:nvPicPr>
          <p:cNvPr id="6" name="Graphic 5">
            <a:extLst>
              <a:ext uri="{FF2B5EF4-FFF2-40B4-BE49-F238E27FC236}">
                <a16:creationId xmlns:a16="http://schemas.microsoft.com/office/drawing/2014/main" id="{97F91B2D-21D6-6058-FD30-1BB2AE7716C6}"/>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829015" y="180053"/>
            <a:ext cx="640080" cy="640080"/>
          </a:xfrm>
          <a:prstGeom prst="rect">
            <a:avLst/>
          </a:prstGeom>
        </p:spPr>
      </p:pic>
    </p:spTree>
    <p:extLst>
      <p:ext uri="{BB962C8B-B14F-4D97-AF65-F5344CB8AC3E}">
        <p14:creationId xmlns:p14="http://schemas.microsoft.com/office/powerpoint/2010/main" val="1836696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8F458-546B-4942-20B4-79DB6A11F0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4DEC7-ABF2-EE57-8814-87D0412618D1}"/>
              </a:ext>
            </a:extLst>
          </p:cNvPr>
          <p:cNvSpPr>
            <a:spLocks noGrp="1"/>
          </p:cNvSpPr>
          <p:nvPr>
            <p:ph type="title"/>
          </p:nvPr>
        </p:nvSpPr>
        <p:spPr/>
        <p:txBody>
          <a:bodyPr/>
          <a:lstStyle/>
          <a:p>
            <a:r>
              <a:rPr lang="en-US"/>
              <a:t>Trump executive orders: Immigration (1/2)</a:t>
            </a:r>
          </a:p>
        </p:txBody>
      </p:sp>
      <p:graphicFrame>
        <p:nvGraphicFramePr>
          <p:cNvPr id="3" name="Google Shape;123;p8">
            <a:extLst>
              <a:ext uri="{FF2B5EF4-FFF2-40B4-BE49-F238E27FC236}">
                <a16:creationId xmlns:a16="http://schemas.microsoft.com/office/drawing/2014/main" id="{CEA0DF21-A1F8-B33D-D7FB-65BDCC19217A}"/>
              </a:ext>
            </a:extLst>
          </p:cNvPr>
          <p:cNvGraphicFramePr/>
          <p:nvPr>
            <p:extLst>
              <p:ext uri="{D42A27DB-BD31-4B8C-83A1-F6EECF244321}">
                <p14:modId xmlns:p14="http://schemas.microsoft.com/office/powerpoint/2010/main" val="196747456"/>
              </p:ext>
            </p:extLst>
          </p:nvPr>
        </p:nvGraphicFramePr>
        <p:xfrm>
          <a:off x="1203158" y="1415082"/>
          <a:ext cx="10238874" cy="4389120"/>
        </p:xfrm>
        <a:graphic>
          <a:graphicData uri="http://schemas.openxmlformats.org/drawingml/2006/table">
            <a:tbl>
              <a:tblPr>
                <a:noFill/>
              </a:tblPr>
              <a:tblGrid>
                <a:gridCol w="1020062">
                  <a:extLst>
                    <a:ext uri="{9D8B030D-6E8A-4147-A177-3AD203B41FA5}">
                      <a16:colId xmlns:a16="http://schemas.microsoft.com/office/drawing/2014/main" val="20001"/>
                    </a:ext>
                  </a:extLst>
                </a:gridCol>
                <a:gridCol w="3315202">
                  <a:extLst>
                    <a:ext uri="{9D8B030D-6E8A-4147-A177-3AD203B41FA5}">
                      <a16:colId xmlns:a16="http://schemas.microsoft.com/office/drawing/2014/main" val="20002"/>
                    </a:ext>
                  </a:extLst>
                </a:gridCol>
                <a:gridCol w="5903610">
                  <a:extLst>
                    <a:ext uri="{9D8B030D-6E8A-4147-A177-3AD203B41FA5}">
                      <a16:colId xmlns:a16="http://schemas.microsoft.com/office/drawing/2014/main" val="20003"/>
                    </a:ext>
                  </a:extLst>
                </a:gridCol>
              </a:tblGrid>
              <a:tr h="457200">
                <a:tc>
                  <a:txBody>
                    <a:bodyPr/>
                    <a:lstStyle/>
                    <a:p>
                      <a:pPr marL="0" marR="0" lvl="0" indent="0" algn="ctr" rtl="0">
                        <a:lnSpc>
                          <a:spcPct val="100000"/>
                        </a:lnSpc>
                        <a:spcBef>
                          <a:spcPts val="0"/>
                        </a:spcBef>
                        <a:spcAft>
                          <a:spcPts val="0"/>
                        </a:spcAft>
                        <a:buClr>
                          <a:srgbClr val="000000"/>
                        </a:buClr>
                        <a:buSzPts val="1000"/>
                        <a:buFont typeface="Arial"/>
                        <a:buNone/>
                      </a:pPr>
                      <a:r>
                        <a:rPr lang="en-US" sz="1600" b="1" u="none" strike="noStrike" cap="none">
                          <a:solidFill>
                            <a:schemeClr val="bg1"/>
                          </a:solidFill>
                        </a:rPr>
                        <a:t>DATE</a:t>
                      </a:r>
                      <a:endParaRPr sz="1600" b="1" u="none" strike="noStrike" cap="none">
                        <a:solidFill>
                          <a:schemeClr val="bg1"/>
                        </a:solidFill>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600" b="1" u="none" strike="noStrike" cap="none">
                          <a:solidFill>
                            <a:schemeClr val="bg1"/>
                          </a:solidFill>
                        </a:rPr>
                        <a:t>EXECUTIVE ORDER</a:t>
                      </a:r>
                      <a:endParaRPr sz="1600" b="1" u="none" strike="noStrike" cap="none">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600" b="1" u="none" strike="noStrike" cap="none">
                          <a:solidFill>
                            <a:schemeClr val="bg1"/>
                          </a:solidFill>
                        </a:rPr>
                        <a:t>DETAILS</a:t>
                      </a:r>
                      <a:endParaRPr sz="1600" b="1" u="none" strike="noStrike" cap="none">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822960">
                <a:tc>
                  <a:txBody>
                    <a:bodyPr/>
                    <a:lstStyle/>
                    <a:p>
                      <a:pPr algn="ctr"/>
                      <a:r>
                        <a:rPr lang="en-US" sz="1400" b="0" i="0">
                          <a:solidFill>
                            <a:schemeClr val="tx1"/>
                          </a:solidFill>
                          <a:latin typeface="+mn-lt"/>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l" defTabSz="914400" fontAlgn="base">
                        <a:spcBef>
                          <a:spcPct val="0"/>
                        </a:spcBef>
                        <a:spcAft>
                          <a:spcPct val="0"/>
                        </a:spcAft>
                      </a:pPr>
                      <a:r>
                        <a:rPr lang="en-US" altLang="en-US" sz="1400" b="0" i="0">
                          <a:solidFill>
                            <a:schemeClr val="tx1"/>
                          </a:solidFill>
                          <a:ea typeface="Verdana" charset="0"/>
                          <a:cs typeface="Verdana" charset="0"/>
                        </a:rPr>
                        <a:t>Protecting The United States From Foreign Terrorists and Other</a:t>
                      </a:r>
                    </a:p>
                    <a:p>
                      <a:pPr lvl="0" algn="l" defTabSz="914400" fontAlgn="base">
                        <a:spcBef>
                          <a:spcPct val="0"/>
                        </a:spcBef>
                        <a:spcAft>
                          <a:spcPct val="0"/>
                        </a:spcAft>
                      </a:pPr>
                      <a:r>
                        <a:rPr lang="en-US" altLang="en-US" sz="1400" b="0" i="0">
                          <a:solidFill>
                            <a:schemeClr val="tx1"/>
                          </a:solidFill>
                          <a:ea typeface="Verdana" charset="0"/>
                          <a:cs typeface="Verdana" charset="0"/>
                        </a:rPr>
                        <a:t>National Security and Public Safety Threats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l" defTabSz="914400" fontAlgn="base">
                        <a:spcBef>
                          <a:spcPts val="0"/>
                        </a:spcBef>
                        <a:spcAft>
                          <a:spcPts val="300"/>
                        </a:spcAft>
                        <a:buFont typeface="Arial" panose="020B0604020202020204" pitchFamily="34" charset="0"/>
                        <a:buNone/>
                      </a:pPr>
                      <a:r>
                        <a:rPr lang="en-US" altLang="en-US" sz="1400">
                          <a:solidFill>
                            <a:schemeClr val="tx1"/>
                          </a:solidFill>
                          <a:ea typeface="Verdana" charset="0"/>
                          <a:cs typeface="Verdana" charset="0"/>
                        </a:rPr>
                        <a:t>Enhances vetting and screening of foreign nationals to prevent entry or presence of individuals posing security threats, with stringent measures for high-risk countries and programs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l" defTabSz="914400" fontAlgn="base">
                        <a:spcBef>
                          <a:spcPct val="0"/>
                        </a:spcBef>
                        <a:spcAft>
                          <a:spcPct val="0"/>
                        </a:spcAft>
                      </a:pPr>
                      <a:r>
                        <a:rPr lang="en-US" altLang="en-US" sz="1400" b="0" i="0">
                          <a:solidFill>
                            <a:schemeClr val="tx1"/>
                          </a:solidFill>
                          <a:ea typeface="Verdana" charset="0"/>
                          <a:cs typeface="Verdana" charset="0"/>
                        </a:rPr>
                        <a:t>Securing Our Borders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l" defTabSz="914400" fontAlgn="base">
                        <a:spcBef>
                          <a:spcPts val="0"/>
                        </a:spcBef>
                        <a:spcAft>
                          <a:spcPts val="300"/>
                        </a:spcAft>
                        <a:buFont typeface="Arial" panose="020B0604020202020204" pitchFamily="34" charset="0"/>
                        <a:buNone/>
                      </a:pPr>
                      <a:r>
                        <a:rPr lang="en-US" altLang="en-US" sz="1400">
                          <a:solidFill>
                            <a:schemeClr val="tx1"/>
                          </a:solidFill>
                          <a:ea typeface="Verdana" charset="0"/>
                          <a:cs typeface="Verdana" charset="0"/>
                        </a:rPr>
                        <a:t>Mandates comprehensive measures to secure the US southern border, including constructing barriers, detaining illegal entrants, resuming Migrant Protection Protocols, and enhancing prosecution of border-related crimes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43263441"/>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l" defTabSz="914400" fontAlgn="base">
                        <a:spcBef>
                          <a:spcPct val="0"/>
                        </a:spcBef>
                        <a:spcAft>
                          <a:spcPct val="0"/>
                        </a:spcAft>
                      </a:pPr>
                      <a:r>
                        <a:rPr lang="en-US" altLang="en-US" sz="1400" b="0" i="0">
                          <a:solidFill>
                            <a:schemeClr val="tx1"/>
                          </a:solidFill>
                          <a:ea typeface="Verdana" charset="0"/>
                          <a:cs typeface="Verdana" charset="0"/>
                        </a:rPr>
                        <a:t>Protecting the Meaning and Value of American Citizenship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l" defTabSz="914400" fontAlgn="base">
                        <a:spcBef>
                          <a:spcPts val="0"/>
                        </a:spcBef>
                        <a:spcAft>
                          <a:spcPts val="300"/>
                        </a:spcAft>
                        <a:buFont typeface="Arial" panose="020B0604020202020204" pitchFamily="34" charset="0"/>
                        <a:buNone/>
                      </a:pPr>
                      <a:r>
                        <a:rPr lang="en-US" altLang="en-US" sz="1400">
                          <a:solidFill>
                            <a:schemeClr val="tx1"/>
                          </a:solidFill>
                          <a:ea typeface="Verdana" charset="0"/>
                          <a:cs typeface="Verdana" charset="0"/>
                        </a:rPr>
                        <a:t>Redefines birthright citizenship to exclude individuals born in the US to parents who are unlawfully present or temporarily residing, effective 30 days after issuance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31959811"/>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l" defTabSz="914400" fontAlgn="base">
                        <a:spcBef>
                          <a:spcPct val="0"/>
                        </a:spcBef>
                        <a:spcAft>
                          <a:spcPct val="0"/>
                        </a:spcAft>
                      </a:pPr>
                      <a:r>
                        <a:rPr lang="en-US" altLang="en-US" sz="1400" b="0" i="0">
                          <a:solidFill>
                            <a:schemeClr val="tx1"/>
                          </a:solidFill>
                          <a:ea typeface="Verdana" charset="0"/>
                          <a:cs typeface="Verdana" charset="0"/>
                        </a:rPr>
                        <a:t>Realigning the United States Refugee Admissions Program</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l" defTabSz="914400" fontAlgn="base">
                        <a:spcBef>
                          <a:spcPts val="0"/>
                        </a:spcBef>
                        <a:spcAft>
                          <a:spcPts val="300"/>
                        </a:spcAft>
                        <a:buFont typeface="Arial" panose="020B0604020202020204" pitchFamily="34" charset="0"/>
                        <a:buNone/>
                      </a:pPr>
                      <a:r>
                        <a:rPr lang="en-US" altLang="en-US" sz="1400">
                          <a:solidFill>
                            <a:schemeClr val="tx1"/>
                          </a:solidFill>
                          <a:ea typeface="Verdana" charset="0"/>
                          <a:cs typeface="Verdana" charset="0"/>
                        </a:rPr>
                        <a:t>Suspends the US Refugee Admissions Program until further review to align refugee entry with national interests, prioritize security, and ensure state and local consultation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l" defTabSz="914400" fontAlgn="base">
                        <a:spcBef>
                          <a:spcPct val="0"/>
                        </a:spcBef>
                        <a:spcAft>
                          <a:spcPct val="0"/>
                        </a:spcAft>
                      </a:pPr>
                      <a:r>
                        <a:rPr lang="en-US" altLang="en-US" sz="1400" b="0" i="0">
                          <a:solidFill>
                            <a:schemeClr val="tx1"/>
                          </a:solidFill>
                          <a:ea typeface="Verdana" charset="0"/>
                          <a:cs typeface="Verdana" charset="0"/>
                        </a:rPr>
                        <a:t>Clarifying the Military’s Role in Protecting the Territorial Integrity of the United States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l" defTabSz="914400" fontAlgn="base">
                        <a:spcBef>
                          <a:spcPts val="0"/>
                        </a:spcBef>
                        <a:spcAft>
                          <a:spcPts val="300"/>
                        </a:spcAft>
                        <a:buFont typeface="Arial" panose="020B0604020202020204" pitchFamily="34" charset="0"/>
                        <a:buNone/>
                      </a:pPr>
                      <a:r>
                        <a:rPr lang="en-US" altLang="en-US" sz="1400">
                          <a:solidFill>
                            <a:schemeClr val="tx1"/>
                          </a:solidFill>
                          <a:ea typeface="Verdana" charset="0"/>
                          <a:cs typeface="Verdana" charset="0"/>
                        </a:rPr>
                        <a:t>Directs the Department of Defense to assign US Northern Command the mission of securing the US borders against illegal migration, trafficking, and criminal activities, prioritizing national sovereignty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96E1BF9C-5431-9C4B-3A51-D223C20EE9FF}"/>
              </a:ext>
            </a:extLst>
          </p:cNvPr>
          <p:cNvSpPr txBox="1"/>
          <p:nvPr/>
        </p:nvSpPr>
        <p:spPr>
          <a:xfrm>
            <a:off x="2160989" y="6224623"/>
            <a:ext cx="4846320" cy="200055"/>
          </a:xfrm>
          <a:prstGeom prst="rect">
            <a:avLst/>
          </a:prstGeom>
          <a:noFill/>
        </p:spPr>
        <p:txBody>
          <a:bodyPr wrap="square" rtlCol="0">
            <a:spAutoFit/>
          </a:bodyPr>
          <a:lstStyle/>
          <a:p>
            <a:r>
              <a:rPr lang="en-US" sz="700" spc="200">
                <a:solidFill>
                  <a:schemeClr val="bg2">
                    <a:lumMod val="50000"/>
                  </a:schemeClr>
                </a:solidFill>
              </a:rPr>
              <a:t>SOURCE</a:t>
            </a:r>
            <a:r>
              <a:rPr lang="en-US" sz="700" spc="200">
                <a:solidFill>
                  <a:schemeClr val="accent2"/>
                </a:solidFill>
              </a:rPr>
              <a:t> </a:t>
            </a:r>
            <a:r>
              <a:rPr lang="en-US" sz="700">
                <a:solidFill>
                  <a:schemeClr val="bg2">
                    <a:lumMod val="75000"/>
                  </a:schemeClr>
                </a:solidFill>
              </a:rPr>
              <a:t>White House.</a:t>
            </a:r>
          </a:p>
        </p:txBody>
      </p:sp>
      <p:sp>
        <p:nvSpPr>
          <p:cNvPr id="5" name="TextBox 4">
            <a:extLst>
              <a:ext uri="{FF2B5EF4-FFF2-40B4-BE49-F238E27FC236}">
                <a16:creationId xmlns:a16="http://schemas.microsoft.com/office/drawing/2014/main" id="{99325349-A623-C5EA-F064-E1FEDD8AA008}"/>
              </a:ext>
            </a:extLst>
          </p:cNvPr>
          <p:cNvSpPr txBox="1"/>
          <p:nvPr/>
        </p:nvSpPr>
        <p:spPr>
          <a:xfrm>
            <a:off x="2160989" y="6346956"/>
            <a:ext cx="2685329" cy="200055"/>
          </a:xfrm>
          <a:prstGeom prst="rect">
            <a:avLst/>
          </a:prstGeom>
          <a:noFill/>
        </p:spPr>
        <p:txBody>
          <a:bodyPr wrap="square" rtlCol="0">
            <a:spAutoFit/>
          </a:bodyPr>
          <a:lstStyle/>
          <a:p>
            <a:r>
              <a:rPr lang="en-US" sz="700" spc="200">
                <a:solidFill>
                  <a:schemeClr val="accent1"/>
                </a:solidFill>
              </a:rPr>
              <a:t>PRESENTATION CENTER </a:t>
            </a:r>
            <a:r>
              <a:rPr lang="en-US" sz="700">
                <a:solidFill>
                  <a:schemeClr val="bg2">
                    <a:lumMod val="75000"/>
                  </a:schemeClr>
                </a:solidFill>
              </a:rPr>
              <a:t>2/3/25</a:t>
            </a:r>
          </a:p>
        </p:txBody>
      </p:sp>
      <p:pic>
        <p:nvPicPr>
          <p:cNvPr id="6" name="Graphic 5">
            <a:extLst>
              <a:ext uri="{FF2B5EF4-FFF2-40B4-BE49-F238E27FC236}">
                <a16:creationId xmlns:a16="http://schemas.microsoft.com/office/drawing/2014/main" id="{85CCFDE4-7FEF-0300-3B51-A91C9C5CBE43}"/>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829015" y="180053"/>
            <a:ext cx="640080" cy="640080"/>
          </a:xfrm>
          <a:prstGeom prst="rect">
            <a:avLst/>
          </a:prstGeom>
        </p:spPr>
      </p:pic>
    </p:spTree>
    <p:extLst>
      <p:ext uri="{BB962C8B-B14F-4D97-AF65-F5344CB8AC3E}">
        <p14:creationId xmlns:p14="http://schemas.microsoft.com/office/powerpoint/2010/main" val="786955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FD985-C613-6FAE-8502-65B0D8B130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1CCBAF-4847-CA2E-EDA0-BC64FEBBA6A2}"/>
              </a:ext>
            </a:extLst>
          </p:cNvPr>
          <p:cNvSpPr>
            <a:spLocks noGrp="1"/>
          </p:cNvSpPr>
          <p:nvPr>
            <p:ph type="title"/>
          </p:nvPr>
        </p:nvSpPr>
        <p:spPr/>
        <p:txBody>
          <a:bodyPr/>
          <a:lstStyle/>
          <a:p>
            <a:r>
              <a:rPr lang="en-US"/>
              <a:t>Trump executive orders: Immigration (2/2)</a:t>
            </a:r>
          </a:p>
        </p:txBody>
      </p:sp>
      <p:graphicFrame>
        <p:nvGraphicFramePr>
          <p:cNvPr id="3" name="Google Shape;123;p8">
            <a:extLst>
              <a:ext uri="{FF2B5EF4-FFF2-40B4-BE49-F238E27FC236}">
                <a16:creationId xmlns:a16="http://schemas.microsoft.com/office/drawing/2014/main" id="{BF767B27-1834-B31B-E144-22159F846ED1}"/>
              </a:ext>
            </a:extLst>
          </p:cNvPr>
          <p:cNvGraphicFramePr/>
          <p:nvPr>
            <p:extLst>
              <p:ext uri="{D42A27DB-BD31-4B8C-83A1-F6EECF244321}">
                <p14:modId xmlns:p14="http://schemas.microsoft.com/office/powerpoint/2010/main" val="1284207103"/>
              </p:ext>
            </p:extLst>
          </p:nvPr>
        </p:nvGraphicFramePr>
        <p:xfrm>
          <a:off x="1071787" y="1666088"/>
          <a:ext cx="10081487" cy="3413760"/>
        </p:xfrm>
        <a:graphic>
          <a:graphicData uri="http://schemas.openxmlformats.org/drawingml/2006/table">
            <a:tbl>
              <a:tblPr>
                <a:noFill/>
              </a:tblPr>
              <a:tblGrid>
                <a:gridCol w="1004382">
                  <a:extLst>
                    <a:ext uri="{9D8B030D-6E8A-4147-A177-3AD203B41FA5}">
                      <a16:colId xmlns:a16="http://schemas.microsoft.com/office/drawing/2014/main" val="20001"/>
                    </a:ext>
                  </a:extLst>
                </a:gridCol>
                <a:gridCol w="3264243">
                  <a:extLst>
                    <a:ext uri="{9D8B030D-6E8A-4147-A177-3AD203B41FA5}">
                      <a16:colId xmlns:a16="http://schemas.microsoft.com/office/drawing/2014/main" val="20002"/>
                    </a:ext>
                  </a:extLst>
                </a:gridCol>
                <a:gridCol w="5812862">
                  <a:extLst>
                    <a:ext uri="{9D8B030D-6E8A-4147-A177-3AD203B41FA5}">
                      <a16:colId xmlns:a16="http://schemas.microsoft.com/office/drawing/2014/main" val="20003"/>
                    </a:ext>
                  </a:extLst>
                </a:gridCol>
              </a:tblGrid>
              <a:tr h="457200">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a:solidFill>
                            <a:schemeClr val="bg1"/>
                          </a:solidFill>
                        </a:rPr>
                        <a:t>DATE</a:t>
                      </a:r>
                      <a:endParaRPr sz="1800" b="1" u="none" strike="noStrike" cap="none">
                        <a:solidFill>
                          <a:schemeClr val="bg1"/>
                        </a:solidFill>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a:solidFill>
                            <a:schemeClr val="bg1"/>
                          </a:solidFill>
                        </a:rPr>
                        <a:t>EXECUTIVE ORDER</a:t>
                      </a:r>
                      <a:endParaRPr sz="1800" b="1" u="none" strike="noStrike" cap="none">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800" b="1" u="none" strike="noStrike" cap="none">
                          <a:solidFill>
                            <a:schemeClr val="bg1"/>
                          </a:solidFill>
                        </a:rPr>
                        <a:t>DETAILS</a:t>
                      </a:r>
                      <a:endParaRPr sz="1800" b="1" u="none" strike="noStrike" cap="none">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l" defTabSz="914400" fontAlgn="base">
                        <a:spcBef>
                          <a:spcPct val="0"/>
                        </a:spcBef>
                        <a:spcAft>
                          <a:spcPct val="0"/>
                        </a:spcAft>
                      </a:pPr>
                      <a:r>
                        <a:rPr lang="en-US" altLang="en-US" sz="1600" b="0" i="0">
                          <a:solidFill>
                            <a:schemeClr val="tx1"/>
                          </a:solidFill>
                          <a:ea typeface="Verdana" charset="0"/>
                          <a:cs typeface="Verdana" charset="0"/>
                        </a:rPr>
                        <a:t>Declaring a National Emergency at the Southern Border of the United States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l" defTabSz="914400" fontAlgn="base">
                        <a:spcBef>
                          <a:spcPts val="0"/>
                        </a:spcBef>
                        <a:spcAft>
                          <a:spcPts val="300"/>
                        </a:spcAft>
                        <a:buFont typeface="Arial" panose="020B0604020202020204" pitchFamily="34" charset="0"/>
                        <a:buNone/>
                      </a:pPr>
                      <a:r>
                        <a:rPr lang="en-US" altLang="en-US" sz="1600">
                          <a:solidFill>
                            <a:schemeClr val="tx1"/>
                          </a:solidFill>
                          <a:ea typeface="Verdana" charset="0"/>
                          <a:cs typeface="Verdana" charset="0"/>
                        </a:rPr>
                        <a:t>Declares a national emergency at the southern US border, authorizing military deployment, construction of physical barriers, and enhanced strategies to secure the border and address illegal migration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l" defTabSz="914400" fontAlgn="base">
                        <a:spcBef>
                          <a:spcPct val="0"/>
                        </a:spcBef>
                        <a:spcAft>
                          <a:spcPct val="0"/>
                        </a:spcAft>
                      </a:pPr>
                      <a:r>
                        <a:rPr lang="en-US" altLang="en-US" sz="1600" b="0" i="0">
                          <a:solidFill>
                            <a:schemeClr val="tx1"/>
                          </a:solidFill>
                          <a:ea typeface="Verdana" charset="0"/>
                          <a:cs typeface="Verdana" charset="0"/>
                        </a:rPr>
                        <a:t>Protecting The American People Against Invasion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l" defTabSz="914400" fontAlgn="base">
                        <a:spcBef>
                          <a:spcPts val="0"/>
                        </a:spcBef>
                        <a:spcAft>
                          <a:spcPts val="300"/>
                        </a:spcAft>
                        <a:buFont typeface="Arial" panose="020B0604020202020204" pitchFamily="34" charset="0"/>
                        <a:buNone/>
                      </a:pPr>
                      <a:r>
                        <a:rPr lang="en-US" altLang="en-US" sz="1600">
                          <a:solidFill>
                            <a:schemeClr val="tx1"/>
                          </a:solidFill>
                          <a:ea typeface="Verdana" charset="0"/>
                          <a:cs typeface="Verdana" charset="0"/>
                        </a:rPr>
                        <a:t>Prioritizes strict enforcement of immigration laws, directs the attorney general to research stopping federal funding to sanctuary jurisdictions, and revokes prior policies to address unauthorized entry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58471158"/>
                  </a:ext>
                </a:extLst>
              </a:tr>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1/20/25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l" defTabSz="914400" fontAlgn="base">
                        <a:spcBef>
                          <a:spcPct val="0"/>
                        </a:spcBef>
                        <a:spcAft>
                          <a:spcPct val="0"/>
                        </a:spcAft>
                      </a:pPr>
                      <a:r>
                        <a:rPr lang="en-US" altLang="en-US" sz="1600" b="0" i="0">
                          <a:solidFill>
                            <a:schemeClr val="tx1"/>
                          </a:solidFill>
                          <a:ea typeface="Verdana" charset="0"/>
                          <a:cs typeface="Verdana" charset="0"/>
                        </a:rPr>
                        <a:t>Guaranteeing the States Protection Against Invasion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l" defTabSz="914400" fontAlgn="base">
                        <a:spcBef>
                          <a:spcPts val="0"/>
                        </a:spcBef>
                        <a:spcAft>
                          <a:spcPts val="300"/>
                        </a:spcAft>
                        <a:buFont typeface="Arial" panose="020B0604020202020204" pitchFamily="34" charset="0"/>
                        <a:buNone/>
                      </a:pPr>
                      <a:r>
                        <a:rPr lang="en-US" altLang="en-US" sz="1600">
                          <a:solidFill>
                            <a:schemeClr val="tx1"/>
                          </a:solidFill>
                          <a:ea typeface="Verdana" charset="0"/>
                          <a:cs typeface="Verdana" charset="0"/>
                        </a:rPr>
                        <a:t>Suspends the entry of aliens engaged in an invasion at the southern US border for national security, public health, and constitutional reasons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32929331"/>
                  </a:ext>
                </a:extLst>
              </a:tr>
            </a:tbl>
          </a:graphicData>
        </a:graphic>
      </p:graphicFrame>
      <p:sp>
        <p:nvSpPr>
          <p:cNvPr id="4" name="TextBox 3">
            <a:extLst>
              <a:ext uri="{FF2B5EF4-FFF2-40B4-BE49-F238E27FC236}">
                <a16:creationId xmlns:a16="http://schemas.microsoft.com/office/drawing/2014/main" id="{4D1E452B-FF4D-29A0-2553-60E16905B781}"/>
              </a:ext>
            </a:extLst>
          </p:cNvPr>
          <p:cNvSpPr txBox="1"/>
          <p:nvPr/>
        </p:nvSpPr>
        <p:spPr>
          <a:xfrm>
            <a:off x="2160989" y="6224623"/>
            <a:ext cx="4846320" cy="200055"/>
          </a:xfrm>
          <a:prstGeom prst="rect">
            <a:avLst/>
          </a:prstGeom>
          <a:noFill/>
        </p:spPr>
        <p:txBody>
          <a:bodyPr wrap="square" rtlCol="0">
            <a:spAutoFit/>
          </a:bodyPr>
          <a:lstStyle/>
          <a:p>
            <a:r>
              <a:rPr lang="en-US" sz="700" spc="200">
                <a:solidFill>
                  <a:schemeClr val="bg2">
                    <a:lumMod val="50000"/>
                  </a:schemeClr>
                </a:solidFill>
              </a:rPr>
              <a:t>SOURCE</a:t>
            </a:r>
            <a:r>
              <a:rPr lang="en-US" sz="700" spc="200">
                <a:solidFill>
                  <a:schemeClr val="accent2"/>
                </a:solidFill>
              </a:rPr>
              <a:t> </a:t>
            </a:r>
            <a:r>
              <a:rPr lang="en-US" sz="700">
                <a:solidFill>
                  <a:schemeClr val="bg2">
                    <a:lumMod val="75000"/>
                  </a:schemeClr>
                </a:solidFill>
              </a:rPr>
              <a:t>White House.</a:t>
            </a:r>
          </a:p>
        </p:txBody>
      </p:sp>
      <p:sp>
        <p:nvSpPr>
          <p:cNvPr id="5" name="TextBox 4">
            <a:extLst>
              <a:ext uri="{FF2B5EF4-FFF2-40B4-BE49-F238E27FC236}">
                <a16:creationId xmlns:a16="http://schemas.microsoft.com/office/drawing/2014/main" id="{1C3C5A75-30B8-BEB7-9127-4C3F12D9D20A}"/>
              </a:ext>
            </a:extLst>
          </p:cNvPr>
          <p:cNvSpPr txBox="1"/>
          <p:nvPr/>
        </p:nvSpPr>
        <p:spPr>
          <a:xfrm>
            <a:off x="2160989" y="6346956"/>
            <a:ext cx="2685329" cy="200055"/>
          </a:xfrm>
          <a:prstGeom prst="rect">
            <a:avLst/>
          </a:prstGeom>
          <a:noFill/>
        </p:spPr>
        <p:txBody>
          <a:bodyPr wrap="square" rtlCol="0">
            <a:spAutoFit/>
          </a:bodyPr>
          <a:lstStyle/>
          <a:p>
            <a:r>
              <a:rPr lang="en-US" sz="700" spc="200">
                <a:solidFill>
                  <a:schemeClr val="accent1"/>
                </a:solidFill>
              </a:rPr>
              <a:t>PRESENTATION CENTER </a:t>
            </a:r>
            <a:r>
              <a:rPr lang="en-US" sz="700">
                <a:solidFill>
                  <a:schemeClr val="bg2">
                    <a:lumMod val="75000"/>
                  </a:schemeClr>
                </a:solidFill>
              </a:rPr>
              <a:t>2/3/25</a:t>
            </a:r>
          </a:p>
        </p:txBody>
      </p:sp>
      <p:pic>
        <p:nvPicPr>
          <p:cNvPr id="6" name="Graphic 5">
            <a:extLst>
              <a:ext uri="{FF2B5EF4-FFF2-40B4-BE49-F238E27FC236}">
                <a16:creationId xmlns:a16="http://schemas.microsoft.com/office/drawing/2014/main" id="{7EB1059F-7595-FB8B-97C6-8BAC9B448E38}"/>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829015" y="180053"/>
            <a:ext cx="640080" cy="640080"/>
          </a:xfrm>
          <a:prstGeom prst="rect">
            <a:avLst/>
          </a:prstGeom>
        </p:spPr>
      </p:pic>
    </p:spTree>
    <p:extLst>
      <p:ext uri="{BB962C8B-B14F-4D97-AF65-F5344CB8AC3E}">
        <p14:creationId xmlns:p14="http://schemas.microsoft.com/office/powerpoint/2010/main" val="434294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67260-4E77-D42F-C603-E89DE907D94C}"/>
              </a:ext>
            </a:extLst>
          </p:cNvPr>
          <p:cNvSpPr>
            <a:spLocks noGrp="1"/>
          </p:cNvSpPr>
          <p:nvPr>
            <p:ph type="title"/>
          </p:nvPr>
        </p:nvSpPr>
        <p:spPr/>
        <p:txBody>
          <a:bodyPr/>
          <a:lstStyle/>
          <a:p>
            <a:r>
              <a:rPr lang="en-US"/>
              <a:t>Impact of Immigration Executive Orders</a:t>
            </a:r>
          </a:p>
        </p:txBody>
      </p:sp>
      <p:graphicFrame>
        <p:nvGraphicFramePr>
          <p:cNvPr id="5" name="Content Placeholder 4">
            <a:extLst>
              <a:ext uri="{FF2B5EF4-FFF2-40B4-BE49-F238E27FC236}">
                <a16:creationId xmlns:a16="http://schemas.microsoft.com/office/drawing/2014/main" id="{7E4B7ADA-E1CD-4B51-B153-91665655FB41}"/>
              </a:ext>
            </a:extLst>
          </p:cNvPr>
          <p:cNvGraphicFramePr>
            <a:graphicFrameLocks noGrp="1"/>
          </p:cNvGraphicFramePr>
          <p:nvPr>
            <p:ph idx="1"/>
            <p:extLst>
              <p:ext uri="{D42A27DB-BD31-4B8C-83A1-F6EECF244321}">
                <p14:modId xmlns:p14="http://schemas.microsoft.com/office/powerpoint/2010/main" val="706846810"/>
              </p:ext>
            </p:extLst>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7C9C14F-D836-7AC6-3EC2-8EE6F6E945AC}"/>
              </a:ext>
            </a:extLst>
          </p:cNvPr>
          <p:cNvSpPr>
            <a:spLocks noGrp="1"/>
          </p:cNvSpPr>
          <p:nvPr>
            <p:ph type="sldNum" sz="quarter" idx="10"/>
          </p:nvPr>
        </p:nvSpPr>
        <p:spPr/>
        <p:txBody>
          <a:bodyPr/>
          <a:lstStyle/>
          <a:p>
            <a:fld id="{461711D5-349D-4847-A71F-DCB6A6FF38BF}" type="slidenum">
              <a:rPr lang="en-US" smtClean="0"/>
              <a:pPr/>
              <a:t>35</a:t>
            </a:fld>
            <a:endParaRPr lang="en-US"/>
          </a:p>
        </p:txBody>
      </p:sp>
    </p:spTree>
    <p:extLst>
      <p:ext uri="{BB962C8B-B14F-4D97-AF65-F5344CB8AC3E}">
        <p14:creationId xmlns:p14="http://schemas.microsoft.com/office/powerpoint/2010/main" val="383541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A38AF9C3-1776-8342-A9C1-133B6FBDCEAA}"/>
                                            </p:graphicEl>
                                          </p:spTgt>
                                        </p:tgtEl>
                                        <p:attrNameLst>
                                          <p:attrName>style.visibility</p:attrName>
                                        </p:attrNameLst>
                                      </p:cBhvr>
                                      <p:to>
                                        <p:strVal val="visible"/>
                                      </p:to>
                                    </p:set>
                                    <p:anim calcmode="lin" valueType="num">
                                      <p:cBhvr additive="base">
                                        <p:cTn id="7" dur="500" fill="hold"/>
                                        <p:tgtEl>
                                          <p:spTgt spid="5">
                                            <p:graphicEl>
                                              <a:dgm id="{A38AF9C3-1776-8342-A9C1-133B6FBDCEA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A38AF9C3-1776-8342-A9C1-133B6FBDCEA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AFE0B764-C45F-B14C-A60A-F4E6EA8324A8}"/>
                                            </p:graphicEl>
                                          </p:spTgt>
                                        </p:tgtEl>
                                        <p:attrNameLst>
                                          <p:attrName>style.visibility</p:attrName>
                                        </p:attrNameLst>
                                      </p:cBhvr>
                                      <p:to>
                                        <p:strVal val="visible"/>
                                      </p:to>
                                    </p:set>
                                    <p:anim calcmode="lin" valueType="num">
                                      <p:cBhvr additive="base">
                                        <p:cTn id="13" dur="500" fill="hold"/>
                                        <p:tgtEl>
                                          <p:spTgt spid="5">
                                            <p:graphicEl>
                                              <a:dgm id="{AFE0B764-C45F-B14C-A60A-F4E6EA8324A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AFE0B764-C45F-B14C-A60A-F4E6EA8324A8}"/>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DDC64639-AFB9-B742-9214-91FDAB1614AD}"/>
                                            </p:graphicEl>
                                          </p:spTgt>
                                        </p:tgtEl>
                                        <p:attrNameLst>
                                          <p:attrName>style.visibility</p:attrName>
                                        </p:attrNameLst>
                                      </p:cBhvr>
                                      <p:to>
                                        <p:strVal val="visible"/>
                                      </p:to>
                                    </p:set>
                                    <p:anim calcmode="lin" valueType="num">
                                      <p:cBhvr additive="base">
                                        <p:cTn id="19" dur="500" fill="hold"/>
                                        <p:tgtEl>
                                          <p:spTgt spid="5">
                                            <p:graphicEl>
                                              <a:dgm id="{DDC64639-AFB9-B742-9214-91FDAB1614AD}"/>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DDC64639-AFB9-B742-9214-91FDAB1614AD}"/>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7FA8EA56-76D0-754F-A93E-62017E6B288D}"/>
                                            </p:graphicEl>
                                          </p:spTgt>
                                        </p:tgtEl>
                                        <p:attrNameLst>
                                          <p:attrName>style.visibility</p:attrName>
                                        </p:attrNameLst>
                                      </p:cBhvr>
                                      <p:to>
                                        <p:strVal val="visible"/>
                                      </p:to>
                                    </p:set>
                                    <p:anim calcmode="lin" valueType="num">
                                      <p:cBhvr additive="base">
                                        <p:cTn id="25" dur="500" fill="hold"/>
                                        <p:tgtEl>
                                          <p:spTgt spid="5">
                                            <p:graphicEl>
                                              <a:dgm id="{7FA8EA56-76D0-754F-A93E-62017E6B288D}"/>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7FA8EA56-76D0-754F-A93E-62017E6B288D}"/>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515BF393-7FF0-2845-98DA-4348D8C79204}"/>
                                            </p:graphicEl>
                                          </p:spTgt>
                                        </p:tgtEl>
                                        <p:attrNameLst>
                                          <p:attrName>style.visibility</p:attrName>
                                        </p:attrNameLst>
                                      </p:cBhvr>
                                      <p:to>
                                        <p:strVal val="visible"/>
                                      </p:to>
                                    </p:set>
                                    <p:anim calcmode="lin" valueType="num">
                                      <p:cBhvr additive="base">
                                        <p:cTn id="31" dur="500" fill="hold"/>
                                        <p:tgtEl>
                                          <p:spTgt spid="5">
                                            <p:graphicEl>
                                              <a:dgm id="{515BF393-7FF0-2845-98DA-4348D8C79204}"/>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515BF393-7FF0-2845-98DA-4348D8C7920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96D2-DBD0-41E3-44E8-B5A0ACEFE361}"/>
              </a:ext>
            </a:extLst>
          </p:cNvPr>
          <p:cNvSpPr>
            <a:spLocks noGrp="1"/>
          </p:cNvSpPr>
          <p:nvPr>
            <p:ph type="title"/>
          </p:nvPr>
        </p:nvSpPr>
        <p:spPr/>
        <p:txBody>
          <a:bodyPr/>
          <a:lstStyle/>
          <a:p>
            <a:r>
              <a:rPr lang="en-US"/>
              <a:t>ACP has endorsed The Protecting Sensitive Locations Act</a:t>
            </a:r>
          </a:p>
        </p:txBody>
      </p:sp>
      <p:graphicFrame>
        <p:nvGraphicFramePr>
          <p:cNvPr id="4" name="Content Placeholder 3">
            <a:extLst>
              <a:ext uri="{FF2B5EF4-FFF2-40B4-BE49-F238E27FC236}">
                <a16:creationId xmlns:a16="http://schemas.microsoft.com/office/drawing/2014/main" id="{0E52522F-0EE3-1465-D357-29425DDFD9EE}"/>
              </a:ext>
            </a:extLst>
          </p:cNvPr>
          <p:cNvGraphicFramePr>
            <a:graphicFrameLocks noGrp="1"/>
          </p:cNvGraphicFramePr>
          <p:nvPr>
            <p:ph idx="1"/>
            <p:extLst>
              <p:ext uri="{D42A27DB-BD31-4B8C-83A1-F6EECF244321}">
                <p14:modId xmlns:p14="http://schemas.microsoft.com/office/powerpoint/2010/main" val="2892255904"/>
              </p:ext>
            </p:extLst>
          </p:nvPr>
        </p:nvGraphicFramePr>
        <p:xfrm>
          <a:off x="838200" y="1159209"/>
          <a:ext cx="10515600" cy="5337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6587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1836-1A0B-EB1E-4418-E5B5C5E306CA}"/>
              </a:ext>
            </a:extLst>
          </p:cNvPr>
          <p:cNvSpPr>
            <a:spLocks noGrp="1"/>
          </p:cNvSpPr>
          <p:nvPr>
            <p:ph type="title"/>
          </p:nvPr>
        </p:nvSpPr>
        <p:spPr/>
        <p:txBody>
          <a:bodyPr/>
          <a:lstStyle/>
          <a:p>
            <a:r>
              <a:rPr lang="en-US"/>
              <a:t>What’s next?	</a:t>
            </a:r>
          </a:p>
        </p:txBody>
      </p:sp>
      <p:graphicFrame>
        <p:nvGraphicFramePr>
          <p:cNvPr id="5" name="Content Placeholder 4">
            <a:extLst>
              <a:ext uri="{FF2B5EF4-FFF2-40B4-BE49-F238E27FC236}">
                <a16:creationId xmlns:a16="http://schemas.microsoft.com/office/drawing/2014/main" id="{9A0019DE-F539-F07F-B66C-F70A727468D7}"/>
              </a:ext>
            </a:extLst>
          </p:cNvPr>
          <p:cNvGraphicFramePr>
            <a:graphicFrameLocks noGrp="1"/>
          </p:cNvGraphicFramePr>
          <p:nvPr>
            <p:ph idx="1"/>
            <p:extLst>
              <p:ext uri="{D42A27DB-BD31-4B8C-83A1-F6EECF244321}">
                <p14:modId xmlns:p14="http://schemas.microsoft.com/office/powerpoint/2010/main" val="2483492826"/>
              </p:ext>
            </p:extLst>
          </p:nvPr>
        </p:nvGraphicFramePr>
        <p:xfrm>
          <a:off x="838200" y="1135628"/>
          <a:ext cx="10515600" cy="5530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3C2DFB7-5FC2-7FBE-75DE-8EACE6703922}"/>
              </a:ext>
            </a:extLst>
          </p:cNvPr>
          <p:cNvSpPr>
            <a:spLocks noGrp="1"/>
          </p:cNvSpPr>
          <p:nvPr>
            <p:ph type="sldNum" sz="quarter" idx="10"/>
          </p:nvPr>
        </p:nvSpPr>
        <p:spPr/>
        <p:txBody>
          <a:bodyPr/>
          <a:lstStyle/>
          <a:p>
            <a:fld id="{461711D5-349D-4847-A71F-DCB6A6FF38BF}" type="slidenum">
              <a:rPr lang="en-US" smtClean="0"/>
              <a:pPr/>
              <a:t>37</a:t>
            </a:fld>
            <a:endParaRPr lang="en-US"/>
          </a:p>
        </p:txBody>
      </p:sp>
    </p:spTree>
    <p:extLst>
      <p:ext uri="{BB962C8B-B14F-4D97-AF65-F5344CB8AC3E}">
        <p14:creationId xmlns:p14="http://schemas.microsoft.com/office/powerpoint/2010/main" val="73667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74520ACE-6777-8542-9405-8A62FAF0FA4C}"/>
                                            </p:graphicEl>
                                          </p:spTgt>
                                        </p:tgtEl>
                                        <p:attrNameLst>
                                          <p:attrName>style.visibility</p:attrName>
                                        </p:attrNameLst>
                                      </p:cBhvr>
                                      <p:to>
                                        <p:strVal val="visible"/>
                                      </p:to>
                                    </p:set>
                                    <p:anim calcmode="lin" valueType="num">
                                      <p:cBhvr additive="base">
                                        <p:cTn id="7" dur="500" fill="hold"/>
                                        <p:tgtEl>
                                          <p:spTgt spid="5">
                                            <p:graphicEl>
                                              <a:dgm id="{74520ACE-6777-8542-9405-8A62FAF0FA4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74520ACE-6777-8542-9405-8A62FAF0FA4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FE698F11-9453-5C4B-990D-43BA7660214F}"/>
                                            </p:graphicEl>
                                          </p:spTgt>
                                        </p:tgtEl>
                                        <p:attrNameLst>
                                          <p:attrName>style.visibility</p:attrName>
                                        </p:attrNameLst>
                                      </p:cBhvr>
                                      <p:to>
                                        <p:strVal val="visible"/>
                                      </p:to>
                                    </p:set>
                                    <p:anim calcmode="lin" valueType="num">
                                      <p:cBhvr additive="base">
                                        <p:cTn id="13" dur="500" fill="hold"/>
                                        <p:tgtEl>
                                          <p:spTgt spid="5">
                                            <p:graphicEl>
                                              <a:dgm id="{FE698F11-9453-5C4B-990D-43BA7660214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FE698F11-9453-5C4B-990D-43BA7660214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C8717E23-E483-6D46-A85A-746A9E582DCD}"/>
                                            </p:graphicEl>
                                          </p:spTgt>
                                        </p:tgtEl>
                                        <p:attrNameLst>
                                          <p:attrName>style.visibility</p:attrName>
                                        </p:attrNameLst>
                                      </p:cBhvr>
                                      <p:to>
                                        <p:strVal val="visible"/>
                                      </p:to>
                                    </p:set>
                                    <p:anim calcmode="lin" valueType="num">
                                      <p:cBhvr additive="base">
                                        <p:cTn id="19" dur="500" fill="hold"/>
                                        <p:tgtEl>
                                          <p:spTgt spid="5">
                                            <p:graphicEl>
                                              <a:dgm id="{C8717E23-E483-6D46-A85A-746A9E582DCD}"/>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C8717E23-E483-6D46-A85A-746A9E582DCD}"/>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4C36CC4A-6B5A-A248-B9CE-85D59BF22411}"/>
                                            </p:graphicEl>
                                          </p:spTgt>
                                        </p:tgtEl>
                                        <p:attrNameLst>
                                          <p:attrName>style.visibility</p:attrName>
                                        </p:attrNameLst>
                                      </p:cBhvr>
                                      <p:to>
                                        <p:strVal val="visible"/>
                                      </p:to>
                                    </p:set>
                                    <p:anim calcmode="lin" valueType="num">
                                      <p:cBhvr additive="base">
                                        <p:cTn id="25" dur="500" fill="hold"/>
                                        <p:tgtEl>
                                          <p:spTgt spid="5">
                                            <p:graphicEl>
                                              <a:dgm id="{4C36CC4A-6B5A-A248-B9CE-85D59BF22411}"/>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4C36CC4A-6B5A-A248-B9CE-85D59BF22411}"/>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46C1FC56-BCA8-B042-960F-781AC260B4E9}"/>
                                            </p:graphicEl>
                                          </p:spTgt>
                                        </p:tgtEl>
                                        <p:attrNameLst>
                                          <p:attrName>style.visibility</p:attrName>
                                        </p:attrNameLst>
                                      </p:cBhvr>
                                      <p:to>
                                        <p:strVal val="visible"/>
                                      </p:to>
                                    </p:set>
                                    <p:anim calcmode="lin" valueType="num">
                                      <p:cBhvr additive="base">
                                        <p:cTn id="31" dur="500" fill="hold"/>
                                        <p:tgtEl>
                                          <p:spTgt spid="5">
                                            <p:graphicEl>
                                              <a:dgm id="{46C1FC56-BCA8-B042-960F-781AC260B4E9}"/>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46C1FC56-BCA8-B042-960F-781AC260B4E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3FF215C-6E89-8449-FA91-CFB2F93AAB3A}"/>
              </a:ext>
            </a:extLst>
          </p:cNvPr>
          <p:cNvSpPr>
            <a:spLocks noGrp="1"/>
          </p:cNvSpPr>
          <p:nvPr>
            <p:ph type="title"/>
          </p:nvPr>
        </p:nvSpPr>
        <p:spPr>
          <a:xfrm>
            <a:off x="838200" y="365126"/>
            <a:ext cx="10515600" cy="914399"/>
          </a:xfrm>
        </p:spPr>
        <p:txBody>
          <a:bodyPr/>
          <a:lstStyle/>
          <a:p>
            <a:r>
              <a:rPr lang="en-US"/>
              <a:t>So, what should ACP do?</a:t>
            </a:r>
          </a:p>
        </p:txBody>
      </p:sp>
      <p:pic>
        <p:nvPicPr>
          <p:cNvPr id="6" name="Content Placeholder 5" descr="A purple sign with white text&#10;&#10;Description automatically generated">
            <a:extLst>
              <a:ext uri="{FF2B5EF4-FFF2-40B4-BE49-F238E27FC236}">
                <a16:creationId xmlns:a16="http://schemas.microsoft.com/office/drawing/2014/main" id="{E5409983-2AC1-F94B-FEDF-9D5EB7CCC0BA}"/>
              </a:ext>
            </a:extLst>
          </p:cNvPr>
          <p:cNvPicPr>
            <a:picLocks noGrp="1" noChangeAspect="1"/>
          </p:cNvPicPr>
          <p:nvPr>
            <p:ph sz="half" idx="1"/>
          </p:nvPr>
        </p:nvPicPr>
        <p:blipFill>
          <a:blip r:embed="rId2"/>
          <a:stretch>
            <a:fillRect/>
          </a:stretch>
        </p:blipFill>
        <p:spPr>
          <a:xfrm>
            <a:off x="1281662" y="1279526"/>
            <a:ext cx="4294676" cy="4897438"/>
          </a:xfrm>
          <a:noFill/>
        </p:spPr>
      </p:pic>
      <p:sp>
        <p:nvSpPr>
          <p:cNvPr id="4" name="Slide Number Placeholder 3">
            <a:extLst>
              <a:ext uri="{FF2B5EF4-FFF2-40B4-BE49-F238E27FC236}">
                <a16:creationId xmlns:a16="http://schemas.microsoft.com/office/drawing/2014/main" id="{24DFAF05-0AC0-9C2E-7F5D-D77FA1B632A4}"/>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38</a:t>
            </a:fld>
            <a:endParaRPr lang="en-US"/>
          </a:p>
        </p:txBody>
      </p:sp>
      <p:sp>
        <p:nvSpPr>
          <p:cNvPr id="10" name="Content Placeholder 9">
            <a:extLst>
              <a:ext uri="{FF2B5EF4-FFF2-40B4-BE49-F238E27FC236}">
                <a16:creationId xmlns:a16="http://schemas.microsoft.com/office/drawing/2014/main" id="{8042837F-198B-DF3B-FBC8-70A94F5FD3F0}"/>
              </a:ext>
            </a:extLst>
          </p:cNvPr>
          <p:cNvSpPr>
            <a:spLocks noGrp="1"/>
          </p:cNvSpPr>
          <p:nvPr>
            <p:ph sz="half" idx="2"/>
          </p:nvPr>
        </p:nvSpPr>
        <p:spPr/>
        <p:txBody>
          <a:bodyPr>
            <a:normAutofit fontScale="85000" lnSpcReduction="20000"/>
          </a:bodyPr>
          <a:lstStyle/>
          <a:p>
            <a:r>
              <a:rPr lang="en-US"/>
              <a:t>Continue to monitor all this activity</a:t>
            </a:r>
          </a:p>
          <a:p>
            <a:r>
              <a:rPr lang="en-US"/>
              <a:t>Make public statements as needed</a:t>
            </a:r>
          </a:p>
          <a:p>
            <a:r>
              <a:rPr lang="en-US"/>
              <a:t>Send letters to and hold meetings with lawmakers and Administration officials</a:t>
            </a:r>
          </a:p>
          <a:p>
            <a:r>
              <a:rPr lang="en-US"/>
              <a:t>Engage in judicial advocacy – e.g., amicus briefs</a:t>
            </a:r>
          </a:p>
          <a:p>
            <a:pPr marL="0" indent="0">
              <a:buNone/>
            </a:pPr>
            <a:r>
              <a:rPr lang="en-US"/>
              <a:t>You can also help!</a:t>
            </a:r>
          </a:p>
          <a:p>
            <a:r>
              <a:rPr lang="en-US"/>
              <a:t>Become a member of the ACP Advocates for Internal Medicine Network (</a:t>
            </a:r>
            <a:r>
              <a:rPr lang="en-US" err="1"/>
              <a:t>AIMn</a:t>
            </a:r>
            <a:r>
              <a:rPr lang="en-US"/>
              <a:t>) – and send critical messages to your policymakers</a:t>
            </a:r>
          </a:p>
          <a:p>
            <a:r>
              <a:rPr lang="en-US"/>
              <a:t>Consider writing op eds for your local and state papers</a:t>
            </a:r>
          </a:p>
          <a:p>
            <a:r>
              <a:rPr lang="en-US"/>
              <a:t>Contact your state and federal lawmakers directly – build those relationships!</a:t>
            </a:r>
          </a:p>
          <a:p>
            <a:endParaRPr lang="en-US"/>
          </a:p>
        </p:txBody>
      </p:sp>
    </p:spTree>
    <p:extLst>
      <p:ext uri="{BB962C8B-B14F-4D97-AF65-F5344CB8AC3E}">
        <p14:creationId xmlns:p14="http://schemas.microsoft.com/office/powerpoint/2010/main" val="86286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A purple and white poster&#10;&#10;Description automatically generated">
            <a:extLst>
              <a:ext uri="{FF2B5EF4-FFF2-40B4-BE49-F238E27FC236}">
                <a16:creationId xmlns:a16="http://schemas.microsoft.com/office/drawing/2014/main" id="{3ED4E736-C7CA-3E94-6C55-272255492468}"/>
              </a:ext>
            </a:extLst>
          </p:cNvPr>
          <p:cNvPicPr>
            <a:picLocks noChangeAspect="1"/>
          </p:cNvPicPr>
          <p:nvPr/>
        </p:nvPicPr>
        <p:blipFill>
          <a:blip r:embed="rId2"/>
          <a:stretch>
            <a:fillRect/>
          </a:stretch>
        </p:blipFill>
        <p:spPr>
          <a:xfrm>
            <a:off x="3772297" y="68263"/>
            <a:ext cx="5041106" cy="6721475"/>
          </a:xfrm>
          <a:prstGeom prst="rect">
            <a:avLst/>
          </a:prstGeom>
          <a:noFill/>
        </p:spPr>
      </p:pic>
      <p:sp>
        <p:nvSpPr>
          <p:cNvPr id="5" name="Slide Number Placeholder 4" hidden="1">
            <a:extLst>
              <a:ext uri="{FF2B5EF4-FFF2-40B4-BE49-F238E27FC236}">
                <a16:creationId xmlns:a16="http://schemas.microsoft.com/office/drawing/2014/main" id="{13272CA6-776A-AA1A-5556-9A1FAE23C87C}"/>
              </a:ext>
            </a:extLst>
          </p:cNvPr>
          <p:cNvSpPr>
            <a:spLocks noGrp="1"/>
          </p:cNvSpPr>
          <p:nvPr>
            <p:ph type="sldNum" sz="quarter" idx="10"/>
          </p:nvPr>
        </p:nvSpPr>
        <p:spPr/>
        <p:txBody>
          <a:bodyPr/>
          <a:lstStyle/>
          <a:p>
            <a:pPr>
              <a:spcAft>
                <a:spcPts val="600"/>
              </a:spcAft>
            </a:pPr>
            <a:fld id="{461711D5-349D-4847-A71F-DCB6A6FF38BF}" type="slidenum">
              <a:rPr lang="en-US" smtClean="0"/>
              <a:pPr>
                <a:spcAft>
                  <a:spcPts val="600"/>
                </a:spcAft>
              </a:pPr>
              <a:t>39</a:t>
            </a:fld>
            <a:endParaRPr lang="en-US"/>
          </a:p>
        </p:txBody>
      </p:sp>
      <p:sp>
        <p:nvSpPr>
          <p:cNvPr id="8" name="TextBox 7">
            <a:extLst>
              <a:ext uri="{FF2B5EF4-FFF2-40B4-BE49-F238E27FC236}">
                <a16:creationId xmlns:a16="http://schemas.microsoft.com/office/drawing/2014/main" id="{5833E450-D858-642A-5C97-7CA0FB602AD9}"/>
              </a:ext>
            </a:extLst>
          </p:cNvPr>
          <p:cNvSpPr txBox="1"/>
          <p:nvPr/>
        </p:nvSpPr>
        <p:spPr>
          <a:xfrm>
            <a:off x="1058779" y="709863"/>
            <a:ext cx="1925053" cy="954107"/>
          </a:xfrm>
          <a:prstGeom prst="rect">
            <a:avLst/>
          </a:prstGeom>
          <a:noFill/>
        </p:spPr>
        <p:txBody>
          <a:bodyPr wrap="square" rtlCol="0">
            <a:spAutoFit/>
          </a:bodyPr>
          <a:lstStyle/>
          <a:p>
            <a:pPr algn="l"/>
            <a:r>
              <a:rPr lang="en-US" sz="2800">
                <a:latin typeface="Calibri" panose="020F0502020204030204" pitchFamily="34" charset="0"/>
                <a:cs typeface="Calibri" panose="020F0502020204030204" pitchFamily="34" charset="0"/>
              </a:rPr>
              <a:t>In other words…</a:t>
            </a:r>
          </a:p>
        </p:txBody>
      </p:sp>
    </p:spTree>
    <p:extLst>
      <p:ext uri="{BB962C8B-B14F-4D97-AF65-F5344CB8AC3E}">
        <p14:creationId xmlns:p14="http://schemas.microsoft.com/office/powerpoint/2010/main" val="11461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document&#10;&#10;Description automatically generated">
            <a:extLst>
              <a:ext uri="{FF2B5EF4-FFF2-40B4-BE49-F238E27FC236}">
                <a16:creationId xmlns:a16="http://schemas.microsoft.com/office/drawing/2014/main" id="{F8F7A16F-B8D0-6FA4-6FB5-147469B88922}"/>
              </a:ext>
            </a:extLst>
          </p:cNvPr>
          <p:cNvPicPr>
            <a:picLocks noChangeAspect="1"/>
          </p:cNvPicPr>
          <p:nvPr/>
        </p:nvPicPr>
        <p:blipFill>
          <a:blip r:embed="rId2"/>
          <a:stretch>
            <a:fillRect/>
          </a:stretch>
        </p:blipFill>
        <p:spPr>
          <a:xfrm>
            <a:off x="685212" y="68262"/>
            <a:ext cx="4100099" cy="6721475"/>
          </a:xfrm>
          <a:prstGeom prst="rect">
            <a:avLst/>
          </a:prstGeom>
          <a:noFill/>
        </p:spPr>
      </p:pic>
      <p:pic>
        <p:nvPicPr>
          <p:cNvPr id="7" name="Picture 6" descr="A close-up of a document&#10;&#10;Description automatically generated">
            <a:extLst>
              <a:ext uri="{FF2B5EF4-FFF2-40B4-BE49-F238E27FC236}">
                <a16:creationId xmlns:a16="http://schemas.microsoft.com/office/drawing/2014/main" id="{0166E447-AF8B-DE07-B9D9-0C96156CDB23}"/>
              </a:ext>
            </a:extLst>
          </p:cNvPr>
          <p:cNvPicPr>
            <a:picLocks noChangeAspect="1"/>
          </p:cNvPicPr>
          <p:nvPr/>
        </p:nvPicPr>
        <p:blipFill>
          <a:blip r:embed="rId3"/>
          <a:stretch>
            <a:fillRect/>
          </a:stretch>
        </p:blipFill>
        <p:spPr>
          <a:xfrm>
            <a:off x="3943836" y="0"/>
            <a:ext cx="3462855" cy="6858000"/>
          </a:xfrm>
          <a:prstGeom prst="rect">
            <a:avLst/>
          </a:prstGeom>
        </p:spPr>
      </p:pic>
      <p:pic>
        <p:nvPicPr>
          <p:cNvPr id="9" name="Picture 8" descr="A close-up of a document&#10;&#10;Description automatically generated">
            <a:extLst>
              <a:ext uri="{FF2B5EF4-FFF2-40B4-BE49-F238E27FC236}">
                <a16:creationId xmlns:a16="http://schemas.microsoft.com/office/drawing/2014/main" id="{EC68F2CC-9B7C-9A58-0FAE-0676FE7071F6}"/>
              </a:ext>
            </a:extLst>
          </p:cNvPr>
          <p:cNvPicPr>
            <a:picLocks noChangeAspect="1"/>
          </p:cNvPicPr>
          <p:nvPr/>
        </p:nvPicPr>
        <p:blipFill>
          <a:blip r:embed="rId4"/>
          <a:stretch>
            <a:fillRect/>
          </a:stretch>
        </p:blipFill>
        <p:spPr>
          <a:xfrm>
            <a:off x="7222299" y="-20135"/>
            <a:ext cx="4969701" cy="6858000"/>
          </a:xfrm>
          <a:prstGeom prst="rect">
            <a:avLst/>
          </a:prstGeom>
        </p:spPr>
      </p:pic>
    </p:spTree>
    <p:extLst>
      <p:ext uri="{BB962C8B-B14F-4D97-AF65-F5344CB8AC3E}">
        <p14:creationId xmlns:p14="http://schemas.microsoft.com/office/powerpoint/2010/main" val="12900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6E35A9-D29B-21FA-031E-C89B1E5E289B}"/>
              </a:ext>
            </a:extLst>
          </p:cNvPr>
          <p:cNvSpPr>
            <a:spLocks noGrp="1"/>
          </p:cNvSpPr>
          <p:nvPr>
            <p:ph type="ctrTitle"/>
          </p:nvPr>
        </p:nvSpPr>
        <p:spPr/>
        <p:txBody>
          <a:bodyPr/>
          <a:lstStyle/>
          <a:p>
            <a:r>
              <a:rPr lang="en-US"/>
              <a:t>Q &amp; A</a:t>
            </a:r>
          </a:p>
        </p:txBody>
      </p:sp>
      <p:sp>
        <p:nvSpPr>
          <p:cNvPr id="4" name="Slide Number Placeholder 3">
            <a:extLst>
              <a:ext uri="{FF2B5EF4-FFF2-40B4-BE49-F238E27FC236}">
                <a16:creationId xmlns:a16="http://schemas.microsoft.com/office/drawing/2014/main" id="{13127F6F-7C01-2174-76C5-EB17A8BE03C8}"/>
              </a:ext>
            </a:extLst>
          </p:cNvPr>
          <p:cNvSpPr>
            <a:spLocks noGrp="1"/>
          </p:cNvSpPr>
          <p:nvPr>
            <p:ph type="sldNum" sz="quarter" idx="4294967295"/>
          </p:nvPr>
        </p:nvSpPr>
        <p:spPr>
          <a:xfrm>
            <a:off x="9005888" y="6391275"/>
            <a:ext cx="3186112" cy="274638"/>
          </a:xfrm>
        </p:spPr>
        <p:txBody>
          <a:bodyPr/>
          <a:lstStyle/>
          <a:p>
            <a:fld id="{461711D5-349D-4847-A71F-DCB6A6FF38BF}" type="slidenum">
              <a:rPr lang="en-US" smtClean="0"/>
              <a:pPr/>
              <a:t>40</a:t>
            </a:fld>
            <a:endParaRPr lang="en-US"/>
          </a:p>
        </p:txBody>
      </p:sp>
      <p:sp>
        <p:nvSpPr>
          <p:cNvPr id="3" name="Subtitle 2">
            <a:extLst>
              <a:ext uri="{FF2B5EF4-FFF2-40B4-BE49-F238E27FC236}">
                <a16:creationId xmlns:a16="http://schemas.microsoft.com/office/drawing/2014/main" id="{AF47A2EC-8963-1ECB-4261-99544376AB8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98059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9173-8B14-2539-142A-0965FE3F8F4E}"/>
              </a:ext>
            </a:extLst>
          </p:cNvPr>
          <p:cNvSpPr>
            <a:spLocks noGrp="1"/>
          </p:cNvSpPr>
          <p:nvPr>
            <p:ph type="ctrTitle"/>
          </p:nvPr>
        </p:nvSpPr>
        <p:spPr/>
        <p:txBody>
          <a:bodyPr/>
          <a:lstStyle/>
          <a:p>
            <a:r>
              <a:rPr lang="en-US"/>
              <a:t>Congressional Activity</a:t>
            </a:r>
          </a:p>
        </p:txBody>
      </p:sp>
      <p:sp>
        <p:nvSpPr>
          <p:cNvPr id="3" name="Subtitle 2">
            <a:extLst>
              <a:ext uri="{FF2B5EF4-FFF2-40B4-BE49-F238E27FC236}">
                <a16:creationId xmlns:a16="http://schemas.microsoft.com/office/drawing/2014/main" id="{DC94B7FC-EA97-AE89-E8D4-2C4C9E42EEF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5743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0293-0802-1E94-C33D-193A0A77EE63}"/>
              </a:ext>
            </a:extLst>
          </p:cNvPr>
          <p:cNvSpPr>
            <a:spLocks noGrp="1"/>
          </p:cNvSpPr>
          <p:nvPr>
            <p:ph type="title"/>
          </p:nvPr>
        </p:nvSpPr>
        <p:spPr>
          <a:xfrm>
            <a:off x="833119" y="365126"/>
            <a:ext cx="5262881" cy="914399"/>
          </a:xfrm>
        </p:spPr>
        <p:txBody>
          <a:bodyPr anchor="ctr">
            <a:normAutofit/>
          </a:bodyPr>
          <a:lstStyle/>
          <a:p>
            <a:r>
              <a:rPr lang="en-US" sz="2800"/>
              <a:t>ACP’s Letter to the 119</a:t>
            </a:r>
            <a:r>
              <a:rPr lang="en-US" sz="2800" baseline="30000"/>
              <a:t>th</a:t>
            </a:r>
            <a:r>
              <a:rPr lang="en-US" sz="2800"/>
              <a:t> Congress</a:t>
            </a:r>
          </a:p>
        </p:txBody>
      </p:sp>
      <p:sp>
        <p:nvSpPr>
          <p:cNvPr id="4" name="Slide Number Placeholder 3">
            <a:extLst>
              <a:ext uri="{FF2B5EF4-FFF2-40B4-BE49-F238E27FC236}">
                <a16:creationId xmlns:a16="http://schemas.microsoft.com/office/drawing/2014/main" id="{CB89059C-3579-C759-1A82-2C043D75FCB5}"/>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6</a:t>
            </a:fld>
            <a:endParaRPr lang="en-US"/>
          </a:p>
        </p:txBody>
      </p:sp>
      <p:pic>
        <p:nvPicPr>
          <p:cNvPr id="6" name="Picture 5" descr="A close-up of a letter&#10;&#10;Description automatically generated">
            <a:extLst>
              <a:ext uri="{FF2B5EF4-FFF2-40B4-BE49-F238E27FC236}">
                <a16:creationId xmlns:a16="http://schemas.microsoft.com/office/drawing/2014/main" id="{D10F9772-668B-1ED5-E0FD-C658B0464B54}"/>
              </a:ext>
            </a:extLst>
          </p:cNvPr>
          <p:cNvPicPr>
            <a:picLocks noChangeAspect="1"/>
          </p:cNvPicPr>
          <p:nvPr/>
        </p:nvPicPr>
        <p:blipFill>
          <a:blip r:embed="rId2"/>
          <a:stretch>
            <a:fillRect/>
          </a:stretch>
        </p:blipFill>
        <p:spPr>
          <a:xfrm>
            <a:off x="6741795" y="0"/>
            <a:ext cx="4834890" cy="6858000"/>
          </a:xfrm>
          <a:prstGeom prst="rect">
            <a:avLst/>
          </a:prstGeom>
          <a:noFill/>
        </p:spPr>
      </p:pic>
      <p:graphicFrame>
        <p:nvGraphicFramePr>
          <p:cNvPr id="7" name="Diagram 6">
            <a:extLst>
              <a:ext uri="{FF2B5EF4-FFF2-40B4-BE49-F238E27FC236}">
                <a16:creationId xmlns:a16="http://schemas.microsoft.com/office/drawing/2014/main" id="{79DD6152-E91C-BC9F-965D-A97DEB63C17B}"/>
              </a:ext>
            </a:extLst>
          </p:cNvPr>
          <p:cNvGraphicFramePr/>
          <p:nvPr>
            <p:extLst>
              <p:ext uri="{D42A27DB-BD31-4B8C-83A1-F6EECF244321}">
                <p14:modId xmlns:p14="http://schemas.microsoft.com/office/powerpoint/2010/main" val="2431981992"/>
              </p:ext>
            </p:extLst>
          </p:nvPr>
        </p:nvGraphicFramePr>
        <p:xfrm>
          <a:off x="833120" y="1106905"/>
          <a:ext cx="5006788" cy="5667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020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FB201717-F3F3-E14D-A70D-60C4E54ABACE}"/>
                                            </p:graphicEl>
                                          </p:spTgt>
                                        </p:tgtEl>
                                        <p:attrNameLst>
                                          <p:attrName>style.visibility</p:attrName>
                                        </p:attrNameLst>
                                      </p:cBhvr>
                                      <p:to>
                                        <p:strVal val="visible"/>
                                      </p:to>
                                    </p:set>
                                    <p:anim calcmode="lin" valueType="num">
                                      <p:cBhvr additive="base">
                                        <p:cTn id="7" dur="500" fill="hold"/>
                                        <p:tgtEl>
                                          <p:spTgt spid="7">
                                            <p:graphicEl>
                                              <a:dgm id="{FB201717-F3F3-E14D-A70D-60C4E54ABAC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FB201717-F3F3-E14D-A70D-60C4E54ABAC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2E861F77-49A4-EC46-AFEA-0B76F54A2475}"/>
                                            </p:graphicEl>
                                          </p:spTgt>
                                        </p:tgtEl>
                                        <p:attrNameLst>
                                          <p:attrName>style.visibility</p:attrName>
                                        </p:attrNameLst>
                                      </p:cBhvr>
                                      <p:to>
                                        <p:strVal val="visible"/>
                                      </p:to>
                                    </p:set>
                                    <p:anim calcmode="lin" valueType="num">
                                      <p:cBhvr additive="base">
                                        <p:cTn id="13" dur="500" fill="hold"/>
                                        <p:tgtEl>
                                          <p:spTgt spid="7">
                                            <p:graphicEl>
                                              <a:dgm id="{2E861F77-49A4-EC46-AFEA-0B76F54A247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2E861F77-49A4-EC46-AFEA-0B76F54A247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dgm id="{1496E917-3C22-D644-A9A7-CD87B6A3BC18}"/>
                                            </p:graphicEl>
                                          </p:spTgt>
                                        </p:tgtEl>
                                        <p:attrNameLst>
                                          <p:attrName>style.visibility</p:attrName>
                                        </p:attrNameLst>
                                      </p:cBhvr>
                                      <p:to>
                                        <p:strVal val="visible"/>
                                      </p:to>
                                    </p:set>
                                    <p:anim calcmode="lin" valueType="num">
                                      <p:cBhvr additive="base">
                                        <p:cTn id="19" dur="500" fill="hold"/>
                                        <p:tgtEl>
                                          <p:spTgt spid="7">
                                            <p:graphicEl>
                                              <a:dgm id="{1496E917-3C22-D644-A9A7-CD87B6A3BC1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graphicEl>
                                              <a:dgm id="{1496E917-3C22-D644-A9A7-CD87B6A3BC1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graphicEl>
                                              <a:dgm id="{C73B8210-DF42-B94A-BE69-C83735C8C354}"/>
                                            </p:graphicEl>
                                          </p:spTgt>
                                        </p:tgtEl>
                                        <p:attrNameLst>
                                          <p:attrName>style.visibility</p:attrName>
                                        </p:attrNameLst>
                                      </p:cBhvr>
                                      <p:to>
                                        <p:strVal val="visible"/>
                                      </p:to>
                                    </p:set>
                                    <p:anim calcmode="lin" valueType="num">
                                      <p:cBhvr additive="base">
                                        <p:cTn id="25" dur="500" fill="hold"/>
                                        <p:tgtEl>
                                          <p:spTgt spid="7">
                                            <p:graphicEl>
                                              <a:dgm id="{C73B8210-DF42-B94A-BE69-C83735C8C35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C73B8210-DF42-B94A-BE69-C83735C8C354}"/>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graphicEl>
                                              <a:dgm id="{A7B64466-08C7-7349-B54D-01C16B35FB6C}"/>
                                            </p:graphicEl>
                                          </p:spTgt>
                                        </p:tgtEl>
                                        <p:attrNameLst>
                                          <p:attrName>style.visibility</p:attrName>
                                        </p:attrNameLst>
                                      </p:cBhvr>
                                      <p:to>
                                        <p:strVal val="visible"/>
                                      </p:to>
                                    </p:set>
                                    <p:anim calcmode="lin" valueType="num">
                                      <p:cBhvr additive="base">
                                        <p:cTn id="31" dur="500" fill="hold"/>
                                        <p:tgtEl>
                                          <p:spTgt spid="7">
                                            <p:graphicEl>
                                              <a:dgm id="{A7B64466-08C7-7349-B54D-01C16B35FB6C}"/>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A7B64466-08C7-7349-B54D-01C16B35FB6C}"/>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graphicEl>
                                              <a:dgm id="{CC96D53F-09E5-A54A-80FB-733D6A86DE8E}"/>
                                            </p:graphicEl>
                                          </p:spTgt>
                                        </p:tgtEl>
                                        <p:attrNameLst>
                                          <p:attrName>style.visibility</p:attrName>
                                        </p:attrNameLst>
                                      </p:cBhvr>
                                      <p:to>
                                        <p:strVal val="visible"/>
                                      </p:to>
                                    </p:set>
                                    <p:anim calcmode="lin" valueType="num">
                                      <p:cBhvr additive="base">
                                        <p:cTn id="37" dur="500" fill="hold"/>
                                        <p:tgtEl>
                                          <p:spTgt spid="7">
                                            <p:graphicEl>
                                              <a:dgm id="{CC96D53F-09E5-A54A-80FB-733D6A86DE8E}"/>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dgm id="{CC96D53F-09E5-A54A-80FB-733D6A86DE8E}"/>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graphicEl>
                                              <a:dgm id="{4E42BB4E-1738-F248-9495-5896DECBFB12}"/>
                                            </p:graphicEl>
                                          </p:spTgt>
                                        </p:tgtEl>
                                        <p:attrNameLst>
                                          <p:attrName>style.visibility</p:attrName>
                                        </p:attrNameLst>
                                      </p:cBhvr>
                                      <p:to>
                                        <p:strVal val="visible"/>
                                      </p:to>
                                    </p:set>
                                    <p:anim calcmode="lin" valueType="num">
                                      <p:cBhvr additive="base">
                                        <p:cTn id="43" dur="500" fill="hold"/>
                                        <p:tgtEl>
                                          <p:spTgt spid="7">
                                            <p:graphicEl>
                                              <a:dgm id="{4E42BB4E-1738-F248-9495-5896DECBFB12}"/>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graphicEl>
                                              <a:dgm id="{4E42BB4E-1738-F248-9495-5896DECBFB1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6F21A7-05EE-9182-A1F1-5306DE645C14}"/>
              </a:ext>
            </a:extLst>
          </p:cNvPr>
          <p:cNvSpPr>
            <a:spLocks noGrp="1"/>
          </p:cNvSpPr>
          <p:nvPr>
            <p:ph type="title"/>
          </p:nvPr>
        </p:nvSpPr>
        <p:spPr>
          <a:xfrm>
            <a:off x="838200" y="292935"/>
            <a:ext cx="10515600" cy="914399"/>
          </a:xfrm>
        </p:spPr>
        <p:txBody>
          <a:bodyPr anchor="ctr">
            <a:normAutofit/>
          </a:bodyPr>
          <a:lstStyle/>
          <a:p>
            <a:r>
              <a:rPr lang="en-US"/>
              <a:t>Medicare Patient Access and Practice Stabilization Act</a:t>
            </a:r>
          </a:p>
        </p:txBody>
      </p:sp>
      <p:pic>
        <p:nvPicPr>
          <p:cNvPr id="9" name="Content Placeholder 8" descr="A document with text on it&#10;&#10;Description automatically generated">
            <a:extLst>
              <a:ext uri="{FF2B5EF4-FFF2-40B4-BE49-F238E27FC236}">
                <a16:creationId xmlns:a16="http://schemas.microsoft.com/office/drawing/2014/main" id="{4ED4A397-91C7-00ED-9697-D09071333081}"/>
              </a:ext>
            </a:extLst>
          </p:cNvPr>
          <p:cNvPicPr>
            <a:picLocks noGrp="1" noChangeAspect="1"/>
          </p:cNvPicPr>
          <p:nvPr>
            <p:ph idx="1"/>
          </p:nvPr>
        </p:nvPicPr>
        <p:blipFill rotWithShape="1">
          <a:blip r:embed="rId2"/>
          <a:srcRect t="27707"/>
          <a:stretch/>
        </p:blipFill>
        <p:spPr>
          <a:xfrm>
            <a:off x="552448" y="1207334"/>
            <a:ext cx="10515600" cy="2698728"/>
          </a:xfrm>
          <a:noFill/>
        </p:spPr>
      </p:pic>
      <p:sp>
        <p:nvSpPr>
          <p:cNvPr id="3" name="Slide Number Placeholder 2">
            <a:extLst>
              <a:ext uri="{FF2B5EF4-FFF2-40B4-BE49-F238E27FC236}">
                <a16:creationId xmlns:a16="http://schemas.microsoft.com/office/drawing/2014/main" id="{37067406-048C-9715-AD73-C1B7F48A0155}"/>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7</a:t>
            </a:fld>
            <a:endParaRPr lang="en-US"/>
          </a:p>
        </p:txBody>
      </p:sp>
      <p:graphicFrame>
        <p:nvGraphicFramePr>
          <p:cNvPr id="11" name="Diagram 10">
            <a:extLst>
              <a:ext uri="{FF2B5EF4-FFF2-40B4-BE49-F238E27FC236}">
                <a16:creationId xmlns:a16="http://schemas.microsoft.com/office/drawing/2014/main" id="{92B2FAF9-6F13-297D-AA69-72E00DDA4932}"/>
              </a:ext>
            </a:extLst>
          </p:cNvPr>
          <p:cNvGraphicFramePr/>
          <p:nvPr>
            <p:extLst>
              <p:ext uri="{D42A27DB-BD31-4B8C-83A1-F6EECF244321}">
                <p14:modId xmlns:p14="http://schemas.microsoft.com/office/powerpoint/2010/main" val="3103130134"/>
              </p:ext>
            </p:extLst>
          </p:nvPr>
        </p:nvGraphicFramePr>
        <p:xfrm>
          <a:off x="838200" y="4137089"/>
          <a:ext cx="10229848" cy="2528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458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graphicEl>
                                              <a:dgm id="{EF62DC4D-05F1-0D48-91FC-778D9DBE6B3B}"/>
                                            </p:graphicEl>
                                          </p:spTgt>
                                        </p:tgtEl>
                                        <p:attrNameLst>
                                          <p:attrName>style.visibility</p:attrName>
                                        </p:attrNameLst>
                                      </p:cBhvr>
                                      <p:to>
                                        <p:strVal val="visible"/>
                                      </p:to>
                                    </p:set>
                                    <p:anim calcmode="lin" valueType="num">
                                      <p:cBhvr additive="base">
                                        <p:cTn id="7" dur="500" fill="hold"/>
                                        <p:tgtEl>
                                          <p:spTgt spid="11">
                                            <p:graphicEl>
                                              <a:dgm id="{EF62DC4D-05F1-0D48-91FC-778D9DBE6B3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graphicEl>
                                              <a:dgm id="{EF62DC4D-05F1-0D48-91FC-778D9DBE6B3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graphicEl>
                                              <a:dgm id="{82CE6519-6948-EA44-A31F-72BCC5A23A02}"/>
                                            </p:graphicEl>
                                          </p:spTgt>
                                        </p:tgtEl>
                                        <p:attrNameLst>
                                          <p:attrName>style.visibility</p:attrName>
                                        </p:attrNameLst>
                                      </p:cBhvr>
                                      <p:to>
                                        <p:strVal val="visible"/>
                                      </p:to>
                                    </p:set>
                                    <p:anim calcmode="lin" valueType="num">
                                      <p:cBhvr additive="base">
                                        <p:cTn id="13" dur="500" fill="hold"/>
                                        <p:tgtEl>
                                          <p:spTgt spid="11">
                                            <p:graphicEl>
                                              <a:dgm id="{82CE6519-6948-EA44-A31F-72BCC5A23A0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graphicEl>
                                              <a:dgm id="{82CE6519-6948-EA44-A31F-72BCC5A23A0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graphicEl>
                                              <a:dgm id="{41C5B1AE-97FA-2449-9BF6-CD2DC9F5CD1F}"/>
                                            </p:graphicEl>
                                          </p:spTgt>
                                        </p:tgtEl>
                                        <p:attrNameLst>
                                          <p:attrName>style.visibility</p:attrName>
                                        </p:attrNameLst>
                                      </p:cBhvr>
                                      <p:to>
                                        <p:strVal val="visible"/>
                                      </p:to>
                                    </p:set>
                                    <p:anim calcmode="lin" valueType="num">
                                      <p:cBhvr additive="base">
                                        <p:cTn id="19" dur="500" fill="hold"/>
                                        <p:tgtEl>
                                          <p:spTgt spid="11">
                                            <p:graphicEl>
                                              <a:dgm id="{41C5B1AE-97FA-2449-9BF6-CD2DC9F5CD1F}"/>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graphicEl>
                                              <a:dgm id="{41C5B1AE-97FA-2449-9BF6-CD2DC9F5CD1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7023D26-9A47-C3D3-982D-F2229C81144A}"/>
              </a:ext>
            </a:extLst>
          </p:cNvPr>
          <p:cNvSpPr>
            <a:spLocks noGrp="1"/>
          </p:cNvSpPr>
          <p:nvPr>
            <p:ph type="title"/>
          </p:nvPr>
        </p:nvSpPr>
        <p:spPr>
          <a:xfrm>
            <a:off x="838200" y="365126"/>
            <a:ext cx="10515600" cy="914399"/>
          </a:xfrm>
        </p:spPr>
        <p:txBody>
          <a:bodyPr anchor="ctr">
            <a:normAutofit/>
          </a:bodyPr>
          <a:lstStyle/>
          <a:p>
            <a:r>
              <a:rPr lang="en-US"/>
              <a:t>You can take action on Medicare physician payment</a:t>
            </a:r>
          </a:p>
        </p:txBody>
      </p:sp>
      <p:pic>
        <p:nvPicPr>
          <p:cNvPr id="9" name="Picture 8" descr="A screenshot of a medical application&#10;&#10;Description automatically generated">
            <a:extLst>
              <a:ext uri="{FF2B5EF4-FFF2-40B4-BE49-F238E27FC236}">
                <a16:creationId xmlns:a16="http://schemas.microsoft.com/office/drawing/2014/main" id="{16562DD1-6C34-27B1-71D2-B36210BC1AE1}"/>
              </a:ext>
            </a:extLst>
          </p:cNvPr>
          <p:cNvPicPr>
            <a:picLocks noChangeAspect="1"/>
          </p:cNvPicPr>
          <p:nvPr/>
        </p:nvPicPr>
        <p:blipFill>
          <a:blip r:embed="rId2"/>
          <a:srcRect b="32010"/>
          <a:stretch/>
        </p:blipFill>
        <p:spPr>
          <a:xfrm>
            <a:off x="838200" y="1279525"/>
            <a:ext cx="10515600" cy="4897438"/>
          </a:xfrm>
          <a:prstGeom prst="rect">
            <a:avLst/>
          </a:prstGeom>
          <a:noFill/>
        </p:spPr>
      </p:pic>
      <p:sp>
        <p:nvSpPr>
          <p:cNvPr id="3" name="Slide Number Placeholder 2">
            <a:extLst>
              <a:ext uri="{FF2B5EF4-FFF2-40B4-BE49-F238E27FC236}">
                <a16:creationId xmlns:a16="http://schemas.microsoft.com/office/drawing/2014/main" id="{769105C8-2239-EC47-C8CD-2DA218EE0E3B}"/>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8</a:t>
            </a:fld>
            <a:endParaRPr lang="en-US"/>
          </a:p>
        </p:txBody>
      </p:sp>
      <p:pic>
        <p:nvPicPr>
          <p:cNvPr id="10" name="Picture 9">
            <a:extLst>
              <a:ext uri="{FF2B5EF4-FFF2-40B4-BE49-F238E27FC236}">
                <a16:creationId xmlns:a16="http://schemas.microsoft.com/office/drawing/2014/main" id="{F0D8A72F-DA4F-672D-B9A0-E92DB045D9A0}"/>
              </a:ext>
            </a:extLst>
          </p:cNvPr>
          <p:cNvPicPr>
            <a:picLocks noChangeAspect="1"/>
          </p:cNvPicPr>
          <p:nvPr/>
        </p:nvPicPr>
        <p:blipFill>
          <a:blip r:embed="rId3"/>
          <a:stretch>
            <a:fillRect/>
          </a:stretch>
        </p:blipFill>
        <p:spPr>
          <a:xfrm>
            <a:off x="10198100" y="107887"/>
            <a:ext cx="1298575" cy="1298575"/>
          </a:xfrm>
          <a:prstGeom prst="rect">
            <a:avLst/>
          </a:prstGeom>
        </p:spPr>
      </p:pic>
    </p:spTree>
    <p:extLst>
      <p:ext uri="{BB962C8B-B14F-4D97-AF65-F5344CB8AC3E}">
        <p14:creationId xmlns:p14="http://schemas.microsoft.com/office/powerpoint/2010/main" val="58710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BE2A-0CEB-0C48-8495-E1B7D34C91F3}"/>
              </a:ext>
            </a:extLst>
          </p:cNvPr>
          <p:cNvSpPr>
            <a:spLocks noGrp="1"/>
          </p:cNvSpPr>
          <p:nvPr>
            <p:ph type="title"/>
          </p:nvPr>
        </p:nvSpPr>
        <p:spPr>
          <a:xfrm>
            <a:off x="838200" y="365126"/>
            <a:ext cx="10515600" cy="914399"/>
          </a:xfrm>
        </p:spPr>
        <p:txBody>
          <a:bodyPr anchor="ctr">
            <a:normAutofit/>
          </a:bodyPr>
          <a:lstStyle/>
          <a:p>
            <a:r>
              <a:rPr lang="en-US"/>
              <a:t>Budget Reconciliation: Medicaid Cuts are on the table</a:t>
            </a:r>
          </a:p>
        </p:txBody>
      </p:sp>
      <p:pic>
        <p:nvPicPr>
          <p:cNvPr id="6" name="Content Placeholder 5" descr="A person with a white beard&#10;&#10;Description automatically generated">
            <a:extLst>
              <a:ext uri="{FF2B5EF4-FFF2-40B4-BE49-F238E27FC236}">
                <a16:creationId xmlns:a16="http://schemas.microsoft.com/office/drawing/2014/main" id="{B790CA2F-BA3D-0CCE-C778-FA8BC531D3F7}"/>
              </a:ext>
            </a:extLst>
          </p:cNvPr>
          <p:cNvPicPr>
            <a:picLocks noGrp="1" noChangeAspect="1"/>
          </p:cNvPicPr>
          <p:nvPr>
            <p:ph sz="half" idx="1"/>
          </p:nvPr>
        </p:nvPicPr>
        <p:blipFill>
          <a:blip r:embed="rId2"/>
          <a:srcRect t="5957" r="-1" b="-1"/>
          <a:stretch/>
        </p:blipFill>
        <p:spPr>
          <a:xfrm>
            <a:off x="838200" y="1279526"/>
            <a:ext cx="5181600" cy="4897438"/>
          </a:xfrm>
          <a:noFill/>
        </p:spPr>
      </p:pic>
      <p:graphicFrame>
        <p:nvGraphicFramePr>
          <p:cNvPr id="7" name="Content Placeholder 6">
            <a:extLst>
              <a:ext uri="{FF2B5EF4-FFF2-40B4-BE49-F238E27FC236}">
                <a16:creationId xmlns:a16="http://schemas.microsoft.com/office/drawing/2014/main" id="{FE54C416-3899-A3C4-12A9-066B2A241CC4}"/>
              </a:ext>
            </a:extLst>
          </p:cNvPr>
          <p:cNvGraphicFramePr>
            <a:graphicFrameLocks noGrp="1"/>
          </p:cNvGraphicFramePr>
          <p:nvPr>
            <p:ph sz="half" idx="2"/>
            <p:extLst>
              <p:ext uri="{D42A27DB-BD31-4B8C-83A1-F6EECF244321}">
                <p14:modId xmlns:p14="http://schemas.microsoft.com/office/powerpoint/2010/main" val="1869080934"/>
              </p:ext>
            </p:extLst>
          </p:nvPr>
        </p:nvGraphicFramePr>
        <p:xfrm>
          <a:off x="6172200" y="1046747"/>
          <a:ext cx="5181600" cy="5130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A0AE514-B40E-7337-AD97-365D2897D59E}"/>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9</a:t>
            </a:fld>
            <a:endParaRPr lang="en-US"/>
          </a:p>
        </p:txBody>
      </p:sp>
      <p:sp>
        <p:nvSpPr>
          <p:cNvPr id="8" name="TextBox 7">
            <a:extLst>
              <a:ext uri="{FF2B5EF4-FFF2-40B4-BE49-F238E27FC236}">
                <a16:creationId xmlns:a16="http://schemas.microsoft.com/office/drawing/2014/main" id="{E9FE02EF-4933-6E67-5111-A8C415E45DEF}"/>
              </a:ext>
            </a:extLst>
          </p:cNvPr>
          <p:cNvSpPr txBox="1"/>
          <p:nvPr/>
        </p:nvSpPr>
        <p:spPr>
          <a:xfrm>
            <a:off x="838200" y="6308208"/>
            <a:ext cx="9673390" cy="369332"/>
          </a:xfrm>
          <a:prstGeom prst="rect">
            <a:avLst/>
          </a:prstGeom>
          <a:noFill/>
        </p:spPr>
        <p:txBody>
          <a:bodyPr wrap="square" rtlCol="0">
            <a:spAutoFit/>
          </a:bodyPr>
          <a:lstStyle/>
          <a:p>
            <a:pPr algn="l"/>
            <a:r>
              <a:rPr lang="en-US">
                <a:latin typeface="Calibri" panose="020F0502020204030204" pitchFamily="34" charset="0"/>
                <a:cs typeface="Calibri" panose="020F0502020204030204" pitchFamily="34" charset="0"/>
                <a:hlinkClick r:id="rId8"/>
              </a:rPr>
              <a:t>https://www.politico.com/f/?id=00000194-5115-d639-a395-7db5d6b70000</a:t>
            </a:r>
            <a:r>
              <a:rPr lang="en-US">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0773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B61A0DA5-6C15-0744-8AAF-2FCC0B528F4D}"/>
                                            </p:graphicEl>
                                          </p:spTgt>
                                        </p:tgtEl>
                                        <p:attrNameLst>
                                          <p:attrName>style.visibility</p:attrName>
                                        </p:attrNameLst>
                                      </p:cBhvr>
                                      <p:to>
                                        <p:strVal val="visible"/>
                                      </p:to>
                                    </p:set>
                                    <p:anim calcmode="lin" valueType="num">
                                      <p:cBhvr additive="base">
                                        <p:cTn id="7" dur="500" fill="hold"/>
                                        <p:tgtEl>
                                          <p:spTgt spid="7">
                                            <p:graphicEl>
                                              <a:dgm id="{B61A0DA5-6C15-0744-8AAF-2FCC0B528F4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B61A0DA5-6C15-0744-8AAF-2FCC0B528F4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41A6F396-00D4-5143-A900-1881A9A37CD1}"/>
                                            </p:graphicEl>
                                          </p:spTgt>
                                        </p:tgtEl>
                                        <p:attrNameLst>
                                          <p:attrName>style.visibility</p:attrName>
                                        </p:attrNameLst>
                                      </p:cBhvr>
                                      <p:to>
                                        <p:strVal val="visible"/>
                                      </p:to>
                                    </p:set>
                                    <p:anim calcmode="lin" valueType="num">
                                      <p:cBhvr additive="base">
                                        <p:cTn id="13" dur="500" fill="hold"/>
                                        <p:tgtEl>
                                          <p:spTgt spid="7">
                                            <p:graphicEl>
                                              <a:dgm id="{41A6F396-00D4-5143-A900-1881A9A37CD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41A6F396-00D4-5143-A900-1881A9A37CD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dgm id="{5CA26246-63C6-FC42-9DFF-D94101D9F7AA}"/>
                                            </p:graphicEl>
                                          </p:spTgt>
                                        </p:tgtEl>
                                        <p:attrNameLst>
                                          <p:attrName>style.visibility</p:attrName>
                                        </p:attrNameLst>
                                      </p:cBhvr>
                                      <p:to>
                                        <p:strVal val="visible"/>
                                      </p:to>
                                    </p:set>
                                    <p:anim calcmode="lin" valueType="num">
                                      <p:cBhvr additive="base">
                                        <p:cTn id="19" dur="500" fill="hold"/>
                                        <p:tgtEl>
                                          <p:spTgt spid="7">
                                            <p:graphicEl>
                                              <a:dgm id="{5CA26246-63C6-FC42-9DFF-D94101D9F7A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graphicEl>
                                              <a:dgm id="{5CA26246-63C6-FC42-9DFF-D94101D9F7AA}"/>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graphicEl>
                                              <a:dgm id="{9486A556-C254-0F42-AC52-AAF0EC20E4A0}"/>
                                            </p:graphicEl>
                                          </p:spTgt>
                                        </p:tgtEl>
                                        <p:attrNameLst>
                                          <p:attrName>style.visibility</p:attrName>
                                        </p:attrNameLst>
                                      </p:cBhvr>
                                      <p:to>
                                        <p:strVal val="visible"/>
                                      </p:to>
                                    </p:set>
                                    <p:anim calcmode="lin" valueType="num">
                                      <p:cBhvr additive="base">
                                        <p:cTn id="25" dur="500" fill="hold"/>
                                        <p:tgtEl>
                                          <p:spTgt spid="7">
                                            <p:graphicEl>
                                              <a:dgm id="{9486A556-C254-0F42-AC52-AAF0EC20E4A0}"/>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9486A556-C254-0F42-AC52-AAF0EC20E4A0}"/>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graphicEl>
                                              <a:dgm id="{1ADF0CA3-B937-064E-90D1-70D12AE71A8C}"/>
                                            </p:graphicEl>
                                          </p:spTgt>
                                        </p:tgtEl>
                                        <p:attrNameLst>
                                          <p:attrName>style.visibility</p:attrName>
                                        </p:attrNameLst>
                                      </p:cBhvr>
                                      <p:to>
                                        <p:strVal val="visible"/>
                                      </p:to>
                                    </p:set>
                                    <p:anim calcmode="lin" valueType="num">
                                      <p:cBhvr additive="base">
                                        <p:cTn id="31" dur="500" fill="hold"/>
                                        <p:tgtEl>
                                          <p:spTgt spid="7">
                                            <p:graphicEl>
                                              <a:dgm id="{1ADF0CA3-B937-064E-90D1-70D12AE71A8C}"/>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1ADF0CA3-B937-064E-90D1-70D12AE71A8C}"/>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graphicEl>
                                              <a:dgm id="{EF007590-EE53-6149-8354-2103E8FA79AC}"/>
                                            </p:graphicEl>
                                          </p:spTgt>
                                        </p:tgtEl>
                                        <p:attrNameLst>
                                          <p:attrName>style.visibility</p:attrName>
                                        </p:attrNameLst>
                                      </p:cBhvr>
                                      <p:to>
                                        <p:strVal val="visible"/>
                                      </p:to>
                                    </p:set>
                                    <p:anim calcmode="lin" valueType="num">
                                      <p:cBhvr additive="base">
                                        <p:cTn id="37" dur="500" fill="hold"/>
                                        <p:tgtEl>
                                          <p:spTgt spid="7">
                                            <p:graphicEl>
                                              <a:dgm id="{EF007590-EE53-6149-8354-2103E8FA79A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dgm id="{EF007590-EE53-6149-8354-2103E8FA79AC}"/>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graphicEl>
                                              <a:dgm id="{6C79C5AF-2576-9944-9378-347D20BF22E8}"/>
                                            </p:graphicEl>
                                          </p:spTgt>
                                        </p:tgtEl>
                                        <p:attrNameLst>
                                          <p:attrName>style.visibility</p:attrName>
                                        </p:attrNameLst>
                                      </p:cBhvr>
                                      <p:to>
                                        <p:strVal val="visible"/>
                                      </p:to>
                                    </p:set>
                                    <p:anim calcmode="lin" valueType="num">
                                      <p:cBhvr additive="base">
                                        <p:cTn id="43" dur="500" fill="hold"/>
                                        <p:tgtEl>
                                          <p:spTgt spid="7">
                                            <p:graphicEl>
                                              <a:dgm id="{6C79C5AF-2576-9944-9378-347D20BF22E8}"/>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graphicEl>
                                              <a:dgm id="{6C79C5AF-2576-9944-9378-347D20BF22E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8"/>
</p:tagLst>
</file>

<file path=ppt/theme/theme1.xml><?xml version="1.0" encoding="utf-8"?>
<a:theme xmlns:a="http://schemas.openxmlformats.org/drawingml/2006/main" name="2_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New Vision for Governors [Read-Only]" id="{0E3CFB14-4110-44D8-922D-EE7873330F3A}" vid="{A8EA45FE-5513-495A-BDA3-D277C3ED6C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809CCBE0F7BF4E96538EEDD02756CE" ma:contentTypeVersion="17" ma:contentTypeDescription="Create a new document." ma:contentTypeScope="" ma:versionID="00a098de305642a50dbe6d576afb3ef1">
  <xsd:schema xmlns:xsd="http://www.w3.org/2001/XMLSchema" xmlns:xs="http://www.w3.org/2001/XMLSchema" xmlns:p="http://schemas.microsoft.com/office/2006/metadata/properties" xmlns:ns2="cd8bdb9e-9149-43ff-a64d-539024789793" xmlns:ns3="79350851-8c2b-403b-9bd2-948565db2f1b" targetNamespace="http://schemas.microsoft.com/office/2006/metadata/properties" ma:root="true" ma:fieldsID="5e73efe4679fd4b73006cdbea7e2e053" ns2:_="" ns3:_="">
    <xsd:import namespace="cd8bdb9e-9149-43ff-a64d-539024789793"/>
    <xsd:import namespace="79350851-8c2b-403b-9bd2-948565db2f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bdb9e-9149-43ff-a64d-5390247897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f58e485-0d26-4f10-8645-ad2692e9af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350851-8c2b-403b-9bd2-948565db2f1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e50671-4793-4701-9969-531d3dd5e177}" ma:internalName="TaxCatchAll" ma:showField="CatchAllData" ma:web="79350851-8c2b-403b-9bd2-948565db2f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8bdb9e-9149-43ff-a64d-539024789793">
      <Terms xmlns="http://schemas.microsoft.com/office/infopath/2007/PartnerControls"/>
    </lcf76f155ced4ddcb4097134ff3c332f>
    <TaxCatchAll xmlns="79350851-8c2b-403b-9bd2-948565db2f1b" xsi:nil="true"/>
  </documentManagement>
</p:properties>
</file>

<file path=customXml/itemProps1.xml><?xml version="1.0" encoding="utf-8"?>
<ds:datastoreItem xmlns:ds="http://schemas.openxmlformats.org/officeDocument/2006/customXml" ds:itemID="{FC95E4DA-93D9-43CD-B4B4-A9288CE9FC66}">
  <ds:schemaRefs>
    <ds:schemaRef ds:uri="http://schemas.microsoft.com/sharepoint/v3/contenttype/forms"/>
  </ds:schemaRefs>
</ds:datastoreItem>
</file>

<file path=customXml/itemProps2.xml><?xml version="1.0" encoding="utf-8"?>
<ds:datastoreItem xmlns:ds="http://schemas.openxmlformats.org/officeDocument/2006/customXml" ds:itemID="{6B44B84B-E01E-4D3F-9484-964334763284}"/>
</file>

<file path=customXml/itemProps3.xml><?xml version="1.0" encoding="utf-8"?>
<ds:datastoreItem xmlns:ds="http://schemas.openxmlformats.org/officeDocument/2006/customXml" ds:itemID="{B7C2F46C-5558-428E-BA9A-E36F90057853}">
  <ds:schemaRefs>
    <ds:schemaRef ds:uri="http://schemas.microsoft.com/office/2006/documentManagement/types"/>
    <ds:schemaRef ds:uri="ad15aece-cebd-4625-bbea-1a5a2a134b85"/>
    <ds:schemaRef ds:uri="http://schemas.microsoft.com/office/2006/metadata/properties"/>
    <ds:schemaRef ds:uri="http://www.w3.org/XML/1998/namespace"/>
    <ds:schemaRef ds:uri="http://schemas.microsoft.com/office/infopath/2007/PartnerControls"/>
    <ds:schemaRef ds:uri="http://purl.org/dc/dcmitype/"/>
    <ds:schemaRef ds:uri="http://purl.org/dc/elements/1.1/"/>
    <ds:schemaRef ds:uri="http://purl.org/dc/terms/"/>
    <ds:schemaRef ds:uri="http://schemas.openxmlformats.org/package/2006/metadata/core-properties"/>
    <ds:schemaRef ds:uri="79350851-8c2b-403b-9bd2-948565db2f1b"/>
  </ds:schemaRefs>
</ds:datastoreItem>
</file>

<file path=docProps/app.xml><?xml version="1.0" encoding="utf-8"?>
<Properties xmlns="http://schemas.openxmlformats.org/officeDocument/2006/extended-properties" xmlns:vt="http://schemas.openxmlformats.org/officeDocument/2006/docPropsVTypes">
  <TotalTime>0</TotalTime>
  <Words>5137</Words>
  <Application>Microsoft Office PowerPoint</Application>
  <PresentationFormat>Widescreen</PresentationFormat>
  <Paragraphs>538</Paragraphs>
  <Slides>40</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Aptos</vt:lpstr>
      <vt:lpstr>Arial</vt:lpstr>
      <vt:lpstr>Arial Black</vt:lpstr>
      <vt:lpstr>Calibri</vt:lpstr>
      <vt:lpstr>Helvetica</vt:lpstr>
      <vt:lpstr>Open Sans</vt:lpstr>
      <vt:lpstr>Verdana</vt:lpstr>
      <vt:lpstr>2_Custom Design</vt:lpstr>
      <vt:lpstr>ACP Advocacy Efforts in the Wake of the 2024 Election  State Health Policy Networking Webinar  February 12, 2024</vt:lpstr>
      <vt:lpstr>PowerPoint Presentation</vt:lpstr>
      <vt:lpstr>ACP’s 2025 Policy &amp; Advocacy Priorities</vt:lpstr>
      <vt:lpstr>PowerPoint Presentation</vt:lpstr>
      <vt:lpstr>Congressional Activity</vt:lpstr>
      <vt:lpstr>ACP’s Letter to the 119th Congress</vt:lpstr>
      <vt:lpstr>Medicare Patient Access and Practice Stabilization Act</vt:lpstr>
      <vt:lpstr>You can take action on Medicare physician payment</vt:lpstr>
      <vt:lpstr>Budget Reconciliation: Medicaid Cuts are on the table</vt:lpstr>
      <vt:lpstr>PowerPoint Presentation</vt:lpstr>
      <vt:lpstr>Medicaid Action Alert – Live Now!</vt:lpstr>
      <vt:lpstr>Reconciliation Status</vt:lpstr>
      <vt:lpstr>Trump Administration Actions</vt:lpstr>
      <vt:lpstr>DOGE looks to increase federal savings largely by investigating discretionary spending</vt:lpstr>
      <vt:lpstr>Trump’s Cabinet</vt:lpstr>
      <vt:lpstr>President Trump Nominations for Key Health Care Positions</vt:lpstr>
      <vt:lpstr>ACP’s Reaction and Ongoing Approach</vt:lpstr>
      <vt:lpstr>ACP is Communicating with the New Administration</vt:lpstr>
      <vt:lpstr>Trump issued twenty-six executive orders on his first day back in office</vt:lpstr>
      <vt:lpstr>Some might call this “Shock and Awe”</vt:lpstr>
      <vt:lpstr>Communications Freeze – ongoing, expected to continue until confirmations are final (other than the MMWR)</vt:lpstr>
      <vt:lpstr>Federal Website Changes</vt:lpstr>
      <vt:lpstr>Funding Freeze – An Ongoing Saga</vt:lpstr>
      <vt:lpstr>NIH Indirect Funding Cuts</vt:lpstr>
      <vt:lpstr>Executive orders give presidents the power to enact policy that bypasses Congress</vt:lpstr>
      <vt:lpstr>EO on US Withdrawal from WHO – Group of 6 Statement</vt:lpstr>
      <vt:lpstr>Trump executive orders: Government reform (1/4)</vt:lpstr>
      <vt:lpstr>PowerPoint Presentation</vt:lpstr>
      <vt:lpstr>Trump executive orders: Government reform (2/4)</vt:lpstr>
      <vt:lpstr>Trump executive orders: Government reform (3/4)</vt:lpstr>
      <vt:lpstr>Trump executive orders: Government reform (4/4)</vt:lpstr>
      <vt:lpstr>Trump executive orders: Public health</vt:lpstr>
      <vt:lpstr>Trump executive orders: Immigration (1/2)</vt:lpstr>
      <vt:lpstr>Trump executive orders: Immigration (2/2)</vt:lpstr>
      <vt:lpstr>Impact of Immigration Executive Orders</vt:lpstr>
      <vt:lpstr>ACP has endorsed The Protecting Sensitive Locations Act</vt:lpstr>
      <vt:lpstr>What’s next? </vt:lpstr>
      <vt:lpstr>So, what should ACP do?</vt:lpstr>
      <vt:lpstr>PowerPoint Presentation</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Shari Erickson</dc:creator>
  <cp:lastModifiedBy>Shuan Tomlinson</cp:lastModifiedBy>
  <cp:revision>2</cp:revision>
  <dcterms:created xsi:type="dcterms:W3CDTF">2024-12-20T15:15:48Z</dcterms:created>
  <dcterms:modified xsi:type="dcterms:W3CDTF">2025-02-12T21:36:09Z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0x01010089809CCBE0F7BF4E96538EEDD02756CE</vt:lpwstr>
  </property>
</Properties>
</file>