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19"/>
  </p:notesMasterIdLst>
  <p:sldIdLst>
    <p:sldId id="2779" r:id="rId3"/>
    <p:sldId id="2793" r:id="rId4"/>
    <p:sldId id="2781" r:id="rId5"/>
    <p:sldId id="293" r:id="rId6"/>
    <p:sldId id="2745" r:id="rId7"/>
    <p:sldId id="2791" r:id="rId8"/>
    <p:sldId id="2790" r:id="rId9"/>
    <p:sldId id="2738" r:id="rId10"/>
    <p:sldId id="2739" r:id="rId11"/>
    <p:sldId id="2785" r:id="rId12"/>
    <p:sldId id="2783" r:id="rId13"/>
    <p:sldId id="2784" r:id="rId14"/>
    <p:sldId id="2780" r:id="rId15"/>
    <p:sldId id="2782" r:id="rId16"/>
    <p:sldId id="2792" r:id="rId17"/>
    <p:sldId id="26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6CD3C-5FA2-4ED8-8AC0-BD86BEC0540A}" v="2005" dt="2024-07-30T20:43:42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Relationship Id="rId27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FAF8A7-83DE-4B4A-8BB8-21382B44D2AC}" type="doc">
      <dgm:prSet loTypeId="urn:microsoft.com/office/officeart/2005/8/layout/venn1" loCatId="relationship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6DC36AA4-F350-FA4A-9501-DA08028963EE}">
      <dgm:prSet/>
      <dgm:spPr/>
      <dgm:t>
        <a:bodyPr/>
        <a:lstStyle/>
        <a:p>
          <a:r>
            <a:rPr lang="en-US"/>
            <a:t>Medicare Economic Index</a:t>
          </a:r>
        </a:p>
      </dgm:t>
    </dgm:pt>
    <dgm:pt modelId="{5D55CEAC-2522-E842-9FB4-50C797D9F715}" type="parTrans" cxnId="{2BDA2D4F-A9D5-364A-9397-8F2C73796388}">
      <dgm:prSet/>
      <dgm:spPr/>
      <dgm:t>
        <a:bodyPr/>
        <a:lstStyle/>
        <a:p>
          <a:endParaRPr lang="en-US"/>
        </a:p>
      </dgm:t>
    </dgm:pt>
    <dgm:pt modelId="{B0ABA16D-0C05-D64F-B061-C86497523569}" type="sibTrans" cxnId="{2BDA2D4F-A9D5-364A-9397-8F2C73796388}">
      <dgm:prSet/>
      <dgm:spPr/>
      <dgm:t>
        <a:bodyPr/>
        <a:lstStyle/>
        <a:p>
          <a:endParaRPr lang="en-US"/>
        </a:p>
      </dgm:t>
    </dgm:pt>
    <dgm:pt modelId="{599A3263-9C66-0048-BAC8-C02AAC798E61}">
      <dgm:prSet/>
      <dgm:spPr/>
      <dgm:t>
        <a:bodyPr/>
        <a:lstStyle/>
        <a:p>
          <a:r>
            <a:rPr lang="en-US"/>
            <a:t>Budget Neutrality</a:t>
          </a:r>
        </a:p>
      </dgm:t>
    </dgm:pt>
    <dgm:pt modelId="{398BB701-6E07-5C46-AC12-DDEF887D7EFC}" type="parTrans" cxnId="{F327B726-C724-5843-898B-A3F75095EEBC}">
      <dgm:prSet/>
      <dgm:spPr/>
      <dgm:t>
        <a:bodyPr/>
        <a:lstStyle/>
        <a:p>
          <a:endParaRPr lang="en-US"/>
        </a:p>
      </dgm:t>
    </dgm:pt>
    <dgm:pt modelId="{E6C1314E-6256-2345-81A9-BCAD2C91759D}" type="sibTrans" cxnId="{F327B726-C724-5843-898B-A3F75095EEBC}">
      <dgm:prSet/>
      <dgm:spPr/>
      <dgm:t>
        <a:bodyPr/>
        <a:lstStyle/>
        <a:p>
          <a:endParaRPr lang="en-US"/>
        </a:p>
      </dgm:t>
    </dgm:pt>
    <dgm:pt modelId="{CE97ED97-59AA-5F41-834F-129658D5297F}" type="pres">
      <dgm:prSet presAssocID="{67FAF8A7-83DE-4B4A-8BB8-21382B44D2AC}" presName="compositeShape" presStyleCnt="0">
        <dgm:presLayoutVars>
          <dgm:chMax val="7"/>
          <dgm:dir/>
          <dgm:resizeHandles val="exact"/>
        </dgm:presLayoutVars>
      </dgm:prSet>
      <dgm:spPr/>
    </dgm:pt>
    <dgm:pt modelId="{3FCCF5E8-E848-C145-8B27-4975E7671E3F}" type="pres">
      <dgm:prSet presAssocID="{6DC36AA4-F350-FA4A-9501-DA08028963EE}" presName="circ1" presStyleLbl="vennNode1" presStyleIdx="0" presStyleCnt="2"/>
      <dgm:spPr/>
    </dgm:pt>
    <dgm:pt modelId="{4E1E10DC-B211-6549-B2F3-A2979081DB8D}" type="pres">
      <dgm:prSet presAssocID="{6DC36AA4-F350-FA4A-9501-DA08028963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ED8CC73-3DC8-C84A-AA53-3969C606BF5F}" type="pres">
      <dgm:prSet presAssocID="{599A3263-9C66-0048-BAC8-C02AAC798E61}" presName="circ2" presStyleLbl="vennNode1" presStyleIdx="1" presStyleCnt="2"/>
      <dgm:spPr/>
    </dgm:pt>
    <dgm:pt modelId="{8A994B86-A8B4-444F-B607-DCB1D5B8BD10}" type="pres">
      <dgm:prSet presAssocID="{599A3263-9C66-0048-BAC8-C02AAC798E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8C1840B-F056-2848-BF12-E698ECCB1BA3}" type="presOf" srcId="{6DC36AA4-F350-FA4A-9501-DA08028963EE}" destId="{4E1E10DC-B211-6549-B2F3-A2979081DB8D}" srcOrd="1" destOrd="0" presId="urn:microsoft.com/office/officeart/2005/8/layout/venn1"/>
    <dgm:cxn modelId="{F327B726-C724-5843-898B-A3F75095EEBC}" srcId="{67FAF8A7-83DE-4B4A-8BB8-21382B44D2AC}" destId="{599A3263-9C66-0048-BAC8-C02AAC798E61}" srcOrd="1" destOrd="0" parTransId="{398BB701-6E07-5C46-AC12-DDEF887D7EFC}" sibTransId="{E6C1314E-6256-2345-81A9-BCAD2C91759D}"/>
    <dgm:cxn modelId="{E893A04B-8523-F14C-A2A4-3F13F64ADE2D}" type="presOf" srcId="{6DC36AA4-F350-FA4A-9501-DA08028963EE}" destId="{3FCCF5E8-E848-C145-8B27-4975E7671E3F}" srcOrd="0" destOrd="0" presId="urn:microsoft.com/office/officeart/2005/8/layout/venn1"/>
    <dgm:cxn modelId="{2BDA2D4F-A9D5-364A-9397-8F2C73796388}" srcId="{67FAF8A7-83DE-4B4A-8BB8-21382B44D2AC}" destId="{6DC36AA4-F350-FA4A-9501-DA08028963EE}" srcOrd="0" destOrd="0" parTransId="{5D55CEAC-2522-E842-9FB4-50C797D9F715}" sibTransId="{B0ABA16D-0C05-D64F-B061-C86497523569}"/>
    <dgm:cxn modelId="{5CAD40B3-7ECE-D447-AB14-91B528DEF28F}" type="presOf" srcId="{599A3263-9C66-0048-BAC8-C02AAC798E61}" destId="{DED8CC73-3DC8-C84A-AA53-3969C606BF5F}" srcOrd="0" destOrd="0" presId="urn:microsoft.com/office/officeart/2005/8/layout/venn1"/>
    <dgm:cxn modelId="{FA3FCBBF-9D38-E04B-A481-08CBA6D13C1F}" type="presOf" srcId="{599A3263-9C66-0048-BAC8-C02AAC798E61}" destId="{8A994B86-A8B4-444F-B607-DCB1D5B8BD10}" srcOrd="1" destOrd="0" presId="urn:microsoft.com/office/officeart/2005/8/layout/venn1"/>
    <dgm:cxn modelId="{932F36C8-23EE-5340-A3BE-12DC5FFCE74F}" type="presOf" srcId="{67FAF8A7-83DE-4B4A-8BB8-21382B44D2AC}" destId="{CE97ED97-59AA-5F41-834F-129658D5297F}" srcOrd="0" destOrd="0" presId="urn:microsoft.com/office/officeart/2005/8/layout/venn1"/>
    <dgm:cxn modelId="{B003EBEB-4AE0-AD4E-9519-F5CB7772215A}" type="presParOf" srcId="{CE97ED97-59AA-5F41-834F-129658D5297F}" destId="{3FCCF5E8-E848-C145-8B27-4975E7671E3F}" srcOrd="0" destOrd="0" presId="urn:microsoft.com/office/officeart/2005/8/layout/venn1"/>
    <dgm:cxn modelId="{7BA68267-4B11-8F45-B232-DABB98EFFCF2}" type="presParOf" srcId="{CE97ED97-59AA-5F41-834F-129658D5297F}" destId="{4E1E10DC-B211-6549-B2F3-A2979081DB8D}" srcOrd="1" destOrd="0" presId="urn:microsoft.com/office/officeart/2005/8/layout/venn1"/>
    <dgm:cxn modelId="{DD06B361-4691-4048-8E16-2F6A2EB8FB18}" type="presParOf" srcId="{CE97ED97-59AA-5F41-834F-129658D5297F}" destId="{DED8CC73-3DC8-C84A-AA53-3969C606BF5F}" srcOrd="2" destOrd="0" presId="urn:microsoft.com/office/officeart/2005/8/layout/venn1"/>
    <dgm:cxn modelId="{35352205-EFF4-C040-B131-CA8E0AAF3ABC}" type="presParOf" srcId="{CE97ED97-59AA-5F41-834F-129658D5297F}" destId="{8A994B86-A8B4-444F-B607-DCB1D5B8BD10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CF5E8-E848-C145-8B27-4975E7671E3F}">
      <dsp:nvSpPr>
        <dsp:cNvPr id="0" name=""/>
        <dsp:cNvSpPr/>
      </dsp:nvSpPr>
      <dsp:spPr>
        <a:xfrm>
          <a:off x="1067160" y="13321"/>
          <a:ext cx="4870795" cy="487079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Medicare Economic Index</a:t>
          </a:r>
        </a:p>
      </dsp:txBody>
      <dsp:txXfrm>
        <a:off x="1747316" y="587692"/>
        <a:ext cx="2808386" cy="3722052"/>
      </dsp:txXfrm>
    </dsp:sp>
    <dsp:sp modelId="{DED8CC73-3DC8-C84A-AA53-3969C606BF5F}">
      <dsp:nvSpPr>
        <dsp:cNvPr id="0" name=""/>
        <dsp:cNvSpPr/>
      </dsp:nvSpPr>
      <dsp:spPr>
        <a:xfrm>
          <a:off x="4577643" y="13321"/>
          <a:ext cx="4870795" cy="4870795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Budget Neutrality</a:t>
          </a:r>
        </a:p>
      </dsp:txBody>
      <dsp:txXfrm>
        <a:off x="5959896" y="587692"/>
        <a:ext cx="2808386" cy="37220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6F85E-9ADD-45EB-B115-B069D5C3662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71FE9-7FF6-42F7-AF0C-ABF68AC97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2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9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33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3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43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7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91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DBF9E-AC84-4A3C-850C-D1C79869D2A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02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-40 legislative days until end of 118</a:t>
            </a:r>
            <a:r>
              <a:rPr lang="en-US" baseline="30000" dirty="0"/>
              <a:t>th</a:t>
            </a:r>
            <a:r>
              <a:rPr lang="en-US" dirty="0"/>
              <a:t> Congress</a:t>
            </a:r>
          </a:p>
          <a:p>
            <a:r>
              <a:rPr lang="en-US" dirty="0"/>
              <a:t>- FY25 appropriations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NDAA</a:t>
            </a:r>
          </a:p>
          <a:p>
            <a:pPr marL="171450" indent="-171450">
              <a:buFontTx/>
              <a:buChar char="-"/>
            </a:pPr>
            <a:r>
              <a:rPr lang="en-US" dirty="0"/>
              <a:t>WRDA</a:t>
            </a:r>
          </a:p>
          <a:p>
            <a:pPr marL="171450" indent="-171450">
              <a:buFontTx/>
              <a:buChar char="-"/>
            </a:pPr>
            <a:r>
              <a:rPr lang="en-US" dirty="0"/>
              <a:t>Farm Bill</a:t>
            </a:r>
          </a:p>
          <a:p>
            <a:pPr marL="171450" indent="-171450">
              <a:buFontTx/>
              <a:buChar char="-"/>
            </a:pPr>
            <a:r>
              <a:rPr lang="en-US" dirty="0"/>
              <a:t>FAA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9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81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18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5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9D and 8R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86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Two compounding issues that are hurting Medicare payment for physicians:</a:t>
            </a:r>
          </a:p>
          <a:p>
            <a:pPr marL="171450" indent="-171450">
              <a:buFontTx/>
              <a:buChar char="-"/>
            </a:pPr>
            <a:r>
              <a:rPr lang="en-US"/>
              <a:t>Budget neutrality</a:t>
            </a:r>
          </a:p>
          <a:p>
            <a:pPr marL="171450" indent="-171450">
              <a:buFontTx/>
              <a:buChar char="-"/>
            </a:pPr>
            <a:r>
              <a:rPr lang="en-US"/>
              <a:t>Frozen MEI</a:t>
            </a:r>
          </a:p>
          <a:p>
            <a:pPr marL="171450" indent="-171450">
              <a:buFontTx/>
              <a:buChar char="-"/>
            </a:pPr>
            <a:r>
              <a:rPr lang="en-US"/>
              <a:t>30% decline in Medicare payment when accounting for inflation.</a:t>
            </a:r>
          </a:p>
          <a:p>
            <a:pPr marL="171450" indent="-171450">
              <a:buFontTx/>
              <a:buChar char="-"/>
            </a:pPr>
            <a:r>
              <a:rPr lang="en-US"/>
              <a:t>ACP working to address both issues</a:t>
            </a:r>
          </a:p>
          <a:p>
            <a:r>
              <a:rPr lang="en-US"/>
              <a:t>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42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9D and 9R</a:t>
            </a:r>
          </a:p>
          <a:p>
            <a:pPr marL="171450" indent="-171450">
              <a:buFontTx/>
              <a:buChar char="-"/>
            </a:pPr>
            <a:r>
              <a:rPr lang="en-US"/>
              <a:t>7 physicians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71FE9-7FF6-42F7-AF0C-ABF68AC97C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11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BE196A5-D872-9148-975E-6BEB05223D01}"/>
              </a:ext>
            </a:extLst>
          </p:cNvPr>
          <p:cNvSpPr/>
          <p:nvPr userDrawn="1"/>
        </p:nvSpPr>
        <p:spPr>
          <a:xfrm>
            <a:off x="0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3DD95-174E-C94F-A8DD-3253A9DDC16A}"/>
              </a:ext>
            </a:extLst>
          </p:cNvPr>
          <p:cNvSpPr/>
          <p:nvPr userDrawn="1"/>
        </p:nvSpPr>
        <p:spPr>
          <a:xfrm>
            <a:off x="0" y="1016000"/>
            <a:ext cx="10001839" cy="456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8DF27D-3D7E-144D-AEBE-EA85738392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98" y="5827776"/>
            <a:ext cx="1737360" cy="7679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C52C5A3-4A25-364D-8403-80A1A1AD3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A8EE0DC-4B15-D947-88C8-715A124B4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9" y="4167212"/>
            <a:ext cx="7315200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1614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44C7-FB56-8F45-8E8D-360A8FFE1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995F-1B0C-B14A-A09E-EFBAD40A7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1800"/>
              </a:spcBef>
              <a:defRPr sz="2200"/>
            </a:lvl1pPr>
            <a:lvl2pPr>
              <a:spcBef>
                <a:spcPts val="0"/>
              </a:spcBef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0654A-C145-B444-8C76-904AB11529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6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308E5E-FBF3-8749-8C73-47834D26E1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E54FA1-4F73-804E-834A-4B043673C62B}"/>
              </a:ext>
            </a:extLst>
          </p:cNvPr>
          <p:cNvSpPr/>
          <p:nvPr userDrawn="1"/>
        </p:nvSpPr>
        <p:spPr>
          <a:xfrm>
            <a:off x="9266682" y="0"/>
            <a:ext cx="2925318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85F88B3-8461-8541-A11B-9AD5FBA70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315200" cy="27909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1C99013-B493-654C-BF69-476D173F7B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167212"/>
            <a:ext cx="7345367" cy="103093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D7F139-338E-334E-980B-694FB51B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1" y="5944463"/>
            <a:ext cx="1554480" cy="43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304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A5335-0C8F-3242-B7B5-C6D8DC4F1A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C1F58-ABD8-6349-977B-B77440ED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9526"/>
            <a:ext cx="5181600" cy="489743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E2E0D-6651-EE4B-88BE-2D95A1C5D3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05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Lef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012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6347012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7012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1575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icture [Right]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0CDCB-14B2-214E-BBC9-F7546282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20" y="365126"/>
            <a:ext cx="5006788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0FED9-A8B2-7D42-B138-12C3E9137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409604-FC9D-5346-9A6E-FD5DE5EF23DE}"/>
              </a:ext>
            </a:extLst>
          </p:cNvPr>
          <p:cNvSpPr/>
          <p:nvPr userDrawn="1"/>
        </p:nvSpPr>
        <p:spPr>
          <a:xfrm>
            <a:off x="833120" y="365126"/>
            <a:ext cx="5029200" cy="457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A685E9-C33E-2647-888C-A36F84DA85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1240" y="0"/>
            <a:ext cx="6096000" cy="68580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E5C0A4C-363F-8C4D-A78A-1BEAF42A73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120" y="1279526"/>
            <a:ext cx="5006788" cy="49101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2266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8F7D2-A68C-DD42-B432-4D2EC05B9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9525"/>
            <a:ext cx="5157787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F22C5-0068-EB4D-BDF7-6C1CD2180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1046"/>
            <a:ext cx="5157787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DE85F-F394-6645-9753-5BA14D70DE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9525"/>
            <a:ext cx="5183188" cy="731520"/>
          </a:xfrm>
          <a:noFill/>
        </p:spPr>
        <p:txBody>
          <a:bodyPr anchor="b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C9F1A-2BC5-AB41-B8B7-7FB4BCF38B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11046"/>
            <a:ext cx="5183188" cy="4178618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B1A961-D7C7-3349-A221-7BD5AEC2A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A0CBDA-ADA7-544A-BB93-E2ED6F92A0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9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76">
          <p15:clr>
            <a:srgbClr val="FBAE40"/>
          </p15:clr>
        </p15:guide>
        <p15:guide id="2" orient="horz" pos="127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279526"/>
            <a:ext cx="2133600" cy="489267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lIns="137160" tIns="182880" rIns="137160" bIns="91440">
            <a:normAutofit/>
          </a:bodyPr>
          <a:lstStyle>
            <a:lvl1pPr marL="0" indent="0">
              <a:spcAft>
                <a:spcPts val="1000"/>
              </a:spcAft>
              <a:buNone/>
              <a:defRPr sz="1600" b="0" i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279525"/>
            <a:ext cx="8204200" cy="4892675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3D6B1E-E481-E140-A8CE-CA0B6FF23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399143-380D-0C4F-9894-1E6389745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9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C380-7AA8-5143-AB33-06B91DBCE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EAE601-7D40-4E48-B0A1-DCC36A443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76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21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A80174-6BAA-494C-9FE8-C67DDB25ED68}"/>
              </a:ext>
            </a:extLst>
          </p:cNvPr>
          <p:cNvSpPr/>
          <p:nvPr userDrawn="1"/>
        </p:nvSpPr>
        <p:spPr>
          <a:xfrm>
            <a:off x="347472" y="0"/>
            <a:ext cx="457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EAC32-2819-A845-B11A-B91D8EF2D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A23F2-6892-2B49-85A7-898D45679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9525"/>
            <a:ext cx="10515600" cy="489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77C6E12-5327-DC4B-A658-4BF76AAED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47759" y="6391656"/>
            <a:ext cx="3185161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461711D5-349D-4847-A71F-DCB6A6FF3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7E66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Clr>
          <a:srgbClr val="007E6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500DB-1434-7FD8-8F22-0DA94620D0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1376312"/>
            <a:ext cx="7780866" cy="2790900"/>
          </a:xfrm>
        </p:spPr>
        <p:txBody>
          <a:bodyPr/>
          <a:lstStyle/>
          <a:p>
            <a:r>
              <a:rPr lang="en-US" sz="4000">
                <a:latin typeface="Calibri"/>
                <a:cs typeface="Calibri"/>
              </a:rPr>
              <a:t>August Recess 2024</a:t>
            </a:r>
            <a:br>
              <a:rPr lang="en-US" sz="4000">
                <a:latin typeface="Calibri"/>
                <a:cs typeface="Calibri"/>
              </a:rPr>
            </a:br>
            <a:br>
              <a:rPr lang="en-US" sz="4000">
                <a:latin typeface="Calibri"/>
                <a:cs typeface="Calibri"/>
              </a:rPr>
            </a:br>
            <a:r>
              <a:rPr lang="en-US" sz="4000">
                <a:latin typeface="Calibri"/>
                <a:cs typeface="Calibri"/>
              </a:rPr>
              <a:t>Advocacy Issues &amp; </a:t>
            </a:r>
            <a:br>
              <a:rPr lang="en-US" sz="4000">
                <a:latin typeface="Calibri"/>
                <a:cs typeface="Calibri"/>
              </a:rPr>
            </a:br>
            <a:r>
              <a:rPr lang="en-US" sz="4000">
                <a:latin typeface="Calibri"/>
                <a:cs typeface="Calibri"/>
              </a:rPr>
              <a:t>Grassroots Mobilization Challenge</a:t>
            </a:r>
            <a:br>
              <a:rPr lang="en-US" sz="4000">
                <a:latin typeface="Calibri"/>
                <a:cs typeface="Calibri"/>
              </a:rPr>
            </a:br>
            <a:endParaRPr lang="en-US" sz="3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C4AA8-1023-5A23-C9CB-C5375ACA0B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endParaRPr lang="en-US"/>
          </a:p>
          <a:p>
            <a:r>
              <a:rPr lang="en-US">
                <a:cs typeface="Calibri"/>
              </a:rPr>
              <a:t>David Pugach, JD</a:t>
            </a:r>
          </a:p>
          <a:p>
            <a:r>
              <a:rPr lang="en-US">
                <a:cs typeface="Calibri"/>
              </a:rPr>
              <a:t>Vice President, Governmental Affairs and Public Policy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735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0"/>
    </mc:Choice>
    <mc:Fallback xmlns="">
      <p:transition spd="slow" advTm="719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2F600-D199-CA34-8C9C-767D7A3A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August Recess Advocacy Mobilization Challenge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40C2D71-E4C3-052B-00F9-E16374A384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7563" y="1279524"/>
            <a:ext cx="5201471" cy="55415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B5749-A0AA-158A-29E1-CAB5596751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EDFB3-1DA4-B9F6-776B-52933E23D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76" y="2777843"/>
            <a:ext cx="2121592" cy="21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2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D62B1-A010-99DE-183D-EB1973F9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ACP Legislative Action Center – August Recess Content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CB205-AC63-2427-ACF0-CA9BBC699B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6842" y="1401235"/>
            <a:ext cx="7220869" cy="50916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DA8F9-B22C-62E0-9C91-E30B94EDE3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F528F4-8BE9-59A4-3B48-9E4D73196032}"/>
              </a:ext>
            </a:extLst>
          </p:cNvPr>
          <p:cNvSpPr/>
          <p:nvPr/>
        </p:nvSpPr>
        <p:spPr>
          <a:xfrm>
            <a:off x="3970501" y="1923227"/>
            <a:ext cx="1095154" cy="350874"/>
          </a:xfrm>
          <a:custGeom>
            <a:avLst/>
            <a:gdLst>
              <a:gd name="connsiteX0" fmla="*/ 0 w 1095154"/>
              <a:gd name="connsiteY0" fmla="*/ 175437 h 350874"/>
              <a:gd name="connsiteX1" fmla="*/ 547577 w 1095154"/>
              <a:gd name="connsiteY1" fmla="*/ 0 h 350874"/>
              <a:gd name="connsiteX2" fmla="*/ 1095154 w 1095154"/>
              <a:gd name="connsiteY2" fmla="*/ 175437 h 350874"/>
              <a:gd name="connsiteX3" fmla="*/ 547577 w 1095154"/>
              <a:gd name="connsiteY3" fmla="*/ 350874 h 350874"/>
              <a:gd name="connsiteX4" fmla="*/ 0 w 1095154"/>
              <a:gd name="connsiteY4" fmla="*/ 175437 h 35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154" h="350874" extrusionOk="0">
                <a:moveTo>
                  <a:pt x="0" y="175437"/>
                </a:moveTo>
                <a:cubicBezTo>
                  <a:pt x="-45288" y="50611"/>
                  <a:pt x="181757" y="23796"/>
                  <a:pt x="547577" y="0"/>
                </a:cubicBezTo>
                <a:cubicBezTo>
                  <a:pt x="868482" y="3892"/>
                  <a:pt x="1079334" y="79049"/>
                  <a:pt x="1095154" y="175437"/>
                </a:cubicBezTo>
                <a:cubicBezTo>
                  <a:pt x="1077667" y="289405"/>
                  <a:pt x="848378" y="359810"/>
                  <a:pt x="547577" y="350874"/>
                </a:cubicBezTo>
                <a:cubicBezTo>
                  <a:pt x="231173" y="343222"/>
                  <a:pt x="18680" y="281253"/>
                  <a:pt x="0" y="175437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962A59-BF8E-2792-19DB-749D7DE12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0746" y="3429000"/>
            <a:ext cx="2760157" cy="276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67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72B5-787D-7E95-AB01-6A33CA42A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Grassroots Alert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89631D1-EEBA-1721-5FA4-DAAD881E0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59518" y="1279525"/>
            <a:ext cx="3672963" cy="54236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C884E-A057-622A-9A6D-7683D7E8D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6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41DF-0276-1260-896A-A7FB535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libri"/>
                <a:cs typeface="Calibri"/>
              </a:rPr>
              <a:t>August Recess 2024 -- Grassroots Mobilization Challenge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0A4C-B87B-0E14-5FD0-DB7453505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cs typeface="Calibri"/>
              </a:rPr>
              <a:t>The Advocates for Internal Medicine Network (</a:t>
            </a:r>
            <a:r>
              <a:rPr lang="en-US" sz="2400" err="1">
                <a:cs typeface="Calibri"/>
              </a:rPr>
              <a:t>AIMn</a:t>
            </a:r>
            <a:r>
              <a:rPr lang="en-US" sz="2400">
                <a:cs typeface="Calibri"/>
              </a:rPr>
              <a:t>) is challenging ACP members to mobilize on these two important bills during the August recess</a:t>
            </a:r>
          </a:p>
          <a:p>
            <a:r>
              <a:rPr lang="en-US" sz="2400">
                <a:cs typeface="Calibri"/>
              </a:rPr>
              <a:t>For different advocacy actions taken from July 29 through September 5, you can score points for your state: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solidFill>
                  <a:srgbClr val="000000"/>
                </a:solidFill>
                <a:cs typeface="Calibri"/>
              </a:rPr>
              <a:t>5 points</a:t>
            </a:r>
            <a:r>
              <a:rPr lang="en-US" sz="2400">
                <a:cs typeface="Calibri"/>
              </a:rPr>
              <a:t> for every person who sends an email message through the action alert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cs typeface="Calibri"/>
              </a:rPr>
              <a:t>25 points for every person who calls their representatives through the action alert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cs typeface="Calibri"/>
              </a:rPr>
              <a:t>100 points for every meeting held with a member of Congress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States with the highest engagement will be recognized in a broadcast to the </a:t>
            </a:r>
            <a:r>
              <a:rPr lang="en-US" sz="2400" err="1">
                <a:cs typeface="Calibri"/>
              </a:rPr>
              <a:t>AIMn</a:t>
            </a:r>
            <a:r>
              <a:rPr lang="en-US" sz="2400">
                <a:cs typeface="Calibri"/>
              </a:rPr>
              <a:t> and on the next State Health Policy Webinar this fall, as well as anyone who holds a meeting with their representatives during the recess</a:t>
            </a:r>
          </a:p>
          <a:p>
            <a:pPr marL="0" indent="0">
              <a:buNone/>
            </a:pP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D31A8-1241-9554-9685-5BA484FE8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7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41DF-0276-1260-896A-A7FB535DF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libri"/>
                <a:cs typeface="Calibri"/>
              </a:rPr>
              <a:t>August Recess 2024 -- Grassroots Mobilization Challenge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80A4C-B87B-0E14-5FD0-DB745350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79524"/>
            <a:ext cx="10786353" cy="53864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600">
                <a:cs typeface="Calibri"/>
              </a:rPr>
              <a:t>More information and resources for the grassroots challenge are posted on ACP's Legislative Action Center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cs typeface="Calibri"/>
              </a:rPr>
              <a:t>Action alert link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cs typeface="Calibri"/>
              </a:rPr>
              <a:t>Step-by-step guide for requesting meetings with Congressional offices during recess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600">
                <a:cs typeface="Calibri"/>
              </a:rPr>
              <a:t>One-pager describing the issues, for educating yourself or for sharing with Congressional offices after meeting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sz="2600">
              <a:cs typeface="Calibri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pPr marL="0" indent="0">
              <a:buNone/>
            </a:pPr>
            <a:endParaRPr lang="en-US" sz="2600">
              <a:cs typeface="Calibri"/>
            </a:endParaRPr>
          </a:p>
          <a:p>
            <a:pPr marL="0" indent="0">
              <a:buNone/>
            </a:pPr>
            <a:r>
              <a:rPr lang="en-US" sz="2600">
                <a:cs typeface="Calibri"/>
              </a:rPr>
              <a:t>While we encourage all members to participate as fully as possible in the challenge, be sure to connect with your chapter if you are interested in requesting a meeting with a member of Congress.</a:t>
            </a:r>
            <a:endParaRPr lang="en-US" sz="2600"/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D31A8-1241-9554-9685-5BA484FE8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5CE6E7-37D0-67F2-6083-CB9AFDAB2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8787" y="3319854"/>
            <a:ext cx="2117712" cy="211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3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91773F-A7D3-B034-BD20-619BAF27E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9926" y="288486"/>
            <a:ext cx="4866673" cy="614605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5B5999-C36F-47C4-C443-2AB9108AB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A06233-5D8A-5107-F395-8B974870A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401" y="313044"/>
            <a:ext cx="4866673" cy="62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B30214-7DF5-B549-8FE6-5082C8D1A7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011A1-887D-6F5C-7E95-613968BE90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005888" y="6391275"/>
            <a:ext cx="3186112" cy="274638"/>
          </a:xfrm>
        </p:spPr>
        <p:txBody>
          <a:bodyPr/>
          <a:lstStyle/>
          <a:p>
            <a:fld id="{461711D5-349D-4847-A71F-DCB6A6FF38B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9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D2972-F1E3-755A-5AFF-878996CEF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a Limited Number of Legislative Days Left in 2024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1D72C-F7C4-C341-C816-F19A00715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7608" y="1279525"/>
            <a:ext cx="8276784" cy="511213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3BCF5B-B74B-0AD2-68E8-354A974ED2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1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9D954-8DC6-AEA3-FDCA-8876A03B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>
                <a:latin typeface="Calibri"/>
                <a:cs typeface="Calibri"/>
              </a:rPr>
              <a:t>August Recess 2024 Priority Issues</a:t>
            </a: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B39F-5EDB-8C02-475B-FC185670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449" y="1497455"/>
            <a:ext cx="5138891" cy="4897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 panose="020F0502020204030204"/>
              </a:rPr>
              <a:t>The Telehealth Modernization Act of 2024 (H.R. 7623)</a:t>
            </a:r>
          </a:p>
          <a:p>
            <a:r>
              <a:rPr lang="en-US">
                <a:cs typeface="Calibri" panose="020F0502020204030204"/>
              </a:rPr>
              <a:t>The Physician Fee Schedule Update and Improvements Act of 2024 (H.R. 6545)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94049-4FDA-C9EA-DB29-91A3A630E8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A0C5DA-86A5-3E56-DB93-2CEA6E357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643" y="192024"/>
            <a:ext cx="4350272" cy="64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2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09B0B-4441-ED44-B1E1-062FB982B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Telehealth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90D1-9612-1D4E-8532-26F8FBC52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10515600" cy="557008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AutoNum type="arabicPeriod"/>
            </a:pPr>
            <a:endParaRPr lang="en-US">
              <a:ea typeface="+mn-lt"/>
              <a:cs typeface="+mn-lt"/>
            </a:endParaRPr>
          </a:p>
          <a:p>
            <a:pPr>
              <a:buAutoNum type="arabicPeriod"/>
            </a:pP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Use of telehealth expanded significantly during COVID-19 pandemic.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Congress authorized new coverage and flexibility for telehealth during pandemic.</a:t>
            </a:r>
          </a:p>
          <a:p>
            <a:pPr marL="0" indent="0">
              <a:buNone/>
            </a:pPr>
            <a:r>
              <a:rPr lang="en-US" sz="2400">
                <a:ea typeface="+mn-lt"/>
                <a:cs typeface="+mn-lt"/>
              </a:rPr>
              <a:t>Current/expiring extension of pandemic-era telehealth flexibilities, include:</a:t>
            </a:r>
            <a:endParaRPr lang="en-US" sz="2400">
              <a:ea typeface="Calibri"/>
              <a:cs typeface="Calibri"/>
            </a:endParaRPr>
          </a:p>
          <a:p>
            <a:pPr marL="457200" indent="-457200">
              <a:buAutoNum type="arabicPeriod"/>
            </a:pPr>
            <a:r>
              <a:rPr lang="en-US" sz="2400">
                <a:ea typeface="+mn-lt"/>
                <a:cs typeface="+mn-lt"/>
              </a:rPr>
              <a:t>Removes geographic restrictions</a:t>
            </a:r>
          </a:p>
          <a:p>
            <a:pPr marL="457200" indent="-457200">
              <a:buAutoNum type="arabicPeriod"/>
            </a:pPr>
            <a:r>
              <a:rPr lang="en-US" sz="2400">
                <a:ea typeface="+mn-lt"/>
                <a:cs typeface="+mn-lt"/>
              </a:rPr>
              <a:t>Recognizes audio-only services</a:t>
            </a:r>
          </a:p>
          <a:p>
            <a:pPr marL="457200" indent="-457200">
              <a:buAutoNum type="arabicPeriod"/>
            </a:pPr>
            <a:r>
              <a:rPr lang="en-US" sz="2400">
                <a:ea typeface="+mn-lt"/>
                <a:cs typeface="+mn-lt"/>
              </a:rPr>
              <a:t>Extends to rural health clinics and federal health centers</a:t>
            </a:r>
            <a:endParaRPr lang="en-US"/>
          </a:p>
          <a:p>
            <a:pPr>
              <a:buAutoNum type="arabicPeriod"/>
            </a:pPr>
            <a:endParaRPr lang="en-US" sz="2600">
              <a:ea typeface="Calibri" panose="020F0502020204030204"/>
              <a:cs typeface="Calibri"/>
            </a:endParaRPr>
          </a:p>
          <a:p>
            <a:pPr>
              <a:buAutoNum type="arabicPeriod"/>
            </a:pPr>
            <a:endParaRPr lang="en-US">
              <a:ea typeface="Calibri" panose="020F0502020204030204"/>
              <a:cs typeface="Calibri"/>
            </a:endParaRPr>
          </a:p>
          <a:p>
            <a:pPr>
              <a:buAutoNum type="arabicPeriod"/>
            </a:pPr>
            <a:endParaRPr lang="en-US">
              <a:ea typeface="Calibri" panose="020F0502020204030204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C18A35-71B2-4543-8293-AA40E747B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6" descr="A picture containing text, electronics, computer, businesscard&#10;&#10;Description automatically generated">
            <a:extLst>
              <a:ext uri="{FF2B5EF4-FFF2-40B4-BE49-F238E27FC236}">
                <a16:creationId xmlns:a16="http://schemas.microsoft.com/office/drawing/2014/main" id="{D3B6449F-67D5-EFE9-212D-897A034B5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23" y="7007"/>
            <a:ext cx="5086823" cy="235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A77D-08E8-2089-4058-18AF7655E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Telehealth Modernization Act of 2024 (H.R. 7623)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E12D7-D435-2CE7-9E3C-B8F2CFA7B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9525"/>
            <a:ext cx="10008765" cy="48974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b="1"/>
              <a:t>Telehealth Modernization Act: </a:t>
            </a:r>
          </a:p>
          <a:p>
            <a:pPr lvl="1"/>
            <a:r>
              <a:rPr lang="en-US" sz="2400"/>
              <a:t>Would permanently extends certain flexibilities that were initially authorized during the public health emergency relating to COVID-19. Including: </a:t>
            </a:r>
          </a:p>
          <a:p>
            <a:pPr lvl="2"/>
            <a:r>
              <a:rPr lang="en-US" sz="2400"/>
              <a:t>(1) rural health clinics and federally qualified health centers to serve as the distant site; </a:t>
            </a:r>
          </a:p>
          <a:p>
            <a:pPr lvl="2"/>
            <a:r>
              <a:rPr lang="en-US" sz="2400"/>
              <a:t>(2) the home of a beneficiary to serve as the originating site for </a:t>
            </a:r>
            <a:r>
              <a:rPr lang="en-US" sz="2400" u="sng"/>
              <a:t>all</a:t>
            </a:r>
            <a:r>
              <a:rPr lang="en-US" sz="2400"/>
              <a:t> services; and </a:t>
            </a:r>
          </a:p>
          <a:p>
            <a:pPr lvl="2"/>
            <a:r>
              <a:rPr lang="en-US" sz="2400"/>
              <a:t>(3) all types of practitioners to furnish telehealth services, as determined by CMS.</a:t>
            </a:r>
            <a:endParaRPr lang="en-US" sz="2400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5A3DE-B5F7-9C27-154D-EDCFA1A67A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0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F543-862C-F798-C6EC-6FE2E49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Telehealth Modernization Act of 2024 (H.R. 7623) Cosponsors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27CA-F80E-A2BC-0A18-D76080E5A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580"/>
            <a:ext cx="10515600" cy="4496294"/>
          </a:xfrm>
        </p:spPr>
        <p:txBody>
          <a:bodyPr numCol="2">
            <a:normAutofit/>
          </a:bodyPr>
          <a:lstStyle/>
          <a:p>
            <a:r>
              <a:rPr lang="en-US" sz="2400"/>
              <a:t>17 cosponsors:</a:t>
            </a:r>
          </a:p>
          <a:p>
            <a:pPr lvl="1"/>
            <a:r>
              <a:rPr lang="en-US" sz="2400"/>
              <a:t>Rep. Blunt Rochester                        (D-DE-At Large)*</a:t>
            </a:r>
          </a:p>
          <a:p>
            <a:pPr lvl="1"/>
            <a:r>
              <a:rPr lang="en-US" sz="2400"/>
              <a:t>Rep. </a:t>
            </a:r>
            <a:r>
              <a:rPr lang="en-US" sz="2400" err="1"/>
              <a:t>Steube</a:t>
            </a:r>
            <a:r>
              <a:rPr lang="en-US" sz="2400"/>
              <a:t> (R-FL-17)*</a:t>
            </a:r>
          </a:p>
          <a:p>
            <a:pPr lvl="1"/>
            <a:r>
              <a:rPr lang="en-US" sz="2400"/>
              <a:t>Rep. Sewell (D-AL-7)*</a:t>
            </a:r>
          </a:p>
          <a:p>
            <a:pPr lvl="1"/>
            <a:r>
              <a:rPr lang="en-US" sz="2400"/>
              <a:t>Rep. Miller-Meeks (R-IA-1)*</a:t>
            </a:r>
          </a:p>
          <a:p>
            <a:pPr lvl="1"/>
            <a:r>
              <a:rPr lang="en-US" sz="2400"/>
              <a:t>Rep. Dingell (D-MI-6)*</a:t>
            </a:r>
          </a:p>
          <a:p>
            <a:pPr lvl="1"/>
            <a:r>
              <a:rPr lang="en-US" sz="2400"/>
              <a:t>Rep. Van Drew (R-NJ-2)*</a:t>
            </a:r>
          </a:p>
          <a:p>
            <a:pPr lvl="1"/>
            <a:r>
              <a:rPr lang="en-US" sz="2400"/>
              <a:t>Rep. </a:t>
            </a:r>
            <a:r>
              <a:rPr lang="en-US" sz="2400" err="1"/>
              <a:t>Morelle</a:t>
            </a:r>
            <a:r>
              <a:rPr lang="en-US" sz="2400"/>
              <a:t> (D-NY-25)*</a:t>
            </a:r>
          </a:p>
          <a:p>
            <a:pPr lvl="1"/>
            <a:r>
              <a:rPr lang="en-US" sz="2400"/>
              <a:t>Rep. </a:t>
            </a:r>
            <a:r>
              <a:rPr lang="en-US" sz="2400" err="1"/>
              <a:t>Harshbarger</a:t>
            </a:r>
            <a:r>
              <a:rPr lang="en-US" sz="2400"/>
              <a:t> (R-TN-1)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Rep. Lofgren (D-CA-18)</a:t>
            </a:r>
          </a:p>
          <a:p>
            <a:pPr lvl="1"/>
            <a:r>
              <a:rPr lang="en-US" sz="2400"/>
              <a:t>Rep. Pence (R-IN-6)</a:t>
            </a:r>
          </a:p>
          <a:p>
            <a:pPr lvl="1"/>
            <a:r>
              <a:rPr lang="en-US" sz="2400"/>
              <a:t>Rep. Ross (D-NC-2)</a:t>
            </a:r>
          </a:p>
          <a:p>
            <a:pPr lvl="1"/>
            <a:r>
              <a:rPr lang="en-US" sz="2400"/>
              <a:t>Rep. </a:t>
            </a:r>
            <a:r>
              <a:rPr lang="en-US" sz="2400" err="1"/>
              <a:t>Gottheimer</a:t>
            </a:r>
            <a:r>
              <a:rPr lang="en-US" sz="2400"/>
              <a:t> (D-NJ-5)</a:t>
            </a:r>
          </a:p>
          <a:p>
            <a:pPr lvl="1"/>
            <a:r>
              <a:rPr lang="en-US" sz="2400"/>
              <a:t>Rep. Franklin (R-FL-18)</a:t>
            </a:r>
          </a:p>
          <a:p>
            <a:pPr lvl="1"/>
            <a:r>
              <a:rPr lang="en-US" sz="2400"/>
              <a:t>Rep. Lawler (R-NY-17)</a:t>
            </a:r>
          </a:p>
          <a:p>
            <a:pPr lvl="1"/>
            <a:r>
              <a:rPr lang="en-US" sz="2400"/>
              <a:t>Rep. Mann (R-KS-1) </a:t>
            </a:r>
          </a:p>
          <a:p>
            <a:pPr lvl="1"/>
            <a:r>
              <a:rPr lang="en-US" sz="2400"/>
              <a:t>Rep. Suozzi (D-NY-3)</a:t>
            </a:r>
          </a:p>
          <a:p>
            <a:pPr lvl="1"/>
            <a:r>
              <a:rPr lang="en-US" sz="2400"/>
              <a:t>Rep. Nickel (D-NC-13)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9A0EC-6294-F626-F5B3-C31F4FA0A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37F6B-189C-DCCC-5AB5-7DF1C794246F}"/>
              </a:ext>
            </a:extLst>
          </p:cNvPr>
          <p:cNvSpPr txBox="1"/>
          <p:nvPr/>
        </p:nvSpPr>
        <p:spPr>
          <a:xfrm>
            <a:off x="838200" y="1484851"/>
            <a:ext cx="966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Introduced by Rep. Carter (R-GA-1)</a:t>
            </a:r>
          </a:p>
        </p:txBody>
      </p:sp>
    </p:spTree>
    <p:extLst>
      <p:ext uri="{BB962C8B-B14F-4D97-AF65-F5344CB8AC3E}">
        <p14:creationId xmlns:p14="http://schemas.microsoft.com/office/powerpoint/2010/main" val="37182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1005-DB61-09EA-85D5-865EC7B8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Challenges with Physician Payment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A18DB04-72D0-5390-F7A8-644125A5AA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79525"/>
          <a:ext cx="10515600" cy="489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7C1C5A-7BF8-DDE8-6F83-609389660B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A graph of a number of people with numbers on them&#10;&#10;Description automatically generated with medium confidence">
            <a:extLst>
              <a:ext uri="{FF2B5EF4-FFF2-40B4-BE49-F238E27FC236}">
                <a16:creationId xmlns:a16="http://schemas.microsoft.com/office/drawing/2014/main" id="{5B3E8F7C-4B09-55D0-8CB0-583E59EF0D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8063" y="1235326"/>
            <a:ext cx="8876520" cy="498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D6F93A-AF14-F8D6-2852-7FC4553A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29"/>
            <a:ext cx="10515600" cy="914399"/>
          </a:xfrm>
        </p:spPr>
        <p:txBody>
          <a:bodyPr>
            <a:normAutofit fontScale="9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CORRECTION: </a:t>
            </a:r>
            <a:r>
              <a:rPr lang="en-US" dirty="0"/>
              <a:t>The Physician Fee Schedule Update and Improvements Act (H.R. 6545)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845D1-3213-1A3D-A60A-8835091281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6D2875-3772-2D11-1B80-2878725EEB01}"/>
              </a:ext>
            </a:extLst>
          </p:cNvPr>
          <p:cNvSpPr txBox="1"/>
          <p:nvPr/>
        </p:nvSpPr>
        <p:spPr>
          <a:xfrm>
            <a:off x="838200" y="5065392"/>
            <a:ext cx="10515600" cy="1323439"/>
          </a:xfrm>
          <a:custGeom>
            <a:avLst/>
            <a:gdLst>
              <a:gd name="connsiteX0" fmla="*/ 0 w 10515600"/>
              <a:gd name="connsiteY0" fmla="*/ 0 h 1323439"/>
              <a:gd name="connsiteX1" fmla="*/ 552069 w 10515600"/>
              <a:gd name="connsiteY1" fmla="*/ 0 h 1323439"/>
              <a:gd name="connsiteX2" fmla="*/ 893826 w 10515600"/>
              <a:gd name="connsiteY2" fmla="*/ 0 h 1323439"/>
              <a:gd name="connsiteX3" fmla="*/ 1761363 w 10515600"/>
              <a:gd name="connsiteY3" fmla="*/ 0 h 1323439"/>
              <a:gd name="connsiteX4" fmla="*/ 2313432 w 10515600"/>
              <a:gd name="connsiteY4" fmla="*/ 0 h 1323439"/>
              <a:gd name="connsiteX5" fmla="*/ 2865501 w 10515600"/>
              <a:gd name="connsiteY5" fmla="*/ 0 h 1323439"/>
              <a:gd name="connsiteX6" fmla="*/ 3733038 w 10515600"/>
              <a:gd name="connsiteY6" fmla="*/ 0 h 1323439"/>
              <a:gd name="connsiteX7" fmla="*/ 4179951 w 10515600"/>
              <a:gd name="connsiteY7" fmla="*/ 0 h 1323439"/>
              <a:gd name="connsiteX8" fmla="*/ 5047488 w 10515600"/>
              <a:gd name="connsiteY8" fmla="*/ 0 h 1323439"/>
              <a:gd name="connsiteX9" fmla="*/ 5915025 w 10515600"/>
              <a:gd name="connsiteY9" fmla="*/ 0 h 1323439"/>
              <a:gd name="connsiteX10" fmla="*/ 6572250 w 10515600"/>
              <a:gd name="connsiteY10" fmla="*/ 0 h 1323439"/>
              <a:gd name="connsiteX11" fmla="*/ 7439787 w 10515600"/>
              <a:gd name="connsiteY11" fmla="*/ 0 h 1323439"/>
              <a:gd name="connsiteX12" fmla="*/ 7991856 w 10515600"/>
              <a:gd name="connsiteY12" fmla="*/ 0 h 1323439"/>
              <a:gd name="connsiteX13" fmla="*/ 8543925 w 10515600"/>
              <a:gd name="connsiteY13" fmla="*/ 0 h 1323439"/>
              <a:gd name="connsiteX14" fmla="*/ 9306306 w 10515600"/>
              <a:gd name="connsiteY14" fmla="*/ 0 h 1323439"/>
              <a:gd name="connsiteX15" fmla="*/ 9858375 w 10515600"/>
              <a:gd name="connsiteY15" fmla="*/ 0 h 1323439"/>
              <a:gd name="connsiteX16" fmla="*/ 10515600 w 10515600"/>
              <a:gd name="connsiteY16" fmla="*/ 0 h 1323439"/>
              <a:gd name="connsiteX17" fmla="*/ 10515600 w 10515600"/>
              <a:gd name="connsiteY17" fmla="*/ 688188 h 1323439"/>
              <a:gd name="connsiteX18" fmla="*/ 10515600 w 10515600"/>
              <a:gd name="connsiteY18" fmla="*/ 1323439 h 1323439"/>
              <a:gd name="connsiteX19" fmla="*/ 9753219 w 10515600"/>
              <a:gd name="connsiteY19" fmla="*/ 1323439 h 1323439"/>
              <a:gd name="connsiteX20" fmla="*/ 9306306 w 10515600"/>
              <a:gd name="connsiteY20" fmla="*/ 1323439 h 1323439"/>
              <a:gd name="connsiteX21" fmla="*/ 8438769 w 10515600"/>
              <a:gd name="connsiteY21" fmla="*/ 1323439 h 1323439"/>
              <a:gd name="connsiteX22" fmla="*/ 7781544 w 10515600"/>
              <a:gd name="connsiteY22" fmla="*/ 1323439 h 1323439"/>
              <a:gd name="connsiteX23" fmla="*/ 7334631 w 10515600"/>
              <a:gd name="connsiteY23" fmla="*/ 1323439 h 1323439"/>
              <a:gd name="connsiteX24" fmla="*/ 6677406 w 10515600"/>
              <a:gd name="connsiteY24" fmla="*/ 1323439 h 1323439"/>
              <a:gd name="connsiteX25" fmla="*/ 6335649 w 10515600"/>
              <a:gd name="connsiteY25" fmla="*/ 1323439 h 1323439"/>
              <a:gd name="connsiteX26" fmla="*/ 5993892 w 10515600"/>
              <a:gd name="connsiteY26" fmla="*/ 1323439 h 1323439"/>
              <a:gd name="connsiteX27" fmla="*/ 5336667 w 10515600"/>
              <a:gd name="connsiteY27" fmla="*/ 1323439 h 1323439"/>
              <a:gd name="connsiteX28" fmla="*/ 4889754 w 10515600"/>
              <a:gd name="connsiteY28" fmla="*/ 1323439 h 1323439"/>
              <a:gd name="connsiteX29" fmla="*/ 4127373 w 10515600"/>
              <a:gd name="connsiteY29" fmla="*/ 1323439 h 1323439"/>
              <a:gd name="connsiteX30" fmla="*/ 3680460 w 10515600"/>
              <a:gd name="connsiteY30" fmla="*/ 1323439 h 1323439"/>
              <a:gd name="connsiteX31" fmla="*/ 2918079 w 10515600"/>
              <a:gd name="connsiteY31" fmla="*/ 1323439 h 1323439"/>
              <a:gd name="connsiteX32" fmla="*/ 2576322 w 10515600"/>
              <a:gd name="connsiteY32" fmla="*/ 1323439 h 1323439"/>
              <a:gd name="connsiteX33" fmla="*/ 1813941 w 10515600"/>
              <a:gd name="connsiteY33" fmla="*/ 1323439 h 1323439"/>
              <a:gd name="connsiteX34" fmla="*/ 1367028 w 10515600"/>
              <a:gd name="connsiteY34" fmla="*/ 1323439 h 1323439"/>
              <a:gd name="connsiteX35" fmla="*/ 1025271 w 10515600"/>
              <a:gd name="connsiteY35" fmla="*/ 1323439 h 1323439"/>
              <a:gd name="connsiteX36" fmla="*/ 578358 w 10515600"/>
              <a:gd name="connsiteY36" fmla="*/ 1323439 h 1323439"/>
              <a:gd name="connsiteX37" fmla="*/ 0 w 10515600"/>
              <a:gd name="connsiteY37" fmla="*/ 1323439 h 1323439"/>
              <a:gd name="connsiteX38" fmla="*/ 0 w 10515600"/>
              <a:gd name="connsiteY38" fmla="*/ 688188 h 1323439"/>
              <a:gd name="connsiteX39" fmla="*/ 0 w 10515600"/>
              <a:gd name="connsiteY39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0515600" h="1323439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47585" y="222750"/>
                  <a:pt x="10486042" y="373589"/>
                  <a:pt x="10515600" y="688188"/>
                </a:cubicBezTo>
                <a:cubicBezTo>
                  <a:pt x="10545158" y="1002787"/>
                  <a:pt x="10543859" y="1129731"/>
                  <a:pt x="10515600" y="1323439"/>
                </a:cubicBezTo>
                <a:cubicBezTo>
                  <a:pt x="10305681" y="1312024"/>
                  <a:pt x="10050108" y="1319859"/>
                  <a:pt x="9753219" y="1323439"/>
                </a:cubicBezTo>
                <a:cubicBezTo>
                  <a:pt x="9456330" y="1327019"/>
                  <a:pt x="9525512" y="1340114"/>
                  <a:pt x="9306306" y="1323439"/>
                </a:cubicBezTo>
                <a:cubicBezTo>
                  <a:pt x="9087100" y="1306764"/>
                  <a:pt x="8620907" y="1357700"/>
                  <a:pt x="8438769" y="1323439"/>
                </a:cubicBezTo>
                <a:cubicBezTo>
                  <a:pt x="8256631" y="1289178"/>
                  <a:pt x="7950474" y="1355563"/>
                  <a:pt x="7781544" y="1323439"/>
                </a:cubicBezTo>
                <a:cubicBezTo>
                  <a:pt x="7612615" y="1291315"/>
                  <a:pt x="7496249" y="1323033"/>
                  <a:pt x="7334631" y="1323439"/>
                </a:cubicBezTo>
                <a:cubicBezTo>
                  <a:pt x="7173013" y="1323845"/>
                  <a:pt x="6878574" y="1347181"/>
                  <a:pt x="6677406" y="1323439"/>
                </a:cubicBezTo>
                <a:cubicBezTo>
                  <a:pt x="6476238" y="1299697"/>
                  <a:pt x="6439581" y="1307077"/>
                  <a:pt x="6335649" y="1323439"/>
                </a:cubicBezTo>
                <a:cubicBezTo>
                  <a:pt x="6231717" y="1339801"/>
                  <a:pt x="6135578" y="1330105"/>
                  <a:pt x="5993892" y="1323439"/>
                </a:cubicBezTo>
                <a:cubicBezTo>
                  <a:pt x="5852206" y="1316773"/>
                  <a:pt x="5510139" y="1292357"/>
                  <a:pt x="5336667" y="1323439"/>
                </a:cubicBezTo>
                <a:cubicBezTo>
                  <a:pt x="5163196" y="1354521"/>
                  <a:pt x="4995694" y="1317369"/>
                  <a:pt x="4889754" y="1323439"/>
                </a:cubicBezTo>
                <a:cubicBezTo>
                  <a:pt x="4783814" y="1329509"/>
                  <a:pt x="4495120" y="1329031"/>
                  <a:pt x="4127373" y="1323439"/>
                </a:cubicBezTo>
                <a:cubicBezTo>
                  <a:pt x="3759626" y="1317847"/>
                  <a:pt x="3886665" y="1325847"/>
                  <a:pt x="3680460" y="1323439"/>
                </a:cubicBezTo>
                <a:cubicBezTo>
                  <a:pt x="3474255" y="1321031"/>
                  <a:pt x="3123909" y="1341954"/>
                  <a:pt x="2918079" y="1323439"/>
                </a:cubicBezTo>
                <a:cubicBezTo>
                  <a:pt x="2712249" y="1304924"/>
                  <a:pt x="2688971" y="1310136"/>
                  <a:pt x="2576322" y="1323439"/>
                </a:cubicBezTo>
                <a:cubicBezTo>
                  <a:pt x="2463673" y="1336742"/>
                  <a:pt x="2127678" y="1345088"/>
                  <a:pt x="1813941" y="1323439"/>
                </a:cubicBezTo>
                <a:cubicBezTo>
                  <a:pt x="1500204" y="1301790"/>
                  <a:pt x="1545667" y="1333944"/>
                  <a:pt x="1367028" y="1323439"/>
                </a:cubicBezTo>
                <a:cubicBezTo>
                  <a:pt x="1188389" y="1312934"/>
                  <a:pt x="1188334" y="1314003"/>
                  <a:pt x="1025271" y="1323439"/>
                </a:cubicBezTo>
                <a:cubicBezTo>
                  <a:pt x="862208" y="1332875"/>
                  <a:pt x="759610" y="1333483"/>
                  <a:pt x="578358" y="1323439"/>
                </a:cubicBezTo>
                <a:cubicBezTo>
                  <a:pt x="397106" y="1313395"/>
                  <a:pt x="120249" y="1303718"/>
                  <a:pt x="0" y="1323439"/>
                </a:cubicBezTo>
                <a:cubicBezTo>
                  <a:pt x="20057" y="1168812"/>
                  <a:pt x="-17809" y="842562"/>
                  <a:pt x="0" y="688188"/>
                </a:cubicBezTo>
                <a:cubicBezTo>
                  <a:pt x="17809" y="533814"/>
                  <a:pt x="-9211" y="26548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H.R. 6545 was passed out of the House Energy and Commerce Committee on December 6, 2023 – but it still needs to move forward in the House. Senate version being introduced soon!</a:t>
            </a:r>
          </a:p>
          <a:p>
            <a:pPr algn="ctr"/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No CBO cost estimate is available at this time.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71C80B-0215-B9DD-D8C3-DE903D615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3970"/>
            <a:ext cx="10676138" cy="5262993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/>
              <a:t>H.R. 6545 would:</a:t>
            </a:r>
          </a:p>
          <a:p>
            <a:pPr lvl="0"/>
            <a:r>
              <a:rPr lang="en-US" sz="2000" dirty="0"/>
              <a:t>Raise the threshold for implementing budget neutral payment cuts from $20 million to $53 million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Would provide an increased update to the threshold every five years afterwards based on the MEI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0" i="0" dirty="0"/>
              <a:t>Update practice expense inputs, such as clinical labor costs, at least every five years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3F543-862C-F798-C6EC-6FE2E49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Physician Fee Schedule Update and Improvements Act</a:t>
            </a:r>
            <a:br>
              <a:rPr lang="en-US" sz="3200"/>
            </a:br>
            <a:r>
              <a:rPr lang="en-US" sz="3200"/>
              <a:t>(H.R. 6545) Cosponsors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127CA-F80E-A2BC-0A18-D76080E5A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6580"/>
            <a:ext cx="10515600" cy="4496294"/>
          </a:xfrm>
        </p:spPr>
        <p:txBody>
          <a:bodyPr numCol="2">
            <a:normAutofit/>
          </a:bodyPr>
          <a:lstStyle/>
          <a:p>
            <a:r>
              <a:rPr lang="en-US" sz="2400"/>
              <a:t>18 cosponsors:</a:t>
            </a:r>
          </a:p>
          <a:p>
            <a:pPr lvl="1"/>
            <a:r>
              <a:rPr lang="en-US" sz="2400"/>
              <a:t>Rep. </a:t>
            </a:r>
            <a:r>
              <a:rPr lang="en-US" sz="2400" err="1"/>
              <a:t>Buschon</a:t>
            </a:r>
            <a:r>
              <a:rPr lang="en-US" sz="2400"/>
              <a:t>* (R-IN-8)</a:t>
            </a:r>
          </a:p>
          <a:p>
            <a:pPr lvl="1"/>
            <a:r>
              <a:rPr lang="en-US" sz="2400"/>
              <a:t>Rep. Schrier* (D-WA-8)</a:t>
            </a:r>
          </a:p>
          <a:p>
            <a:pPr lvl="1"/>
            <a:r>
              <a:rPr lang="en-US" sz="2400"/>
              <a:t>Rep. Kelly* (D-IL-2)</a:t>
            </a:r>
          </a:p>
          <a:p>
            <a:pPr lvl="1"/>
            <a:r>
              <a:rPr lang="en-US" sz="2400"/>
              <a:t>Rep. Burgess* (R-TX-26)</a:t>
            </a:r>
          </a:p>
          <a:p>
            <a:pPr lvl="1"/>
            <a:r>
              <a:rPr lang="en-US" sz="2400"/>
              <a:t>Rep. Murphy* (R-NC-3)</a:t>
            </a:r>
          </a:p>
          <a:p>
            <a:pPr lvl="1"/>
            <a:r>
              <a:rPr lang="en-US" sz="2400"/>
              <a:t>Rep. Bera* (D-CA-6)</a:t>
            </a:r>
          </a:p>
          <a:p>
            <a:pPr lvl="1"/>
            <a:r>
              <a:rPr lang="en-US" sz="2400"/>
              <a:t>Rep. Cardenas* (D-CA-29)</a:t>
            </a:r>
          </a:p>
          <a:p>
            <a:pPr lvl="1"/>
            <a:r>
              <a:rPr lang="en-US" sz="2400"/>
              <a:t>Rep. Ruiz (D-CA-25)</a:t>
            </a:r>
          </a:p>
          <a:p>
            <a:pPr lvl="1"/>
            <a:r>
              <a:rPr lang="en-US" sz="2400"/>
              <a:t>Rep. Hudson (R-NC-9)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marL="457200" lvl="1" indent="0">
              <a:buNone/>
            </a:pPr>
            <a:endParaRPr lang="en-US" sz="2400"/>
          </a:p>
          <a:p>
            <a:pPr lvl="1"/>
            <a:r>
              <a:rPr lang="en-US" sz="2400"/>
              <a:t>Rep. Joyce (R-PA-13)</a:t>
            </a:r>
          </a:p>
          <a:p>
            <a:pPr lvl="1"/>
            <a:r>
              <a:rPr lang="en-US" sz="2400"/>
              <a:t>Rep. Davis (D-NC-1)</a:t>
            </a:r>
          </a:p>
          <a:p>
            <a:pPr lvl="1"/>
            <a:r>
              <a:rPr lang="en-US" sz="2400"/>
              <a:t>Rep. </a:t>
            </a:r>
            <a:r>
              <a:rPr lang="en-US" sz="2400" err="1"/>
              <a:t>Reschenthaler</a:t>
            </a:r>
            <a:r>
              <a:rPr lang="en-US" sz="2400"/>
              <a:t> (R-PA-14)</a:t>
            </a:r>
          </a:p>
          <a:p>
            <a:pPr lvl="1"/>
            <a:r>
              <a:rPr lang="en-US" sz="2400"/>
              <a:t>Rep. Estes (R-KS-4)</a:t>
            </a:r>
          </a:p>
          <a:p>
            <a:pPr lvl="1"/>
            <a:r>
              <a:rPr lang="en-US" sz="2400"/>
              <a:t>Rep. Bentz (R-OR-2)</a:t>
            </a:r>
          </a:p>
          <a:p>
            <a:pPr lvl="1"/>
            <a:r>
              <a:rPr lang="en-US" sz="2400"/>
              <a:t>Rep. Soto (D-FL-9)</a:t>
            </a:r>
          </a:p>
          <a:p>
            <a:pPr lvl="1"/>
            <a:r>
              <a:rPr lang="en-US" sz="2400"/>
              <a:t>Rep. Norcross (D-NJ-1)</a:t>
            </a:r>
          </a:p>
          <a:p>
            <a:pPr lvl="1"/>
            <a:r>
              <a:rPr lang="en-US" sz="2400"/>
              <a:t>Rep. </a:t>
            </a:r>
            <a:r>
              <a:rPr lang="en-US" sz="2400" err="1"/>
              <a:t>Caraveo</a:t>
            </a:r>
            <a:r>
              <a:rPr lang="en-US" sz="2400"/>
              <a:t> (D-CO-8)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9A0EC-6294-F626-F5B3-C31F4FA0A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711D5-349D-4847-A71F-DCB6A6FF38B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037F6B-189C-DCCC-5AB5-7DF1C794246F}"/>
              </a:ext>
            </a:extLst>
          </p:cNvPr>
          <p:cNvSpPr txBox="1"/>
          <p:nvPr/>
        </p:nvSpPr>
        <p:spPr>
          <a:xfrm>
            <a:off x="838200" y="1484851"/>
            <a:ext cx="9664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Introduced by Rep. Miller-Meeks (R-IA-1)</a:t>
            </a:r>
          </a:p>
        </p:txBody>
      </p:sp>
    </p:spTree>
    <p:extLst>
      <p:ext uri="{BB962C8B-B14F-4D97-AF65-F5344CB8AC3E}">
        <p14:creationId xmlns:p14="http://schemas.microsoft.com/office/powerpoint/2010/main" val="212605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Custom Design">
  <a:themeElements>
    <a:clrScheme name="Custom 1">
      <a:dk1>
        <a:srgbClr val="000000"/>
      </a:dk1>
      <a:lt1>
        <a:srgbClr val="FFFFFF"/>
      </a:lt1>
      <a:dk2>
        <a:srgbClr val="545454"/>
      </a:dk2>
      <a:lt2>
        <a:srgbClr val="C8C8C8"/>
      </a:lt2>
      <a:accent1>
        <a:srgbClr val="007E66"/>
      </a:accent1>
      <a:accent2>
        <a:srgbClr val="95509D"/>
      </a:accent2>
      <a:accent3>
        <a:srgbClr val="2EB135"/>
      </a:accent3>
      <a:accent4>
        <a:srgbClr val="FFC82E"/>
      </a:accent4>
      <a:accent5>
        <a:srgbClr val="00A0DE"/>
      </a:accent5>
      <a:accent6>
        <a:srgbClr val="8EDD00"/>
      </a:accent6>
      <a:hlink>
        <a:srgbClr val="00A0DE"/>
      </a:hlink>
      <a:folHlink>
        <a:srgbClr val="95509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 err="1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Vision for Governors [Read-Only]" id="{0E3CFB14-4110-44D8-922D-EE7873330F3A}" vid="{A8EA45FE-5513-495A-BDA3-D277C3ED6CD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809CCBE0F7BF4E96538EEDD02756CE" ma:contentTypeVersion="17" ma:contentTypeDescription="Create a new document." ma:contentTypeScope="" ma:versionID="00a098de305642a50dbe6d576afb3ef1">
  <xsd:schema xmlns:xsd="http://www.w3.org/2001/XMLSchema" xmlns:xs="http://www.w3.org/2001/XMLSchema" xmlns:p="http://schemas.microsoft.com/office/2006/metadata/properties" xmlns:ns2="cd8bdb9e-9149-43ff-a64d-539024789793" xmlns:ns3="79350851-8c2b-403b-9bd2-948565db2f1b" targetNamespace="http://schemas.microsoft.com/office/2006/metadata/properties" ma:root="true" ma:fieldsID="5e73efe4679fd4b73006cdbea7e2e053" ns2:_="" ns3:_="">
    <xsd:import namespace="cd8bdb9e-9149-43ff-a64d-539024789793"/>
    <xsd:import namespace="79350851-8c2b-403b-9bd2-948565db2f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bdb9e-9149-43ff-a64d-5390247897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f58e485-0d26-4f10-8645-ad2692e9af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50851-8c2b-403b-9bd2-948565db2f1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1e50671-4793-4701-9969-531d3dd5e177}" ma:internalName="TaxCatchAll" ma:showField="CatchAllData" ma:web="79350851-8c2b-403b-9bd2-948565db2f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8bdb9e-9149-43ff-a64d-539024789793">
      <Terms xmlns="http://schemas.microsoft.com/office/infopath/2007/PartnerControls"/>
    </lcf76f155ced4ddcb4097134ff3c332f>
    <TaxCatchAll xmlns="79350851-8c2b-403b-9bd2-948565db2f1b" xsi:nil="true"/>
  </documentManagement>
</p:properties>
</file>

<file path=customXml/itemProps1.xml><?xml version="1.0" encoding="utf-8"?>
<ds:datastoreItem xmlns:ds="http://schemas.openxmlformats.org/officeDocument/2006/customXml" ds:itemID="{C27B630C-2468-40F3-A55B-F16BE9A2BCAE}"/>
</file>

<file path=customXml/itemProps2.xml><?xml version="1.0" encoding="utf-8"?>
<ds:datastoreItem xmlns:ds="http://schemas.openxmlformats.org/officeDocument/2006/customXml" ds:itemID="{60EE5163-E19A-4323-85B7-36F0D258D9DA}"/>
</file>

<file path=customXml/itemProps3.xml><?xml version="1.0" encoding="utf-8"?>
<ds:datastoreItem xmlns:ds="http://schemas.openxmlformats.org/officeDocument/2006/customXml" ds:itemID="{DB3C42F9-6100-4429-8EC2-5A17CF824F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925</Words>
  <Application>Microsoft Office PowerPoint</Application>
  <PresentationFormat>Widescreen</PresentationFormat>
  <Paragraphs>148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Courier New</vt:lpstr>
      <vt:lpstr>office theme</vt:lpstr>
      <vt:lpstr>2_Custom Design</vt:lpstr>
      <vt:lpstr>August Recess 2024  Advocacy Issues &amp;  Grassroots Mobilization Challenge </vt:lpstr>
      <vt:lpstr>There are a Limited Number of Legislative Days Left in 2024</vt:lpstr>
      <vt:lpstr>August Recess 2024 Priority Issues</vt:lpstr>
      <vt:lpstr>Telehealth</vt:lpstr>
      <vt:lpstr>Telehealth Modernization Act of 2024 (H.R. 7623)</vt:lpstr>
      <vt:lpstr>Telehealth Modernization Act of 2024 (H.R. 7623) Cosponsors</vt:lpstr>
      <vt:lpstr>Major Challenges with Physician Payment</vt:lpstr>
      <vt:lpstr>CORRECTION: The Physician Fee Schedule Update and Improvements Act (H.R. 6545)</vt:lpstr>
      <vt:lpstr>Physician Fee Schedule Update and Improvements Act (H.R. 6545) Cosponsors</vt:lpstr>
      <vt:lpstr>August Recess Advocacy Mobilization Challenge</vt:lpstr>
      <vt:lpstr>ACP Legislative Action Center – August Recess Content</vt:lpstr>
      <vt:lpstr>Grassroots Alert</vt:lpstr>
      <vt:lpstr>August Recess 2024 -- Grassroots Mobilization Challenge</vt:lpstr>
      <vt:lpstr>August Recess 2024 -- Grassroots Mobilization Challenge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Shuan Tomlinson</cp:lastModifiedBy>
  <cp:revision>1</cp:revision>
  <cp:lastPrinted>2024-07-30T18:54:50Z</cp:lastPrinted>
  <dcterms:created xsi:type="dcterms:W3CDTF">2024-07-23T13:33:00Z</dcterms:created>
  <dcterms:modified xsi:type="dcterms:W3CDTF">2024-07-31T14:09:38Z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0x01010089809CCBE0F7BF4E96538EEDD02756CE</vt:lpwstr>
  </property>
</Properties>
</file>