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56" r:id="rId5"/>
    <p:sldId id="259" r:id="rId6"/>
    <p:sldId id="260" r:id="rId7"/>
    <p:sldId id="275" r:id="rId8"/>
    <p:sldId id="276" r:id="rId9"/>
    <p:sldId id="269" r:id="rId10"/>
    <p:sldId id="268" r:id="rId11"/>
    <p:sldId id="274" r:id="rId12"/>
    <p:sldId id="26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53A"/>
    <a:srgbClr val="007E66"/>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8E42A5-6C07-1714-4D24-9076091BE184}" v="9" dt="2024-10-11T18:23:07.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Jung" userId="S::ajung@acponline.org::7017773b-44d3-40b4-adf6-da6edc18c369" providerId="AD" clId="Web-{6D8E42A5-6C07-1714-4D24-9076091BE184}"/>
    <pc:docChg chg="modSld">
      <pc:chgData name="Alice Jung" userId="S::ajung@acponline.org::7017773b-44d3-40b4-adf6-da6edc18c369" providerId="AD" clId="Web-{6D8E42A5-6C07-1714-4D24-9076091BE184}" dt="2024-10-11T18:23:05.811" v="5" actId="20577"/>
      <pc:docMkLst>
        <pc:docMk/>
      </pc:docMkLst>
      <pc:sldChg chg="modSp">
        <pc:chgData name="Alice Jung" userId="S::ajung@acponline.org::7017773b-44d3-40b4-adf6-da6edc18c369" providerId="AD" clId="Web-{6D8E42A5-6C07-1714-4D24-9076091BE184}" dt="2024-10-11T18:23:05.811" v="5" actId="20577"/>
        <pc:sldMkLst>
          <pc:docMk/>
          <pc:sldMk cId="2063090861" sldId="260"/>
        </pc:sldMkLst>
        <pc:spChg chg="mod">
          <ac:chgData name="Alice Jung" userId="S::ajung@acponline.org::7017773b-44d3-40b4-adf6-da6edc18c369" providerId="AD" clId="Web-{6D8E42A5-6C07-1714-4D24-9076091BE184}" dt="2024-10-11T18:23:05.811" v="5" actId="20577"/>
          <ac:spMkLst>
            <pc:docMk/>
            <pc:sldMk cId="2063090861" sldId="260"/>
            <ac:spMk id="3" creationId="{323A32FB-4918-4759-95C9-41D5A18F9A1F}"/>
          </ac:spMkLst>
        </pc:spChg>
      </pc:sldChg>
    </pc:docChg>
  </pc:docChgLst>
  <pc:docChgLst>
    <pc:chgData name="Alice Jung" userId="S::ajung@acponline.org::7017773b-44d3-40b4-adf6-da6edc18c369" providerId="AD" clId="Web-{0FCF8EBD-51A7-7F30-3D35-40D70FDEB7DA}"/>
    <pc:docChg chg="modSld">
      <pc:chgData name="Alice Jung" userId="S::ajung@acponline.org::7017773b-44d3-40b4-adf6-da6edc18c369" providerId="AD" clId="Web-{0FCF8EBD-51A7-7F30-3D35-40D70FDEB7DA}" dt="2024-07-30T14:07:50.268" v="2" actId="20577"/>
      <pc:docMkLst>
        <pc:docMk/>
      </pc:docMkLst>
      <pc:sldChg chg="modSp">
        <pc:chgData name="Alice Jung" userId="S::ajung@acponline.org::7017773b-44d3-40b4-adf6-da6edc18c369" providerId="AD" clId="Web-{0FCF8EBD-51A7-7F30-3D35-40D70FDEB7DA}" dt="2024-07-30T14:07:50.268" v="2" actId="20577"/>
        <pc:sldMkLst>
          <pc:docMk/>
          <pc:sldMk cId="1958377839" sldId="268"/>
        </pc:sldMkLst>
        <pc:spChg chg="mod">
          <ac:chgData name="Alice Jung" userId="S::ajung@acponline.org::7017773b-44d3-40b4-adf6-da6edc18c369" providerId="AD" clId="Web-{0FCF8EBD-51A7-7F30-3D35-40D70FDEB7DA}" dt="2024-07-30T14:07:50.268" v="2" actId="20577"/>
          <ac:spMkLst>
            <pc:docMk/>
            <pc:sldMk cId="1958377839" sldId="268"/>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10/11/2024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10/11/2024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6</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10/11/2024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10/11/2024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Minnesota Chapter</a:t>
            </a:r>
            <a:endParaRPr lang="en-US" sz="4400" dirty="0"/>
          </a:p>
          <a:p>
            <a:r>
              <a:rPr lang="en-US" sz="2800" dirty="0">
                <a:latin typeface="Tw Cen MT"/>
                <a:cs typeface="Arial"/>
              </a:rPr>
              <a:t>November 1, 2024</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2024​</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0" y="106680"/>
            <a:ext cx="8725990" cy="990600"/>
          </a:xfrm>
        </p:spPr>
        <p:txBody>
          <a:bodyPr>
            <a:normAutofit fontScale="90000"/>
          </a:bodyPr>
          <a:lstStyle/>
          <a:p>
            <a:r>
              <a:rPr lang="en-US"/>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466321" y="1946022"/>
            <a:ext cx="4951561"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cs typeface="Segoe UI"/>
              </a:rPr>
              <a:t>Andrew Olson, MD, FACP			</a:t>
            </a:r>
          </a:p>
          <a:p>
            <a:r>
              <a:rPr lang="en-US" i="1" dirty="0">
                <a:latin typeface="Calibri"/>
                <a:cs typeface="Segoe UI"/>
              </a:rPr>
              <a:t>Consultant: 3M</a:t>
            </a:r>
          </a:p>
          <a:p>
            <a:endParaRPr lang="en-US" sz="1400" dirty="0">
              <a:solidFill>
                <a:srgbClr val="FF0000"/>
              </a:solidFill>
              <a:latin typeface="Calibri"/>
              <a:cs typeface="Segoe UI"/>
            </a:endParaRPr>
          </a:p>
          <a:p>
            <a:endParaRPr lang="en-US" sz="1400" dirty="0">
              <a:solidFill>
                <a:srgbClr val="FF0000"/>
              </a:solidFill>
              <a:latin typeface="Calibri"/>
              <a:ea typeface="Calibri"/>
              <a:cs typeface="Segoe UI"/>
            </a:endParaRPr>
          </a:p>
          <a:p>
            <a:endParaRPr lang="en-US" b="1" dirty="0">
              <a:solidFill>
                <a:srgbClr val="FF0000"/>
              </a:solidFill>
              <a:latin typeface="Calibri"/>
              <a:cs typeface="Segoe UI"/>
            </a:endParaRPr>
          </a:p>
          <a:p>
            <a:endParaRPr lang="en-US" b="1" dirty="0">
              <a:solidFill>
                <a:srgbClr val="FF0000"/>
              </a:solidFill>
              <a:latin typeface="Calibri"/>
              <a:cs typeface="Segoe UI"/>
            </a:endParaRPr>
          </a:p>
        </p:txBody>
      </p:sp>
      <p:sp>
        <p:nvSpPr>
          <p:cNvPr id="7" name="TextBox 6">
            <a:extLst>
              <a:ext uri="{FF2B5EF4-FFF2-40B4-BE49-F238E27FC236}">
                <a16:creationId xmlns:a16="http://schemas.microsoft.com/office/drawing/2014/main" id="{D951C3AF-0AE1-4F08-914B-C1C1D75BD02E}"/>
              </a:ext>
            </a:extLst>
          </p:cNvPr>
          <p:cNvSpPr txBox="1"/>
          <p:nvPr/>
        </p:nvSpPr>
        <p:spPr>
          <a:xfrm>
            <a:off x="422162" y="4894669"/>
            <a:ext cx="830993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a:t>
            </a:r>
            <a:r>
              <a:rPr lang="en-US" i="1" dirty="0">
                <a:solidFill>
                  <a:srgbClr val="000000"/>
                </a:solidFill>
                <a:latin typeface="Calibri Light"/>
                <a:cs typeface="Calibri"/>
              </a:rPr>
              <a:t>relevant </a:t>
            </a:r>
            <a:r>
              <a:rPr lang="en-US" i="1" dirty="0">
                <a:latin typeface="Calibri Light"/>
                <a:cs typeface="Calibri"/>
              </a:rPr>
              <a:t>financial relationships with ineligible companies. No other individuals in control of content for this activity have any relevant financial relationships with ineligible companies. All relevant financial relationships have been mitigated.</a:t>
            </a:r>
          </a:p>
          <a:p>
            <a:endParaRPr lang="en-US" i="1" dirty="0">
              <a:latin typeface="Calibri Light"/>
              <a:cs typeface="Arial"/>
            </a:endParaRPr>
          </a:p>
        </p:txBody>
      </p:sp>
    </p:spTree>
    <p:extLst>
      <p:ext uri="{BB962C8B-B14F-4D97-AF65-F5344CB8AC3E}">
        <p14:creationId xmlns:p14="http://schemas.microsoft.com/office/powerpoint/2010/main" val="1483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Disclosure information – Faculty</a:t>
            </a:r>
          </a:p>
        </p:txBody>
      </p:sp>
      <p:sp>
        <p:nvSpPr>
          <p:cNvPr id="3" name="TextBox 2">
            <a:extLst>
              <a:ext uri="{FF2B5EF4-FFF2-40B4-BE49-F238E27FC236}">
                <a16:creationId xmlns:a16="http://schemas.microsoft.com/office/drawing/2014/main" id="{323A32FB-4918-4759-95C9-41D5A18F9A1F}"/>
              </a:ext>
            </a:extLst>
          </p:cNvPr>
          <p:cNvSpPr txBox="1"/>
          <p:nvPr/>
        </p:nvSpPr>
        <p:spPr>
          <a:xfrm>
            <a:off x="359550" y="1888563"/>
            <a:ext cx="4649637" cy="23391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alibri" panose="020F0502020204030204" pitchFamily="34" charset="0"/>
                <a:cs typeface="Calibri" panose="020F0502020204030204" pitchFamily="34" charset="0"/>
              </a:rPr>
              <a:t>Dimitri </a:t>
            </a:r>
            <a:r>
              <a:rPr lang="en-US" sz="1600" dirty="0" err="1">
                <a:latin typeface="Calibri" panose="020F0502020204030204" pitchFamily="34" charset="0"/>
                <a:cs typeface="Calibri" panose="020F0502020204030204" pitchFamily="34" charset="0"/>
              </a:rPr>
              <a:t>Drekonja</a:t>
            </a:r>
            <a:r>
              <a:rPr lang="en-US" sz="1600" dirty="0">
                <a:latin typeface="Calibri" panose="020F0502020204030204" pitchFamily="34" charset="0"/>
                <a:cs typeface="Calibri" panose="020F0502020204030204" pitchFamily="34" charset="0"/>
              </a:rPr>
              <a:t>, MD, FACP</a:t>
            </a:r>
          </a:p>
          <a:p>
            <a:r>
              <a:rPr lang="en-US" sz="1600" i="1" dirty="0">
                <a:latin typeface="Calibri" panose="020F0502020204030204" pitchFamily="34" charset="0"/>
                <a:cs typeface="Calibri" panose="020F0502020204030204" pitchFamily="34" charset="0"/>
              </a:rPr>
              <a:t>Expert Witness: Legal Consulting</a:t>
            </a:r>
          </a:p>
          <a:p>
            <a:endParaRPr lang="en-US" sz="1600" i="1"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Tom Byrd, MD</a:t>
            </a:r>
          </a:p>
          <a:p>
            <a:r>
              <a:rPr lang="en-US" sz="1600" i="1" dirty="0">
                <a:latin typeface="Calibri" panose="020F0502020204030204" pitchFamily="34" charset="0"/>
                <a:cs typeface="Calibri" panose="020F0502020204030204" pitchFamily="34" charset="0"/>
              </a:rPr>
              <a:t>Consultant: </a:t>
            </a:r>
            <a:r>
              <a:rPr lang="en-US" sz="1600" b="0" i="1" dirty="0" err="1">
                <a:effectLst/>
                <a:latin typeface="Calibri" panose="020F0502020204030204" pitchFamily="34" charset="0"/>
                <a:cs typeface="Calibri" panose="020F0502020204030204" pitchFamily="34" charset="0"/>
              </a:rPr>
              <a:t>VoluMetrix</a:t>
            </a:r>
            <a:endParaRPr lang="en-US" sz="1600" i="1" dirty="0">
              <a:latin typeface="Calibri" panose="020F0502020204030204" pitchFamily="34" charset="0"/>
              <a:cs typeface="Calibri" panose="020F0502020204030204" pitchFamily="34" charset="0"/>
            </a:endParaRPr>
          </a:p>
          <a:p>
            <a:endParaRPr lang="en-US" sz="1600" i="1" dirty="0">
              <a:latin typeface="Calibri"/>
              <a:ea typeface="Calibri"/>
              <a:cs typeface="Calibri"/>
            </a:endParaRPr>
          </a:p>
          <a:p>
            <a:r>
              <a:rPr lang="en-US" sz="1600" dirty="0">
                <a:latin typeface="Calibri"/>
                <a:ea typeface="Calibri"/>
                <a:cs typeface="Calibri"/>
              </a:rPr>
              <a:t>Andrew Olson, MD, FACP </a:t>
            </a:r>
          </a:p>
          <a:p>
            <a:r>
              <a:rPr lang="en-US" sz="1600" i="1" dirty="0">
                <a:latin typeface="Calibri"/>
                <a:ea typeface="Calibri"/>
                <a:cs typeface="Calibri"/>
              </a:rPr>
              <a:t>Consultant: 3M</a:t>
            </a:r>
            <a:endParaRPr lang="en-US" sz="1600" dirty="0"/>
          </a:p>
          <a:p>
            <a:endParaRPr lang="en-US" sz="1400" dirty="0"/>
          </a:p>
        </p:txBody>
      </p:sp>
      <p:sp>
        <p:nvSpPr>
          <p:cNvPr id="7" name="TextBox 6">
            <a:extLst>
              <a:ext uri="{FF2B5EF4-FFF2-40B4-BE49-F238E27FC236}">
                <a16:creationId xmlns:a16="http://schemas.microsoft.com/office/drawing/2014/main" id="{84B57C4D-197D-4BEF-B3A7-C3AFE0BC8EFB}"/>
              </a:ext>
            </a:extLst>
          </p:cNvPr>
          <p:cNvSpPr txBox="1"/>
          <p:nvPr/>
        </p:nvSpPr>
        <p:spPr>
          <a:xfrm>
            <a:off x="293969" y="4885332"/>
            <a:ext cx="858811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p>
        </p:txBody>
      </p:sp>
      <p:sp>
        <p:nvSpPr>
          <p:cNvPr id="5" name="TextBox 4">
            <a:extLst>
              <a:ext uri="{FF2B5EF4-FFF2-40B4-BE49-F238E27FC236}">
                <a16:creationId xmlns:a16="http://schemas.microsoft.com/office/drawing/2014/main" id="{887120C4-3EF6-1765-EB98-A30AA01EC7A6}"/>
              </a:ext>
            </a:extLst>
          </p:cNvPr>
          <p:cNvSpPr txBox="1"/>
          <p:nvPr/>
        </p:nvSpPr>
        <p:spPr>
          <a:xfrm>
            <a:off x="4590909" y="1689058"/>
            <a:ext cx="441772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FF0000"/>
              </a:solidFill>
              <a:latin typeface="Calibri"/>
              <a:cs typeface="Calibri"/>
            </a:endParaRPr>
          </a:p>
        </p:txBody>
      </p:sp>
    </p:spTree>
    <p:extLst>
      <p:ext uri="{BB962C8B-B14F-4D97-AF65-F5344CB8AC3E}">
        <p14:creationId xmlns:p14="http://schemas.microsoft.com/office/powerpoint/2010/main" val="206309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spcBef>
                <a:spcPts val="0"/>
              </a:spcBef>
              <a:spcAft>
                <a:spcPts val="0"/>
              </a:spcAft>
            </a:pPr>
            <a:r>
              <a:rPr lang="en-US" sz="2000" b="0" i="0" dirty="0">
                <a:effectLst/>
                <a:latin typeface="Roboto" panose="02000000000000000000" pitchFamily="2" charset="0"/>
              </a:rPr>
              <a:t>ACP is a community that values collegiality, respect for patients and each other, and medicine’s standards of ethics and professionalism. ACP members are guided by the content and spirit of the </a:t>
            </a:r>
            <a:r>
              <a:rPr lang="en-US" sz="2000" b="0" i="0" u="none" strike="noStrike" dirty="0">
                <a:effectLst/>
                <a:latin typeface="Roboto" panose="02000000000000000000" pitchFamily="2" charset="0"/>
              </a:rPr>
              <a:t>ACP Pledge</a:t>
            </a:r>
            <a:r>
              <a:rPr lang="en-US" sz="2000" b="0" i="0" dirty="0">
                <a:effectLst/>
                <a:latin typeface="Roboto" panose="02000000000000000000" pitchFamily="2" charset="0"/>
              </a:rPr>
              <a:t> and by their commitment to the ethics of medicine, including those in the </a:t>
            </a:r>
            <a:r>
              <a:rPr lang="en-US" sz="2000" b="0" i="0" u="none" strike="noStrike" dirty="0">
                <a:effectLst/>
                <a:latin typeface="Roboto" panose="02000000000000000000" pitchFamily="2" charset="0"/>
              </a:rPr>
              <a:t>ACP Ethics Manual</a:t>
            </a:r>
            <a:r>
              <a:rPr lang="en-US" sz="2000" b="0" i="0" dirty="0">
                <a:effectLst/>
                <a:latin typeface="Roboto" panose="02000000000000000000" pitchFamily="2" charset="0"/>
              </a:rPr>
              <a:t>.  “Physicians’ conduct as professionals and as individuals should merit the respect of the community.” </a:t>
            </a:r>
          </a:p>
          <a:p>
            <a:pPr algn="l">
              <a:lnSpc>
                <a:spcPts val="3000"/>
              </a:lnSpc>
              <a:spcBef>
                <a:spcPts val="1200"/>
              </a:spcBef>
              <a:spcAft>
                <a:spcPts val="0"/>
              </a:spcAft>
            </a:pPr>
            <a:r>
              <a:rPr lang="en-US" sz="2000" b="0" i="0" dirty="0">
                <a:effectLst/>
                <a:latin typeface="Roboto" panose="02000000000000000000" pitchFamily="2" charset="0"/>
              </a:rPr>
              <a:t>ACP expects members, staff, and others who participate in events and activities involving ACP to treat others as you would like to be treated – with courtesy, respect for differences, and in ways that appropriately represent the profession of internal medicine.</a:t>
            </a:r>
          </a:p>
          <a:p>
            <a:endParaRPr lang="en-US" dirty="0"/>
          </a:p>
        </p:txBody>
      </p:sp>
    </p:spTree>
    <p:extLst>
      <p:ext uri="{BB962C8B-B14F-4D97-AF65-F5344CB8AC3E}">
        <p14:creationId xmlns:p14="http://schemas.microsoft.com/office/powerpoint/2010/main" val="239133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 (continued)</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pPr>
            <a:r>
              <a:rPr lang="en-US" sz="2000" b="0" i="0" dirty="0">
                <a:effectLst/>
                <a:latin typeface="Roboto" panose="02000000000000000000" pitchFamily="2" charset="0"/>
              </a:rPr>
              <a:t>As set forth in </a:t>
            </a:r>
            <a:r>
              <a:rPr lang="en-US" sz="2000" b="0" i="0" u="none" strike="noStrike" dirty="0">
                <a:effectLst/>
                <a:latin typeface="Roboto" panose="02000000000000000000" pitchFamily="2" charset="0"/>
              </a:rPr>
              <a:t>ACP’s Anti-Harassment Policy</a:t>
            </a:r>
            <a:r>
              <a:rPr lang="en-US" sz="2000" b="0" i="0" dirty="0">
                <a:effectLst/>
                <a:latin typeface="Roboto" panose="02000000000000000000" pitchFamily="2" charset="0"/>
              </a:rPr>
              <a:t>, ACP does not tolerate any form of harassment, including intimidation, hostility, or other unwelcome and offensive communication or treatment.</a:t>
            </a:r>
          </a:p>
          <a:p>
            <a:pPr>
              <a:lnSpc>
                <a:spcPts val="3000"/>
              </a:lnSpc>
              <a:spcBef>
                <a:spcPts val="1200"/>
              </a:spcBef>
            </a:pPr>
            <a:r>
              <a:rPr lang="en-US" sz="2000" b="0" i="0" dirty="0">
                <a:effectLst/>
                <a:latin typeface="Roboto" panose="02000000000000000000" pitchFamily="2" charset="0"/>
              </a:rPr>
              <a:t>If you experience or observe harassing, inappropriate or otherwise unprofessional behavior, or you have concerns about how you have been treated by an ACP member or staff or anyone else at an ACP meeting or event, you may report the incident to </a:t>
            </a:r>
            <a:r>
              <a:rPr lang="en-US" sz="2000" b="1" i="0" u="none" strike="noStrike" dirty="0">
                <a:effectLst/>
                <a:latin typeface="Roboto" panose="02000000000000000000" pitchFamily="2" charset="0"/>
              </a:rPr>
              <a:t>acpevents@acponline.org</a:t>
            </a:r>
            <a:r>
              <a:rPr lang="en-US" sz="2000" b="1" i="0" dirty="0">
                <a:effectLst/>
                <a:latin typeface="Roboto" panose="02000000000000000000" pitchFamily="2" charset="0"/>
              </a:rPr>
              <a:t> </a:t>
            </a:r>
            <a:r>
              <a:rPr lang="en-US" sz="2000" b="0" i="0" dirty="0">
                <a:effectLst/>
                <a:latin typeface="Roboto" panose="02000000000000000000" pitchFamily="2" charset="0"/>
              </a:rPr>
              <a:t>or call </a:t>
            </a:r>
            <a:r>
              <a:rPr lang="en-US" sz="2000" b="1" i="0" dirty="0">
                <a:effectLst/>
                <a:latin typeface="Roboto" panose="02000000000000000000" pitchFamily="2" charset="0"/>
              </a:rPr>
              <a:t>215 351-7750</a:t>
            </a:r>
            <a:r>
              <a:rPr lang="en-US" sz="2000" b="0" i="0" dirty="0">
                <a:effectLst/>
                <a:latin typeface="Roboto" panose="02000000000000000000" pitchFamily="2" charset="0"/>
              </a:rPr>
              <a:t>.</a:t>
            </a:r>
          </a:p>
          <a:p>
            <a:pPr algn="l">
              <a:lnSpc>
                <a:spcPts val="3000"/>
              </a:lnSpc>
            </a:pPr>
            <a:endParaRPr lang="en-US" sz="2000" b="0" i="0" dirty="0">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402172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2247541307"/>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dirty="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Marvin Bittner, MD, FACP</a:t>
                      </a:r>
                    </a:p>
                    <a:p>
                      <a:r>
                        <a:rPr kumimoji="0" lang="en-US" sz="1400" b="1" i="1" kern="1200" dirty="0">
                          <a:solidFill>
                            <a:schemeClr val="tx1"/>
                          </a:solidFill>
                          <a:effectLst/>
                          <a:latin typeface="Calibri Light"/>
                          <a:ea typeface="+mn-ea"/>
                          <a:cs typeface="Calibri Light"/>
                        </a:rPr>
                        <a:t>Consultant: Sanofi Pasteur</a:t>
                      </a:r>
                      <a:r>
                        <a:rPr lang="en-US" sz="1400" b="1" i="1" kern="1200" dirty="0">
                          <a:solidFill>
                            <a:schemeClr val="tx1"/>
                          </a:solidFill>
                          <a:effectLst/>
                          <a:latin typeface="Calibri Light"/>
                          <a:ea typeface="+mn-ea"/>
                          <a:cs typeface="Calibri Light"/>
                        </a:rPr>
                        <a:t>, Merck Sharp &amp; Dohme</a:t>
                      </a:r>
                      <a:endParaRPr kumimoji="0" lang="en-US" sz="1400" b="1" i="1" kern="1200" dirty="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Sonali Iyer, MD, ACP Member</a:t>
                      </a:r>
                      <a:endParaRPr kumimoji="0" lang="en-US" sz="1400" b="1" kern="1200" dirty="0">
                        <a:solidFill>
                          <a:schemeClr val="tx1"/>
                        </a:solidFill>
                        <a:effectLst/>
                        <a:latin typeface="Calibri Light"/>
                        <a:ea typeface="+mn-ea"/>
                        <a:cs typeface="Calibri Light"/>
                      </a:endParaRPr>
                    </a:p>
                    <a:p>
                      <a:pPr lvl="0">
                        <a:buNone/>
                      </a:pPr>
                      <a:r>
                        <a:rPr lang="en-US" sz="1400" b="1" i="1" kern="1200" dirty="0">
                          <a:solidFill>
                            <a:schemeClr val="tx1"/>
                          </a:solidFill>
                          <a:effectLst/>
                          <a:latin typeface="Calibri Light"/>
                          <a:ea typeface="+mn-ea"/>
                          <a:cs typeface="Calibri Light"/>
                        </a:rPr>
                        <a:t>Stock: Moderna, Pfizer</a:t>
                      </a:r>
                      <a:endParaRPr lang="en-US" sz="1400" b="1" kern="1200" dirty="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dirty="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dirty="0">
                          <a:solidFill>
                            <a:schemeClr val="tx1"/>
                          </a:solidFill>
                          <a:effectLst/>
                          <a:latin typeface="Calibri Light"/>
                          <a:ea typeface="+mn-ea"/>
                          <a:cs typeface="Calibri Light"/>
                        </a:rPr>
                        <a:t>Consultant: </a:t>
                      </a:r>
                      <a:r>
                        <a:rPr lang="en-US" sz="1400" b="1" i="1" kern="1200" dirty="0" err="1">
                          <a:solidFill>
                            <a:schemeClr val="tx1"/>
                          </a:solidFill>
                          <a:effectLst/>
                          <a:latin typeface="Calibri Light"/>
                          <a:ea typeface="+mn-ea"/>
                          <a:cs typeface="Calibri Light"/>
                        </a:rPr>
                        <a:t>Italki</a:t>
                      </a:r>
                      <a:endParaRPr lang="en-US" sz="1400" b="1" i="1" kern="1200" dirty="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dirty="0" err="1">
                          <a:solidFill>
                            <a:schemeClr val="tx1"/>
                          </a:solidFill>
                          <a:effectLst/>
                          <a:latin typeface="Calibri Light"/>
                          <a:ea typeface="+mn-ea"/>
                          <a:cs typeface="Calibri Light"/>
                        </a:rPr>
                        <a:t>Arvindselvan</a:t>
                      </a:r>
                      <a:r>
                        <a:rPr lang="en-US" sz="1400" b="1" i="0" kern="1200" dirty="0">
                          <a:solidFill>
                            <a:schemeClr val="tx1"/>
                          </a:solidFill>
                          <a:effectLst/>
                          <a:latin typeface="Calibri Light"/>
                          <a:ea typeface="+mn-ea"/>
                          <a:cs typeface="Calibri Light"/>
                        </a:rPr>
                        <a:t> </a:t>
                      </a:r>
                      <a:r>
                        <a:rPr lang="en-US" sz="1400" b="1" i="0" kern="1200" dirty="0" err="1">
                          <a:solidFill>
                            <a:schemeClr val="tx1"/>
                          </a:solidFill>
                          <a:effectLst/>
                          <a:latin typeface="Calibri Light"/>
                          <a:ea typeface="+mn-ea"/>
                          <a:cs typeface="Calibri Light"/>
                        </a:rPr>
                        <a:t>Mohanaselvan</a:t>
                      </a:r>
                      <a:r>
                        <a:rPr lang="en-US" sz="1400" b="1" i="0" kern="1200" dirty="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dirty="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dirty="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dirty="0">
                          <a:solidFill>
                            <a:schemeClr val="tx1"/>
                          </a:solidFill>
                          <a:effectLst/>
                          <a:latin typeface="Calibri Light"/>
                        </a:rPr>
                        <a:t>Stock: Centene</a:t>
                      </a:r>
                      <a:endParaRPr lang="en-US" sz="1400" b="1" i="0" u="none" strike="noStrike" kern="1200" noProof="0" dirty="0">
                        <a:solidFill>
                          <a:schemeClr val="tx1"/>
                        </a:solidFill>
                        <a:effectLst/>
                        <a:latin typeface="Calibri Light"/>
                      </a:endParaRPr>
                    </a:p>
                    <a:p>
                      <a:endParaRPr lang="en-US" sz="1100" b="1" kern="1200">
                        <a:solidFill>
                          <a:schemeClr val="tx1"/>
                        </a:solidFill>
                        <a:effectLst/>
                        <a:latin typeface="Calibri Light"/>
                        <a:ea typeface="+mn-ea"/>
                        <a:cs typeface="Calibri Light"/>
                      </a:endParaRPr>
                    </a:p>
                    <a:p>
                      <a:r>
                        <a:rPr lang="en-US" sz="1400" b="1" kern="1200" dirty="0">
                          <a:solidFill>
                            <a:schemeClr val="tx1"/>
                          </a:solidFill>
                          <a:effectLst/>
                          <a:latin typeface="Calibri Light"/>
                          <a:ea typeface="+mn-ea"/>
                          <a:cs typeface="Calibri Light"/>
                        </a:rPr>
                        <a:t>Amit Sharma, MD, ACP Member</a:t>
                      </a:r>
                    </a:p>
                    <a:p>
                      <a:endParaRPr kumimoji="0" lang="en-US" sz="10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Shmuel Shoham, MD, FACP</a:t>
                      </a:r>
                    </a:p>
                    <a:p>
                      <a:r>
                        <a:rPr kumimoji="0" lang="en-US" sz="1400" b="1" i="1" kern="1200" dirty="0">
                          <a:solidFill>
                            <a:schemeClr val="tx1"/>
                          </a:solidFill>
                          <a:effectLst/>
                          <a:latin typeface="Calibri Light"/>
                          <a:ea typeface="+mn-ea"/>
                          <a:cs typeface="Calibri Light"/>
                        </a:rPr>
                        <a:t>Consultant: Acidophil, Adagio,</a:t>
                      </a:r>
                      <a:r>
                        <a:rPr lang="en-US" sz="1400" b="1" i="1" kern="1200" dirty="0">
                          <a:solidFill>
                            <a:schemeClr val="tx1"/>
                          </a:solidFill>
                          <a:effectLst/>
                          <a:latin typeface="Calibri Light"/>
                          <a:ea typeface="+mn-ea"/>
                          <a:cs typeface="Calibri Light"/>
                        </a:rPr>
                        <a:t> Adamis, </a:t>
                      </a:r>
                      <a:r>
                        <a:rPr kumimoji="0" lang="en-US" sz="1400" b="1" i="1" kern="1200" dirty="0" err="1">
                          <a:solidFill>
                            <a:schemeClr val="tx1"/>
                          </a:solidFill>
                          <a:effectLst/>
                          <a:latin typeface="Calibri Light"/>
                          <a:ea typeface="+mn-ea"/>
                          <a:cs typeface="Calibri Light"/>
                        </a:rPr>
                        <a:t>Amplyx</a:t>
                      </a:r>
                      <a:r>
                        <a:rPr kumimoji="0" lang="en-US" sz="1400" b="1" i="1" kern="1200" dirty="0">
                          <a:solidFill>
                            <a:schemeClr val="tx1"/>
                          </a:solidFill>
                          <a:effectLst/>
                          <a:latin typeface="Calibri Light"/>
                          <a:ea typeface="+mn-ea"/>
                          <a:cs typeface="Calibri Light"/>
                        </a:rPr>
                        <a:t>, Celltrion Healthcare, Immunome, </a:t>
                      </a:r>
                      <a:r>
                        <a:rPr kumimoji="0" lang="en-US" sz="1400" b="1" i="1" kern="1200" dirty="0" err="1">
                          <a:solidFill>
                            <a:schemeClr val="tx1"/>
                          </a:solidFill>
                          <a:effectLst/>
                          <a:latin typeface="Calibri Light"/>
                          <a:ea typeface="+mn-ea"/>
                          <a:cs typeface="Calibri Light"/>
                        </a:rPr>
                        <a:t>Karyopharm</a:t>
                      </a:r>
                      <a:r>
                        <a:rPr kumimoji="0" lang="en-US" sz="1400" b="1" i="1" kern="1200" dirty="0">
                          <a:solidFill>
                            <a:schemeClr val="tx1"/>
                          </a:solidFill>
                          <a:effectLst/>
                          <a:latin typeface="Calibri Light"/>
                          <a:ea typeface="+mn-ea"/>
                          <a:cs typeface="Calibri Light"/>
                        </a:rPr>
                        <a:t> Therapeutics, </a:t>
                      </a:r>
                      <a:r>
                        <a:rPr lang="en-US" sz="1400" b="1" i="1" kern="1200" dirty="0" err="1">
                          <a:solidFill>
                            <a:schemeClr val="tx1"/>
                          </a:solidFill>
                          <a:effectLst/>
                          <a:latin typeface="Calibri Light"/>
                          <a:ea typeface="+mn-ea"/>
                          <a:cs typeface="Calibri Light"/>
                        </a:rPr>
                        <a:t>Reviral</a:t>
                      </a:r>
                      <a:r>
                        <a:rPr kumimoji="0" lang="en-US" sz="1400" b="1" i="1" kern="1200" dirty="0">
                          <a:solidFill>
                            <a:schemeClr val="tx1"/>
                          </a:solidFill>
                          <a:effectLst/>
                          <a:latin typeface="Calibri Light"/>
                          <a:ea typeface="+mn-ea"/>
                          <a:cs typeface="Calibri Light"/>
                        </a:rPr>
                        <a:t> Grant: </a:t>
                      </a:r>
                      <a:r>
                        <a:rPr kumimoji="0" lang="en-US" sz="1400" b="1" i="1" kern="1200" dirty="0" err="1">
                          <a:solidFill>
                            <a:schemeClr val="tx1"/>
                          </a:solidFill>
                          <a:effectLst/>
                          <a:latin typeface="Calibri Light"/>
                          <a:ea typeface="+mn-ea"/>
                          <a:cs typeface="Calibri Light"/>
                        </a:rPr>
                        <a:t>Whiscon</a:t>
                      </a:r>
                      <a:r>
                        <a:rPr kumimoji="0" lang="en-US" sz="1400" b="1" i="1" kern="1200" dirty="0">
                          <a:solidFill>
                            <a:schemeClr val="tx1"/>
                          </a:solidFill>
                          <a:effectLst/>
                          <a:latin typeface="Calibri Light"/>
                          <a:ea typeface="+mn-ea"/>
                          <a:cs typeface="Calibri Light"/>
                        </a:rPr>
                        <a:t>, F2G, </a:t>
                      </a:r>
                      <a:r>
                        <a:rPr kumimoji="0" lang="en-US" sz="1400" b="1" i="1" kern="1200" dirty="0" err="1">
                          <a:solidFill>
                            <a:schemeClr val="tx1"/>
                          </a:solidFill>
                          <a:effectLst/>
                          <a:latin typeface="Calibri Light"/>
                          <a:ea typeface="+mn-ea"/>
                          <a:cs typeface="Calibri Light"/>
                        </a:rPr>
                        <a:t>Cidara</a:t>
                      </a:r>
                      <a:r>
                        <a:rPr kumimoji="0" lang="en-US" sz="1400" b="1" i="1" kern="1200" dirty="0">
                          <a:solidFill>
                            <a:schemeClr val="tx1"/>
                          </a:solidFill>
                          <a:effectLst/>
                          <a:latin typeface="Calibri Light"/>
                          <a:ea typeface="+mn-ea"/>
                          <a:cs typeface="Calibri Light"/>
                        </a:rPr>
                        <a:t> Therapeutics, Ansun</a:t>
                      </a:r>
                      <a:r>
                        <a:rPr lang="en-US" sz="1400" b="1" i="1" kern="1200" dirty="0">
                          <a:solidFill>
                            <a:schemeClr val="tx1"/>
                          </a:solidFill>
                          <a:effectLst/>
                          <a:latin typeface="Calibri Light"/>
                          <a:ea typeface="+mn-ea"/>
                          <a:cs typeface="Calibri Light"/>
                        </a:rPr>
                        <a:t>, Emergent </a:t>
                      </a:r>
                      <a:r>
                        <a:rPr lang="en-US" sz="1400" b="1" i="1" kern="1200" dirty="0" err="1">
                          <a:solidFill>
                            <a:schemeClr val="tx1"/>
                          </a:solidFill>
                          <a:effectLst/>
                          <a:latin typeface="Calibri Light"/>
                          <a:ea typeface="+mn-ea"/>
                          <a:cs typeface="Calibri Light"/>
                        </a:rPr>
                        <a:t>Biosolutions</a:t>
                      </a:r>
                      <a:r>
                        <a:rPr lang="en-US" sz="1400" b="1" i="1" kern="1200" dirty="0">
                          <a:solidFill>
                            <a:schemeClr val="tx1"/>
                          </a:solidFill>
                          <a:effectLst/>
                          <a:latin typeface="Calibri Light"/>
                          <a:ea typeface="+mn-ea"/>
                          <a:cs typeface="Calibri Light"/>
                        </a:rPr>
                        <a:t>, Shionogi, </a:t>
                      </a:r>
                      <a:r>
                        <a:rPr lang="en-US" sz="1400" b="1" i="1" kern="1200" dirty="0" err="1">
                          <a:solidFill>
                            <a:schemeClr val="tx1"/>
                          </a:solidFill>
                          <a:effectLst/>
                          <a:latin typeface="Calibri Light"/>
                          <a:ea typeface="+mn-ea"/>
                          <a:cs typeface="Calibri Light"/>
                        </a:rPr>
                        <a:t>Zeteo</a:t>
                      </a:r>
                      <a:r>
                        <a:rPr lang="en-US" sz="1400" b="1" i="1" kern="1200" dirty="0">
                          <a:solidFill>
                            <a:schemeClr val="tx1"/>
                          </a:solidFill>
                          <a:effectLst/>
                          <a:latin typeface="Calibri Light"/>
                          <a:ea typeface="+mn-ea"/>
                          <a:cs typeface="Calibri Light"/>
                        </a:rPr>
                        <a:t> Tech.</a:t>
                      </a:r>
                      <a:endParaRPr kumimoji="0" lang="en-US" sz="1400" b="1" i="1" kern="1200" dirty="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kumimoji="0" lang="en-US" sz="1400" b="1" kern="1200" dirty="0">
                          <a:solidFill>
                            <a:schemeClr val="tx1"/>
                          </a:solidFill>
                          <a:effectLst/>
                          <a:latin typeface="Calibri Light"/>
                          <a:ea typeface="+mn-ea"/>
                          <a:cs typeface="Calibri Light"/>
                        </a:rPr>
                        <a:t>Ky Stoltzfus, MD, FACP</a:t>
                      </a:r>
                    </a:p>
                    <a:p>
                      <a:pPr lvl="0">
                        <a:buNone/>
                      </a:pPr>
                      <a:endParaRPr lang="en-US" sz="1600" b="1" kern="120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Nathan Delafield,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dirty="0">
                          <a:solidFill>
                            <a:schemeClr val="tx1"/>
                          </a:solidFill>
                          <a:effectLst/>
                          <a:latin typeface="Calibri Light"/>
                          <a:ea typeface="+mn-ea"/>
                          <a:cs typeface="Calibri Light"/>
                        </a:rPr>
                        <a:t>LaTonya Washington, MD, FACP</a:t>
                      </a:r>
                    </a:p>
                    <a:p>
                      <a:pPr lvl="0">
                        <a:buNone/>
                      </a:pPr>
                      <a:endParaRPr lang="en-US" sz="1400" b="1" kern="1200">
                        <a:solidFill>
                          <a:schemeClr val="tx1"/>
                        </a:solidFill>
                        <a:effectLst/>
                        <a:latin typeface="Calibri Light"/>
                        <a:ea typeface="+mn-ea"/>
                        <a:cs typeface="Calibri Light"/>
                      </a:endParaRPr>
                    </a:p>
                    <a:p>
                      <a:pPr lvl="0">
                        <a:buNone/>
                      </a:pPr>
                      <a:endParaRPr lang="en-US" sz="1400" b="1" kern="1200" dirty="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lvl="0">
                        <a:buNone/>
                      </a:pPr>
                      <a:endParaRPr lang="en-US" sz="1600" b="1" kern="120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424053"/>
            <a:ext cx="9144000" cy="430887"/>
          </a:xfrm>
          <a:prstGeom prst="rect">
            <a:avLst/>
          </a:prstGeom>
          <a:solidFill>
            <a:schemeClr val="accent2"/>
          </a:solidFill>
        </p:spPr>
        <p:txBody>
          <a:bodyPr wrap="square" lIns="91440" tIns="45720" rIns="91440" bIns="45720" rtlCol="0" anchor="t">
            <a:spAutoFit/>
          </a:bodyPr>
          <a:lstStyle/>
          <a:p>
            <a:r>
              <a:rPr lang="en-US" sz="1100" dirty="0">
                <a:latin typeface="Calibri"/>
                <a:cs typeface="Calibri"/>
              </a:rPr>
              <a:t>Relevant financial relationships with ineligible companies are listed below the names in italics. No other individuals in control of content for this activity have any relevant financial relationships with ineligible companies. All relevant financial relationships have been mitigated.</a:t>
            </a: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Minnesota </a:t>
            </a:r>
            <a:r>
              <a:rPr lang="en-US" dirty="0">
                <a:solidFill>
                  <a:schemeClr val="bg1"/>
                </a:solidFill>
                <a:ea typeface="Calibri"/>
              </a:rPr>
              <a:t>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710826"/>
            <a:ext cx="8067374" cy="4247317"/>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other activity (live component and enduring component) for </a:t>
            </a:r>
            <a:r>
              <a:rPr lang="en-US">
                <a:latin typeface="Calibri"/>
                <a:cs typeface="Calibri"/>
              </a:rPr>
              <a:t>a maximum 10 </a:t>
            </a:r>
            <a:r>
              <a:rPr lang="en-US" i="1">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Calibri"/>
              <a:cs typeface="Calibri"/>
            </a:endParaRPr>
          </a:p>
          <a:p>
            <a:r>
              <a:rPr lang="en-US" dirty="0">
                <a:latin typeface="Calibri"/>
                <a:cs typeface="Calibri"/>
              </a:rPr>
              <a:t>Successful completion of this CME activity, which includes participation in the </a:t>
            </a:r>
            <a:r>
              <a:rPr lang="en-US">
                <a:latin typeface="Calibri"/>
                <a:cs typeface="Calibri"/>
              </a:rPr>
              <a:t>evaluation component, enables the participant to earn up to 10 MOC points</a:t>
            </a:r>
            <a:r>
              <a:rPr lang="en-US" dirty="0">
                <a:solidFill>
                  <a:srgbClr val="FF0000"/>
                </a:solidFill>
                <a:latin typeface="Calibri"/>
                <a:cs typeface="Calibri"/>
              </a:rPr>
              <a:t> </a:t>
            </a:r>
            <a:r>
              <a:rPr lang="en-US" dirty="0">
                <a:latin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FA066B-37FC-5B0B-8EA1-8F00AE31268D}"/>
              </a:ext>
            </a:extLst>
          </p:cNvPr>
          <p:cNvSpPr/>
          <p:nvPr/>
        </p:nvSpPr>
        <p:spPr>
          <a:xfrm>
            <a:off x="3608900" y="4022515"/>
            <a:ext cx="1857263" cy="16793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sp>
        <p:nvSpPr>
          <p:cNvPr id="6" name="TextBox 5">
            <a:extLst>
              <a:ext uri="{FF2B5EF4-FFF2-40B4-BE49-F238E27FC236}">
                <a16:creationId xmlns:a16="http://schemas.microsoft.com/office/drawing/2014/main" id="{41C93A5B-84B4-79FA-8415-686ABCB7E3B8}"/>
              </a:ext>
            </a:extLst>
          </p:cNvPr>
          <p:cNvSpPr txBox="1"/>
          <p:nvPr/>
        </p:nvSpPr>
        <p:spPr>
          <a:xfrm>
            <a:off x="3166598" y="453642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0000"/>
                </a:solidFill>
                <a:latin typeface="Tw Cen MT"/>
                <a:cs typeface="Arial"/>
              </a:rPr>
              <a:t>Please Insert </a:t>
            </a:r>
            <a:endParaRPr lang="en-US">
              <a:solidFill>
                <a:srgbClr val="FF0000"/>
              </a:solidFill>
            </a:endParaRPr>
          </a:p>
          <a:p>
            <a:pPr algn="ctr"/>
            <a:r>
              <a:rPr lang="en-US" dirty="0">
                <a:solidFill>
                  <a:srgbClr val="FF0000"/>
                </a:solidFill>
                <a:latin typeface="Tw Cen MT"/>
                <a:cs typeface="Arial"/>
              </a:rPr>
              <a:t>QR code</a:t>
            </a:r>
            <a:endParaRPr lang="en-US" dirty="0">
              <a:solidFill>
                <a:srgbClr val="FF0000"/>
              </a:solidFill>
            </a:endParaRPr>
          </a:p>
        </p:txBody>
      </p:sp>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8" ma:contentTypeDescription="Create a new document." ma:contentTypeScope="" ma:versionID="fd67cd0a435660e739843bf1b6bdc776">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ad3c41eb7150cb89c589a4287acf1fd0"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Props1.xml><?xml version="1.0" encoding="utf-8"?>
<ds:datastoreItem xmlns:ds="http://schemas.openxmlformats.org/officeDocument/2006/customXml" ds:itemID="{3B7F8301-68E0-43AB-9D49-D187983E90DF}">
  <ds:schemaRefs>
    <ds:schemaRef ds:uri="http://schemas.microsoft.com/sharepoint/v3/contenttype/forms"/>
  </ds:schemaRefs>
</ds:datastoreItem>
</file>

<file path=customXml/itemProps2.xml><?xml version="1.0" encoding="utf-8"?>
<ds:datastoreItem xmlns:ds="http://schemas.openxmlformats.org/officeDocument/2006/customXml" ds:itemID="{BAA9F7D4-E154-465B-8E36-C5A942F519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9291e0-de22-45ea-b515-4fc9240e038e"/>
    <ds:schemaRef ds:uri="cb1a91a3-e5b9-4be0-a57c-42c8ed530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C2D16A-6DB6-48FC-8C49-F57F46F2BA6C}">
  <ds:schemaRefs>
    <ds:schemaRef ds:uri="119291e0-de22-45ea-b515-4fc9240e038e"/>
    <ds:schemaRef ds:uri="cb1a91a3-e5b9-4be0-a57c-42c8ed530aa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0</TotalTime>
  <Words>804</Words>
  <Application>Microsoft Office PowerPoint</Application>
  <PresentationFormat>On-screen Show (4:3)</PresentationFormat>
  <Paragraphs>81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ACP Corporate Template</vt:lpstr>
      <vt:lpstr>PowerPoint Presentation</vt:lpstr>
      <vt:lpstr>Disclosure information – Planning Committee</vt:lpstr>
      <vt:lpstr>Disclosure information – Faculty</vt:lpstr>
      <vt:lpstr>ACP Anti-Harassment Policy</vt:lpstr>
      <vt:lpstr>ACP Anti-Harassment Policy (continued)</vt:lpstr>
      <vt:lpstr>PowerPoint Presentation</vt:lpstr>
      <vt:lpstr>Go to the Minnesota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Alice Jung</cp:lastModifiedBy>
  <cp:revision>101</cp:revision>
  <cp:lastPrinted>2014-02-24T19:20:57Z</cp:lastPrinted>
  <dcterms:created xsi:type="dcterms:W3CDTF">2017-11-01T20:49:48Z</dcterms:created>
  <dcterms:modified xsi:type="dcterms:W3CDTF">2024-10-11T18:23:09Z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