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2735838" cy="43891200"/>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880">
          <p15:clr>
            <a:srgbClr val="A4A3A4"/>
          </p15:clr>
        </p15:guide>
        <p15:guide id="4" orient="horz">
          <p15:clr>
            <a:srgbClr val="A4A3A4"/>
          </p15:clr>
        </p15:guide>
        <p15:guide id="5" pos="434">
          <p15:clr>
            <a:srgbClr val="A4A3A4"/>
          </p15:clr>
        </p15:guide>
        <p15:guide id="6" pos="201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55A"/>
    <a:srgbClr val="FFFFFF"/>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830" autoAdjust="0"/>
  </p:normalViewPr>
  <p:slideViewPr>
    <p:cSldViewPr snapToGrid="0" snapToObjects="1" showGuides="1">
      <p:cViewPr varScale="1">
        <p:scale>
          <a:sx n="12" d="100"/>
          <a:sy n="12" d="100"/>
        </p:scale>
        <p:origin x="2914" y="245"/>
      </p:cViewPr>
      <p:guideLst>
        <p:guide orient="horz" pos="26880"/>
        <p:guide orient="horz"/>
        <p:guide pos="434"/>
        <p:guide pos="201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1/15/2023</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D3F181F1-CC9A-264B-AB49-B13B0928A79C}"/>
              </a:ext>
            </a:extLst>
          </p:cNvPr>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id="{29E9369F-8E2D-3B47-A78A-F1C8DBF4AFEF}"/>
              </a:ext>
            </a:extLst>
          </p:cNvPr>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id="{CFF07EDC-7864-B74A-869F-3F07D5B6A2AF}"/>
              </a:ext>
            </a:extLst>
          </p:cNvPr>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7727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3C4449D9-2604-B24D-B6B7-307B89532390}"/>
              </a:ext>
            </a:extLst>
          </p:cNvPr>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1" name="Text Box 14"/>
          <p:cNvSpPr txBox="1">
            <a:spLocks noChangeArrowheads="1"/>
          </p:cNvSpPr>
          <p:nvPr userDrawn="1"/>
        </p:nvSpPr>
        <p:spPr bwMode="auto">
          <a:xfrm>
            <a:off x="1625371" y="42996689"/>
            <a:ext cx="2413230"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2664405E-ABA7-3148-BDDE-6FB1855472EA}"/>
              </a:ext>
            </a:extLst>
          </p:cNvPr>
          <p:cNvGraphicFramePr>
            <a:graphicFrameLocks noGrp="1"/>
          </p:cNvGraphicFramePr>
          <p:nvPr userDrawn="1">
            <p:extLst>
              <p:ext uri="{D42A27DB-BD31-4B8C-83A1-F6EECF244321}">
                <p14:modId xmlns:p14="http://schemas.microsoft.com/office/powerpoint/2010/main" val="3530970433"/>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505FAE4-0F67-BD46-8B2D-5C5007A34979}"/>
              </a:ext>
            </a:extLst>
          </p:cNvPr>
          <p:cNvGraphicFramePr>
            <a:graphicFrameLocks noGrp="1"/>
          </p:cNvGraphicFramePr>
          <p:nvPr userDrawn="1">
            <p:extLst>
              <p:ext uri="{D42A27DB-BD31-4B8C-83A1-F6EECF244321}">
                <p14:modId xmlns:p14="http://schemas.microsoft.com/office/powerpoint/2010/main" val="3419275576"/>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22935F92-D9DC-FE47-BB1D-C467EFF7E204}"/>
              </a:ext>
            </a:extLst>
          </p:cNvPr>
          <p:cNvSpPr>
            <a:spLocks noChangeArrowheads="1"/>
          </p:cNvSpPr>
          <p:nvPr userDrawn="1"/>
        </p:nvSpPr>
        <p:spPr bwMode="auto">
          <a:xfrm>
            <a:off x="0" y="0"/>
            <a:ext cx="32749129" cy="616016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D5C72AEF-C58E-D146-9060-DB6F96682E8D}"/>
              </a:ext>
            </a:extLst>
          </p:cNvPr>
          <p:cNvSpPr/>
          <p:nvPr userDrawn="1"/>
        </p:nvSpPr>
        <p:spPr>
          <a:xfrm>
            <a:off x="545817" y="5214631"/>
            <a:ext cx="31657494" cy="3744274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E88415A7-35A2-6C43-8937-2AD98CD00093}"/>
              </a:ext>
            </a:extLst>
          </p:cNvPr>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B8A515FA-BD7C-DE44-8476-D7750A64733A}"/>
              </a:ext>
            </a:extLst>
          </p:cNvPr>
          <p:cNvSpPr txBox="1">
            <a:spLocks noChangeArrowheads="1"/>
          </p:cNvSpPr>
          <p:nvPr userDrawn="1"/>
        </p:nvSpPr>
        <p:spPr bwMode="auto">
          <a:xfrm>
            <a:off x="1625371" y="42996689"/>
            <a:ext cx="2413230"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20EE2C78-7763-EA4B-B5B5-614C950A0FBB}"/>
              </a:ext>
            </a:extLst>
          </p:cNvPr>
          <p:cNvSpPr>
            <a:spLocks noChangeArrowheads="1"/>
          </p:cNvSpPr>
          <p:nvPr userDrawn="1"/>
        </p:nvSpPr>
        <p:spPr bwMode="auto">
          <a:xfrm>
            <a:off x="0" y="0"/>
            <a:ext cx="32749129" cy="616016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861F7F38-C316-6E44-A8C6-2210FCF5DA4F}"/>
              </a:ext>
            </a:extLst>
          </p:cNvPr>
          <p:cNvSpPr/>
          <p:nvPr userDrawn="1"/>
        </p:nvSpPr>
        <p:spPr>
          <a:xfrm>
            <a:off x="545817" y="5214631"/>
            <a:ext cx="31657494" cy="3744274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133512761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1FC97-B78B-564E-B192-8EA220D5F832}"/>
              </a:ext>
            </a:extLst>
          </p:cNvPr>
          <p:cNvSpPr>
            <a:spLocks noGrp="1"/>
          </p:cNvSpPr>
          <p:nvPr>
            <p:ph type="body" sz="quarter" idx="10"/>
          </p:nvPr>
        </p:nvSpPr>
        <p:spPr>
          <a:xfrm>
            <a:off x="901490" y="7046679"/>
            <a:ext cx="15234211" cy="5838679"/>
          </a:xfrm>
        </p:spPr>
        <p:txBody>
          <a:bodyPr/>
          <a:lstStyle/>
          <a:p>
            <a:pPr algn="just"/>
            <a:r>
              <a:rPr lang="es-ES_tradnl" sz="4500" dirty="0">
                <a:ln>
                  <a:noFill/>
                </a:ln>
                <a:solidFill>
                  <a:srgbClr val="000000"/>
                </a:solidFill>
                <a:effectLst/>
                <a:uFill>
                  <a:solidFill>
                    <a:srgbClr val="000000"/>
                  </a:solidFill>
                </a:uFill>
                <a:latin typeface="+mn-lt"/>
                <a:ea typeface="Arial Unicode MS"/>
                <a:cs typeface="Arial Unicode MS"/>
              </a:rPr>
              <a:t>El Lupus Eritematoso Sistémico (LES) es una enfermedad crónica de etiología autoinmune sistémica que afecta cualquier órgano. Epidemiológicamente es 10 veces más común en el sexo femenino, especialmente en edad fértil. Las manifestaciones gastrointestinales se pueden presentar hasta en 40-60% de los pacientes, presentando incluso deficiencias nutricionales concomitantes. </a:t>
            </a:r>
            <a:endParaRPr lang="es-PA" sz="4500" dirty="0">
              <a:ln>
                <a:noFill/>
              </a:ln>
              <a:solidFill>
                <a:srgbClr val="000000"/>
              </a:solidFill>
              <a:effectLst/>
              <a:uFill>
                <a:solidFill>
                  <a:srgbClr val="000000"/>
                </a:solidFill>
              </a:uFill>
              <a:latin typeface="+mn-lt"/>
              <a:ea typeface="Arial Unicode MS"/>
              <a:cs typeface="Arial Unicode MS"/>
            </a:endParaRPr>
          </a:p>
          <a:p>
            <a:endParaRPr lang="en-US" dirty="0"/>
          </a:p>
        </p:txBody>
      </p:sp>
      <p:sp>
        <p:nvSpPr>
          <p:cNvPr id="3" name="Text Placeholder 2">
            <a:extLst>
              <a:ext uri="{FF2B5EF4-FFF2-40B4-BE49-F238E27FC236}">
                <a16:creationId xmlns:a16="http://schemas.microsoft.com/office/drawing/2014/main" id="{542F1669-F8AB-4145-BCB3-8827660E9472}"/>
              </a:ext>
            </a:extLst>
          </p:cNvPr>
          <p:cNvSpPr>
            <a:spLocks noGrp="1"/>
          </p:cNvSpPr>
          <p:nvPr>
            <p:ph type="body" sz="quarter" idx="11"/>
          </p:nvPr>
        </p:nvSpPr>
        <p:spPr>
          <a:xfrm>
            <a:off x="687921" y="6012159"/>
            <a:ext cx="15449116" cy="1112984"/>
          </a:xfrm>
        </p:spPr>
        <p:txBody>
          <a:bodyPr/>
          <a:lstStyle/>
          <a:p>
            <a:r>
              <a:rPr lang="es-ES_tradnl" sz="6000" b="1" dirty="0">
                <a:ln>
                  <a:noFill/>
                </a:ln>
                <a:solidFill>
                  <a:srgbClr val="20455A"/>
                </a:solidFill>
                <a:effectLst>
                  <a:outerShdw blurRad="38100" dist="38100" dir="2700000" algn="tl">
                    <a:srgbClr val="000000">
                      <a:alpha val="43137"/>
                    </a:srgbClr>
                  </a:outerShdw>
                </a:effectLst>
                <a:uFill>
                  <a:solidFill>
                    <a:srgbClr val="000000"/>
                  </a:solidFill>
                </a:uFill>
                <a:latin typeface="+mj-lt"/>
                <a:ea typeface="Arial Unicode MS"/>
                <a:cs typeface="Arial Unicode MS"/>
              </a:rPr>
              <a:t>INTRODUCCIÓN</a:t>
            </a:r>
            <a:endParaRPr lang="es-PA" sz="6000" dirty="0">
              <a:ln>
                <a:noFill/>
              </a:ln>
              <a:solidFill>
                <a:srgbClr val="20455A"/>
              </a:solidFill>
              <a:effectLst>
                <a:outerShdw blurRad="38100" dist="38100" dir="2700000" algn="tl">
                  <a:srgbClr val="000000">
                    <a:alpha val="43137"/>
                  </a:srgbClr>
                </a:outerShdw>
              </a:effectLst>
              <a:uFill>
                <a:solidFill>
                  <a:srgbClr val="000000"/>
                </a:solidFill>
              </a:uFill>
              <a:latin typeface="+mj-lt"/>
              <a:ea typeface="Arial Unicode MS"/>
              <a:cs typeface="Arial Unicode MS"/>
            </a:endParaRPr>
          </a:p>
        </p:txBody>
      </p:sp>
      <p:sp>
        <p:nvSpPr>
          <p:cNvPr id="4" name="Text Placeholder 3">
            <a:extLst>
              <a:ext uri="{FF2B5EF4-FFF2-40B4-BE49-F238E27FC236}">
                <a16:creationId xmlns:a16="http://schemas.microsoft.com/office/drawing/2014/main" id="{6F704CCC-91CF-0A4B-A2B4-FDAE42EC708E}"/>
              </a:ext>
            </a:extLst>
          </p:cNvPr>
          <p:cNvSpPr>
            <a:spLocks noGrp="1"/>
          </p:cNvSpPr>
          <p:nvPr>
            <p:ph type="body" sz="quarter" idx="20"/>
          </p:nvPr>
        </p:nvSpPr>
        <p:spPr>
          <a:xfrm>
            <a:off x="942102" y="12747018"/>
            <a:ext cx="15452891" cy="1112984"/>
          </a:xfrm>
        </p:spPr>
        <p:txBody>
          <a:bodyPr/>
          <a:lstStyle/>
          <a:p>
            <a:r>
              <a:rPr lang="es-ES_tradnl" sz="6000" b="1" dirty="0">
                <a:ln>
                  <a:noFill/>
                </a:ln>
                <a:solidFill>
                  <a:srgbClr val="20455A"/>
                </a:solidFill>
                <a:effectLst>
                  <a:outerShdw blurRad="38100" dist="38100" dir="2700000" algn="tl">
                    <a:srgbClr val="000000">
                      <a:alpha val="43137"/>
                    </a:srgbClr>
                  </a:outerShdw>
                </a:effectLst>
                <a:uFill>
                  <a:solidFill>
                    <a:srgbClr val="000000"/>
                  </a:solidFill>
                </a:uFill>
                <a:latin typeface="+mj-lt"/>
                <a:ea typeface="Arial Unicode MS"/>
                <a:cs typeface="Arial Unicode MS"/>
              </a:rPr>
              <a:t>CASO CLÍNICO</a:t>
            </a:r>
            <a:endParaRPr lang="es-PA" sz="6000" dirty="0">
              <a:ln>
                <a:noFill/>
              </a:ln>
              <a:solidFill>
                <a:srgbClr val="20455A"/>
              </a:solidFill>
              <a:effectLst>
                <a:outerShdw blurRad="38100" dist="38100" dir="2700000" algn="tl">
                  <a:srgbClr val="000000">
                    <a:alpha val="43137"/>
                  </a:srgbClr>
                </a:outerShdw>
              </a:effectLst>
              <a:uFill>
                <a:solidFill>
                  <a:srgbClr val="000000"/>
                </a:solidFill>
              </a:uFill>
              <a:latin typeface="+mj-lt"/>
              <a:ea typeface="Arial Unicode MS"/>
              <a:cs typeface="Arial Unicode MS"/>
            </a:endParaRPr>
          </a:p>
        </p:txBody>
      </p:sp>
      <p:sp>
        <p:nvSpPr>
          <p:cNvPr id="7" name="Text Placeholder 6">
            <a:extLst>
              <a:ext uri="{FF2B5EF4-FFF2-40B4-BE49-F238E27FC236}">
                <a16:creationId xmlns:a16="http://schemas.microsoft.com/office/drawing/2014/main" id="{C306E5CC-BAA5-DB45-AE85-489224E1F07F}"/>
              </a:ext>
            </a:extLst>
          </p:cNvPr>
          <p:cNvSpPr>
            <a:spLocks noGrp="1"/>
          </p:cNvSpPr>
          <p:nvPr>
            <p:ph type="body" sz="quarter" idx="27"/>
          </p:nvPr>
        </p:nvSpPr>
        <p:spPr>
          <a:xfrm>
            <a:off x="976702" y="31493546"/>
            <a:ext cx="15444672" cy="1112984"/>
          </a:xfrm>
        </p:spPr>
        <p:txBody>
          <a:bodyPr/>
          <a:lstStyle/>
          <a:p>
            <a:r>
              <a:rPr lang="en-US" sz="6000" b="1" dirty="0">
                <a:solidFill>
                  <a:srgbClr val="20455A"/>
                </a:solidFill>
                <a:effectLst>
                  <a:outerShdw blurRad="38100" dist="38100" dir="2700000" algn="tl">
                    <a:srgbClr val="000000">
                      <a:alpha val="43137"/>
                    </a:srgbClr>
                  </a:outerShdw>
                </a:effectLst>
                <a:latin typeface="+mj-lt"/>
                <a:ea typeface="Arial Unicode MS"/>
              </a:rPr>
              <a:t>DISCUSIÓN</a:t>
            </a:r>
            <a:endParaRPr lang="en-US" sz="6000" dirty="0">
              <a:solidFill>
                <a:srgbClr val="20455A"/>
              </a:solidFill>
              <a:effectLst>
                <a:outerShdw blurRad="38100" dist="38100" dir="2700000" algn="tl">
                  <a:srgbClr val="000000">
                    <a:alpha val="43137"/>
                  </a:srgbClr>
                </a:outerShdw>
              </a:effectLst>
              <a:latin typeface="+mj-lt"/>
            </a:endParaRPr>
          </a:p>
        </p:txBody>
      </p:sp>
      <p:sp>
        <p:nvSpPr>
          <p:cNvPr id="8" name="Text Placeholder 7">
            <a:extLst>
              <a:ext uri="{FF2B5EF4-FFF2-40B4-BE49-F238E27FC236}">
                <a16:creationId xmlns:a16="http://schemas.microsoft.com/office/drawing/2014/main" id="{80CC15DB-9873-A943-A20C-94E040946305}"/>
              </a:ext>
            </a:extLst>
          </p:cNvPr>
          <p:cNvSpPr>
            <a:spLocks noGrp="1"/>
          </p:cNvSpPr>
          <p:nvPr>
            <p:ph type="body" sz="quarter" idx="28"/>
          </p:nvPr>
        </p:nvSpPr>
        <p:spPr>
          <a:xfrm>
            <a:off x="970781" y="32583804"/>
            <a:ext cx="15450592" cy="8565365"/>
          </a:xfrm>
        </p:spPr>
        <p:txBody>
          <a:bodyPr/>
          <a:lstStyle/>
          <a:p>
            <a:pPr algn="just"/>
            <a:r>
              <a:rPr lang="es-ES_tradnl" sz="4500" dirty="0">
                <a:ln>
                  <a:noFill/>
                </a:ln>
                <a:solidFill>
                  <a:srgbClr val="000000"/>
                </a:solidFill>
                <a:effectLst/>
                <a:uFill>
                  <a:solidFill>
                    <a:srgbClr val="000000"/>
                  </a:solidFill>
                </a:uFill>
                <a:latin typeface="+mn-lt"/>
                <a:ea typeface="Arial Unicode MS"/>
                <a:cs typeface="Arial Unicode MS"/>
              </a:rPr>
              <a:t>Paciente cumple con los Criterios de Clasificación para LES propuestos por EULAR/ACR con 29 puntos dentro de dominios clínicos e inmunológicos. Solo una décima parte de los pacientes diagnosticados son hombres y de estos el promedio de edad es de 50-59 años al diagnóstico. Además, </a:t>
            </a:r>
            <a:r>
              <a:rPr lang="es-ES" sz="4500" dirty="0">
                <a:ln>
                  <a:noFill/>
                </a:ln>
                <a:solidFill>
                  <a:srgbClr val="000000"/>
                </a:solidFill>
                <a:effectLst/>
                <a:uFill>
                  <a:solidFill>
                    <a:srgbClr val="000000"/>
                  </a:solidFill>
                </a:uFill>
                <a:latin typeface="+mn-lt"/>
                <a:ea typeface="Arial Unicode MS"/>
                <a:cs typeface="Arial Unicode MS"/>
              </a:rPr>
              <a:t>aunque en raras ocasiones, </a:t>
            </a:r>
            <a:r>
              <a:rPr lang="es-ES_tradnl" sz="4500" dirty="0">
                <a:ln>
                  <a:noFill/>
                </a:ln>
                <a:solidFill>
                  <a:srgbClr val="000000"/>
                </a:solidFill>
                <a:effectLst/>
                <a:uFill>
                  <a:solidFill>
                    <a:srgbClr val="000000"/>
                  </a:solidFill>
                </a:uFill>
                <a:latin typeface="+mn-lt"/>
                <a:ea typeface="Arial Unicode MS"/>
                <a:cs typeface="Arial Unicode MS"/>
              </a:rPr>
              <a:t>la enteritis lúpica puede causar deficiencia en la absorción de micronutrientes como la vitamina B12 y el hierro. Con este caso clínico se </a:t>
            </a:r>
            <a:r>
              <a:rPr lang="es-ES" sz="4500" dirty="0">
                <a:ln>
                  <a:noFill/>
                </a:ln>
                <a:solidFill>
                  <a:srgbClr val="000000"/>
                </a:solidFill>
                <a:effectLst/>
                <a:uFill>
                  <a:solidFill>
                    <a:srgbClr val="000000"/>
                  </a:solidFill>
                </a:uFill>
                <a:latin typeface="+mn-lt"/>
                <a:ea typeface="Arial Unicode MS"/>
                <a:cs typeface="Arial Unicode MS"/>
              </a:rPr>
              <a:t>busca</a:t>
            </a:r>
            <a:r>
              <a:rPr lang="es-ES_tradnl" sz="4500" dirty="0">
                <a:ln>
                  <a:noFill/>
                </a:ln>
                <a:solidFill>
                  <a:srgbClr val="000000"/>
                </a:solidFill>
                <a:effectLst/>
                <a:uFill>
                  <a:solidFill>
                    <a:srgbClr val="000000"/>
                  </a:solidFill>
                </a:uFill>
                <a:latin typeface="+mn-lt"/>
                <a:ea typeface="Arial Unicode MS"/>
                <a:cs typeface="Arial Unicode MS"/>
              </a:rPr>
              <a:t> recalcar la importancia de la sospecha diagnóstica de LES en pacientes con manifestaciones gastrointestinales atípicas para la edad y sexo. Inicialmente el tratamiento consiste en Hidroxicloroquina 400mg c/d además de terapia con corticoides sistémicos en pulsos.</a:t>
            </a:r>
            <a:endParaRPr lang="es-PA" sz="4500" dirty="0">
              <a:ln>
                <a:noFill/>
              </a:ln>
              <a:solidFill>
                <a:srgbClr val="000000"/>
              </a:solidFill>
              <a:effectLst/>
              <a:uFill>
                <a:solidFill>
                  <a:srgbClr val="000000"/>
                </a:solidFill>
              </a:uFill>
              <a:latin typeface="+mn-lt"/>
              <a:ea typeface="Arial Unicode MS"/>
              <a:cs typeface="Arial Unicode MS"/>
            </a:endParaRPr>
          </a:p>
          <a:p>
            <a:endParaRPr lang="en-US" dirty="0"/>
          </a:p>
        </p:txBody>
      </p:sp>
      <p:sp>
        <p:nvSpPr>
          <p:cNvPr id="9" name="Text Placeholder 8">
            <a:extLst>
              <a:ext uri="{FF2B5EF4-FFF2-40B4-BE49-F238E27FC236}">
                <a16:creationId xmlns:a16="http://schemas.microsoft.com/office/drawing/2014/main" id="{EC8716F2-0C64-4B42-B299-BF8AAFCA8C75}"/>
              </a:ext>
            </a:extLst>
          </p:cNvPr>
          <p:cNvSpPr>
            <a:spLocks noGrp="1"/>
          </p:cNvSpPr>
          <p:nvPr>
            <p:ph type="body" sz="quarter" idx="29"/>
          </p:nvPr>
        </p:nvSpPr>
        <p:spPr>
          <a:xfrm>
            <a:off x="16481485" y="26268321"/>
            <a:ext cx="15436940" cy="1112984"/>
          </a:xfrm>
        </p:spPr>
        <p:txBody>
          <a:bodyPr/>
          <a:lstStyle/>
          <a:p>
            <a:r>
              <a:rPr lang="en-US" sz="6000" dirty="0">
                <a:solidFill>
                  <a:srgbClr val="20455A"/>
                </a:solidFill>
                <a:effectLst>
                  <a:outerShdw blurRad="38100" dist="38100" dir="2700000" algn="tl">
                    <a:srgbClr val="000000">
                      <a:alpha val="43137"/>
                    </a:srgbClr>
                  </a:outerShdw>
                </a:effectLst>
              </a:rPr>
              <a:t>REFERENCIAS BIBLIOGRÁFICAS</a:t>
            </a:r>
          </a:p>
        </p:txBody>
      </p:sp>
      <p:sp>
        <p:nvSpPr>
          <p:cNvPr id="10" name="Text Placeholder 9">
            <a:extLst>
              <a:ext uri="{FF2B5EF4-FFF2-40B4-BE49-F238E27FC236}">
                <a16:creationId xmlns:a16="http://schemas.microsoft.com/office/drawing/2014/main" id="{8C87C24C-A4DF-F343-A343-682772E41D18}"/>
              </a:ext>
            </a:extLst>
          </p:cNvPr>
          <p:cNvSpPr>
            <a:spLocks noGrp="1"/>
          </p:cNvSpPr>
          <p:nvPr>
            <p:ph type="body" sz="quarter" idx="30"/>
          </p:nvPr>
        </p:nvSpPr>
        <p:spPr>
          <a:xfrm>
            <a:off x="16469510" y="27379088"/>
            <a:ext cx="15337763" cy="13770081"/>
          </a:xfrm>
        </p:spPr>
        <p:txBody>
          <a:bodyPr/>
          <a:lstStyle/>
          <a:p>
            <a:pPr algn="just" fontAlgn="base"/>
            <a:r>
              <a:rPr lang="es-PA" sz="4500" b="0" i="0" dirty="0">
                <a:solidFill>
                  <a:srgbClr val="212121"/>
                </a:solidFill>
                <a:effectLst/>
                <a:latin typeface="+mn-lt"/>
              </a:rPr>
              <a:t>1. </a:t>
            </a:r>
            <a:r>
              <a:rPr lang="es-PA" sz="4500" b="0" i="0" dirty="0" err="1">
                <a:solidFill>
                  <a:srgbClr val="212121"/>
                </a:solidFill>
                <a:effectLst/>
                <a:latin typeface="+mn-lt"/>
              </a:rPr>
              <a:t>Fanouriakis</a:t>
            </a:r>
            <a:r>
              <a:rPr lang="es-PA" sz="4500" b="0" i="0" dirty="0">
                <a:solidFill>
                  <a:srgbClr val="212121"/>
                </a:solidFill>
                <a:effectLst/>
                <a:latin typeface="+mn-lt"/>
              </a:rPr>
              <a:t>, A., </a:t>
            </a:r>
            <a:r>
              <a:rPr lang="es-PA" sz="4500" b="0" i="0" dirty="0" err="1">
                <a:solidFill>
                  <a:srgbClr val="212121"/>
                </a:solidFill>
                <a:effectLst/>
                <a:latin typeface="+mn-lt"/>
              </a:rPr>
              <a:t>Kostopoulou</a:t>
            </a:r>
            <a:r>
              <a:rPr lang="es-PA" sz="4500" b="0" i="0" dirty="0">
                <a:solidFill>
                  <a:srgbClr val="212121"/>
                </a:solidFill>
                <a:effectLst/>
                <a:latin typeface="+mn-lt"/>
              </a:rPr>
              <a:t>, M., </a:t>
            </a:r>
            <a:r>
              <a:rPr lang="es-PA" sz="4500" b="0" i="0" dirty="0" err="1">
                <a:solidFill>
                  <a:srgbClr val="212121"/>
                </a:solidFill>
                <a:effectLst/>
                <a:latin typeface="+mn-lt"/>
              </a:rPr>
              <a:t>Alunno</a:t>
            </a:r>
            <a:r>
              <a:rPr lang="es-PA" sz="4500" b="0" i="0" dirty="0">
                <a:solidFill>
                  <a:srgbClr val="212121"/>
                </a:solidFill>
                <a:effectLst/>
                <a:latin typeface="+mn-lt"/>
              </a:rPr>
              <a:t>, A., </a:t>
            </a:r>
            <a:r>
              <a:rPr lang="es-PA" sz="4500" b="0" i="0" dirty="0" err="1">
                <a:solidFill>
                  <a:srgbClr val="212121"/>
                </a:solidFill>
                <a:effectLst/>
                <a:latin typeface="+mn-lt"/>
              </a:rPr>
              <a:t>Aringer</a:t>
            </a:r>
            <a:r>
              <a:rPr lang="es-PA" sz="4500" b="0" i="0" dirty="0">
                <a:solidFill>
                  <a:srgbClr val="212121"/>
                </a:solidFill>
                <a:effectLst/>
                <a:latin typeface="+mn-lt"/>
              </a:rPr>
              <a:t>, M., </a:t>
            </a:r>
            <a:r>
              <a:rPr lang="es-PA" sz="4500" b="0" i="0" dirty="0" err="1">
                <a:solidFill>
                  <a:srgbClr val="212121"/>
                </a:solidFill>
                <a:effectLst/>
                <a:latin typeface="+mn-lt"/>
              </a:rPr>
              <a:t>Bajema</a:t>
            </a:r>
            <a:r>
              <a:rPr lang="es-PA" sz="4500" b="0" i="0" dirty="0">
                <a:solidFill>
                  <a:srgbClr val="212121"/>
                </a:solidFill>
                <a:effectLst/>
                <a:latin typeface="+mn-lt"/>
              </a:rPr>
              <a:t>, I., </a:t>
            </a:r>
            <a:r>
              <a:rPr lang="es-PA" sz="4500" b="0" i="0" dirty="0" err="1">
                <a:solidFill>
                  <a:srgbClr val="212121"/>
                </a:solidFill>
                <a:effectLst/>
                <a:latin typeface="+mn-lt"/>
              </a:rPr>
              <a:t>Boletis</a:t>
            </a:r>
            <a:r>
              <a:rPr lang="es-PA" sz="4500" b="0" i="0" dirty="0">
                <a:solidFill>
                  <a:srgbClr val="212121"/>
                </a:solidFill>
                <a:effectLst/>
                <a:latin typeface="+mn-lt"/>
              </a:rPr>
              <a:t>, J. N., Cervera, R., Doria, A., Gordon, C., </a:t>
            </a:r>
            <a:r>
              <a:rPr lang="es-PA" sz="4500" b="0" i="0" dirty="0" err="1">
                <a:solidFill>
                  <a:srgbClr val="212121"/>
                </a:solidFill>
                <a:effectLst/>
                <a:latin typeface="+mn-lt"/>
              </a:rPr>
              <a:t>Govoni</a:t>
            </a:r>
            <a:r>
              <a:rPr lang="es-PA" sz="4500" b="0" i="0" dirty="0">
                <a:solidFill>
                  <a:srgbClr val="212121"/>
                </a:solidFill>
                <a:effectLst/>
                <a:latin typeface="+mn-lt"/>
              </a:rPr>
              <a:t>, M., </a:t>
            </a:r>
            <a:r>
              <a:rPr lang="es-PA" sz="4500" b="0" i="0" dirty="0" err="1">
                <a:solidFill>
                  <a:srgbClr val="212121"/>
                </a:solidFill>
                <a:effectLst/>
                <a:latin typeface="+mn-lt"/>
              </a:rPr>
              <a:t>Houssiau</a:t>
            </a:r>
            <a:r>
              <a:rPr lang="es-PA" sz="4500" b="0" i="0" dirty="0">
                <a:solidFill>
                  <a:srgbClr val="212121"/>
                </a:solidFill>
                <a:effectLst/>
                <a:latin typeface="+mn-lt"/>
              </a:rPr>
              <a:t>, F., </a:t>
            </a:r>
            <a:r>
              <a:rPr lang="es-PA" sz="4500" b="0" i="0" dirty="0" err="1">
                <a:solidFill>
                  <a:srgbClr val="212121"/>
                </a:solidFill>
                <a:effectLst/>
                <a:latin typeface="+mn-lt"/>
              </a:rPr>
              <a:t>Jayne</a:t>
            </a:r>
            <a:r>
              <a:rPr lang="es-PA" sz="4500" b="0" i="0" dirty="0">
                <a:solidFill>
                  <a:srgbClr val="212121"/>
                </a:solidFill>
                <a:effectLst/>
                <a:latin typeface="+mn-lt"/>
              </a:rPr>
              <a:t>, D., </a:t>
            </a:r>
            <a:r>
              <a:rPr lang="es-PA" sz="4500" b="0" i="0" dirty="0" err="1">
                <a:solidFill>
                  <a:srgbClr val="212121"/>
                </a:solidFill>
                <a:effectLst/>
                <a:latin typeface="+mn-lt"/>
              </a:rPr>
              <a:t>Kouloumas</a:t>
            </a:r>
            <a:r>
              <a:rPr lang="es-PA" sz="4500" b="0" i="0" dirty="0">
                <a:solidFill>
                  <a:srgbClr val="212121"/>
                </a:solidFill>
                <a:effectLst/>
                <a:latin typeface="+mn-lt"/>
              </a:rPr>
              <a:t>, M., Kuhn, A., Larsen, J. L., </a:t>
            </a:r>
            <a:r>
              <a:rPr lang="es-PA" sz="4500" b="0" i="0" dirty="0" err="1">
                <a:solidFill>
                  <a:srgbClr val="212121"/>
                </a:solidFill>
                <a:effectLst/>
                <a:latin typeface="+mn-lt"/>
              </a:rPr>
              <a:t>Lerstrøm</a:t>
            </a:r>
            <a:r>
              <a:rPr lang="es-PA" sz="4500" b="0" i="0" dirty="0">
                <a:solidFill>
                  <a:srgbClr val="212121"/>
                </a:solidFill>
                <a:effectLst/>
                <a:latin typeface="+mn-lt"/>
              </a:rPr>
              <a:t>, K., Moroni, G., Mosca, M., Schneider, M., </a:t>
            </a:r>
            <a:r>
              <a:rPr lang="es-PA" sz="4500" b="0" i="0" dirty="0" err="1">
                <a:solidFill>
                  <a:srgbClr val="212121"/>
                </a:solidFill>
                <a:effectLst/>
                <a:latin typeface="+mn-lt"/>
              </a:rPr>
              <a:t>Smolen</a:t>
            </a:r>
            <a:r>
              <a:rPr lang="es-PA" sz="4500" b="0" i="0" dirty="0">
                <a:solidFill>
                  <a:srgbClr val="212121"/>
                </a:solidFill>
                <a:effectLst/>
                <a:latin typeface="+mn-lt"/>
              </a:rPr>
              <a:t>, J. S., … </a:t>
            </a:r>
            <a:r>
              <a:rPr lang="es-PA" sz="4500" b="0" i="0" dirty="0" err="1">
                <a:solidFill>
                  <a:srgbClr val="212121"/>
                </a:solidFill>
                <a:effectLst/>
                <a:latin typeface="+mn-lt"/>
              </a:rPr>
              <a:t>Boumpas</a:t>
            </a:r>
            <a:r>
              <a:rPr lang="es-PA" sz="4500" b="0" i="0" dirty="0">
                <a:solidFill>
                  <a:srgbClr val="212121"/>
                </a:solidFill>
                <a:effectLst/>
                <a:latin typeface="+mn-lt"/>
              </a:rPr>
              <a:t>, D. T. (2019). 2019 </a:t>
            </a:r>
            <a:r>
              <a:rPr lang="es-PA" sz="4500" b="0" i="0" dirty="0" err="1">
                <a:solidFill>
                  <a:srgbClr val="212121"/>
                </a:solidFill>
                <a:effectLst/>
                <a:latin typeface="+mn-lt"/>
              </a:rPr>
              <a:t>update</a:t>
            </a:r>
            <a:r>
              <a:rPr lang="es-PA" sz="4500" b="0" i="0" dirty="0">
                <a:solidFill>
                  <a:srgbClr val="212121"/>
                </a:solidFill>
                <a:effectLst/>
                <a:latin typeface="+mn-lt"/>
              </a:rPr>
              <a:t> of </a:t>
            </a:r>
            <a:r>
              <a:rPr lang="es-PA" sz="4500" b="0" i="0" dirty="0" err="1">
                <a:solidFill>
                  <a:srgbClr val="212121"/>
                </a:solidFill>
                <a:effectLst/>
                <a:latin typeface="+mn-lt"/>
              </a:rPr>
              <a:t>the</a:t>
            </a:r>
            <a:r>
              <a:rPr lang="es-PA" sz="4500" b="0" i="0" dirty="0">
                <a:solidFill>
                  <a:srgbClr val="212121"/>
                </a:solidFill>
                <a:effectLst/>
                <a:latin typeface="+mn-lt"/>
              </a:rPr>
              <a:t> EULAR </a:t>
            </a:r>
            <a:r>
              <a:rPr lang="es-PA" sz="4500" b="0" i="0" dirty="0" err="1">
                <a:solidFill>
                  <a:srgbClr val="212121"/>
                </a:solidFill>
                <a:effectLst/>
                <a:latin typeface="+mn-lt"/>
              </a:rPr>
              <a:t>recommendations</a:t>
            </a:r>
            <a:r>
              <a:rPr lang="es-PA" sz="4500" b="0" i="0" dirty="0">
                <a:solidFill>
                  <a:srgbClr val="212121"/>
                </a:solidFill>
                <a:effectLst/>
                <a:latin typeface="+mn-lt"/>
              </a:rPr>
              <a:t> </a:t>
            </a:r>
            <a:r>
              <a:rPr lang="es-PA" sz="4500" b="0" i="0" dirty="0" err="1">
                <a:solidFill>
                  <a:srgbClr val="212121"/>
                </a:solidFill>
                <a:effectLst/>
                <a:latin typeface="+mn-lt"/>
              </a:rPr>
              <a:t>for</a:t>
            </a:r>
            <a:r>
              <a:rPr lang="es-PA" sz="4500" b="0" i="0" dirty="0">
                <a:solidFill>
                  <a:srgbClr val="212121"/>
                </a:solidFill>
                <a:effectLst/>
                <a:latin typeface="+mn-lt"/>
              </a:rPr>
              <a:t> </a:t>
            </a:r>
            <a:r>
              <a:rPr lang="es-PA" sz="4500" b="0" i="0" dirty="0" err="1">
                <a:solidFill>
                  <a:srgbClr val="212121"/>
                </a:solidFill>
                <a:effectLst/>
                <a:latin typeface="+mn-lt"/>
              </a:rPr>
              <a:t>the</a:t>
            </a:r>
            <a:r>
              <a:rPr lang="es-PA" sz="4500" b="0" i="0" dirty="0">
                <a:solidFill>
                  <a:srgbClr val="212121"/>
                </a:solidFill>
                <a:effectLst/>
                <a:latin typeface="+mn-lt"/>
              </a:rPr>
              <a:t> </a:t>
            </a:r>
            <a:r>
              <a:rPr lang="es-PA" sz="4500" b="0" i="0" dirty="0" err="1">
                <a:solidFill>
                  <a:srgbClr val="212121"/>
                </a:solidFill>
                <a:effectLst/>
                <a:latin typeface="+mn-lt"/>
              </a:rPr>
              <a:t>management</a:t>
            </a:r>
            <a:r>
              <a:rPr lang="es-PA" sz="4500" b="0" i="0" dirty="0">
                <a:solidFill>
                  <a:srgbClr val="212121"/>
                </a:solidFill>
                <a:effectLst/>
                <a:latin typeface="+mn-lt"/>
              </a:rPr>
              <a:t> of </a:t>
            </a:r>
            <a:r>
              <a:rPr lang="es-PA" sz="4500" b="0" i="0" dirty="0" err="1">
                <a:solidFill>
                  <a:srgbClr val="212121"/>
                </a:solidFill>
                <a:effectLst/>
                <a:latin typeface="+mn-lt"/>
              </a:rPr>
              <a:t>systemic</a:t>
            </a:r>
            <a:r>
              <a:rPr lang="es-PA" sz="4500" b="0" i="0" dirty="0">
                <a:solidFill>
                  <a:srgbClr val="212121"/>
                </a:solidFill>
                <a:effectLst/>
                <a:latin typeface="+mn-lt"/>
              </a:rPr>
              <a:t> lupus </a:t>
            </a:r>
            <a:r>
              <a:rPr lang="es-PA" sz="4500" b="0" i="0" dirty="0" err="1">
                <a:solidFill>
                  <a:srgbClr val="212121"/>
                </a:solidFill>
                <a:effectLst/>
                <a:latin typeface="+mn-lt"/>
              </a:rPr>
              <a:t>erythematosus</a:t>
            </a:r>
            <a:r>
              <a:rPr lang="es-PA" sz="4500" b="0" i="0" dirty="0">
                <a:solidFill>
                  <a:srgbClr val="212121"/>
                </a:solidFill>
                <a:effectLst/>
                <a:latin typeface="+mn-lt"/>
              </a:rPr>
              <a:t>. </a:t>
            </a:r>
            <a:r>
              <a:rPr lang="es-PA" sz="4500" b="0" i="1" dirty="0" err="1">
                <a:solidFill>
                  <a:srgbClr val="212121"/>
                </a:solidFill>
                <a:effectLst/>
                <a:latin typeface="+mn-lt"/>
              </a:rPr>
              <a:t>Annals</a:t>
            </a:r>
            <a:r>
              <a:rPr lang="es-PA" sz="4500" b="0" i="1" dirty="0">
                <a:solidFill>
                  <a:srgbClr val="212121"/>
                </a:solidFill>
                <a:effectLst/>
                <a:latin typeface="+mn-lt"/>
              </a:rPr>
              <a:t> of </a:t>
            </a:r>
            <a:r>
              <a:rPr lang="es-PA" sz="4500" b="0" i="1" dirty="0" err="1">
                <a:solidFill>
                  <a:srgbClr val="212121"/>
                </a:solidFill>
                <a:effectLst/>
                <a:latin typeface="+mn-lt"/>
              </a:rPr>
              <a:t>the</a:t>
            </a:r>
            <a:r>
              <a:rPr lang="es-PA" sz="4500" b="0" i="1" dirty="0">
                <a:solidFill>
                  <a:srgbClr val="212121"/>
                </a:solidFill>
                <a:effectLst/>
                <a:latin typeface="+mn-lt"/>
              </a:rPr>
              <a:t> </a:t>
            </a:r>
            <a:r>
              <a:rPr lang="es-PA" sz="4500" b="0" i="1" dirty="0" err="1">
                <a:solidFill>
                  <a:srgbClr val="212121"/>
                </a:solidFill>
                <a:effectLst/>
                <a:latin typeface="+mn-lt"/>
              </a:rPr>
              <a:t>rheumatic</a:t>
            </a:r>
            <a:r>
              <a:rPr lang="es-PA" sz="4500" b="0" i="1" dirty="0">
                <a:solidFill>
                  <a:srgbClr val="212121"/>
                </a:solidFill>
                <a:effectLst/>
                <a:latin typeface="+mn-lt"/>
              </a:rPr>
              <a:t> </a:t>
            </a:r>
            <a:r>
              <a:rPr lang="es-PA" sz="4500" b="0" i="1" dirty="0" err="1">
                <a:solidFill>
                  <a:srgbClr val="212121"/>
                </a:solidFill>
                <a:effectLst/>
                <a:latin typeface="+mn-lt"/>
              </a:rPr>
              <a:t>diseases</a:t>
            </a:r>
            <a:r>
              <a:rPr lang="es-PA" sz="4500" b="0" i="0" dirty="0">
                <a:solidFill>
                  <a:srgbClr val="212121"/>
                </a:solidFill>
                <a:effectLst/>
                <a:latin typeface="+mn-lt"/>
              </a:rPr>
              <a:t>, </a:t>
            </a:r>
            <a:r>
              <a:rPr lang="es-PA" sz="4500" b="0" i="1" dirty="0">
                <a:solidFill>
                  <a:srgbClr val="212121"/>
                </a:solidFill>
                <a:effectLst/>
                <a:latin typeface="+mn-lt"/>
              </a:rPr>
              <a:t>78</a:t>
            </a:r>
            <a:r>
              <a:rPr lang="es-PA" sz="4500" b="0" i="0" dirty="0">
                <a:solidFill>
                  <a:srgbClr val="212121"/>
                </a:solidFill>
                <a:effectLst/>
                <a:latin typeface="+mn-lt"/>
              </a:rPr>
              <a:t>(6), 736–745. </a:t>
            </a:r>
            <a:endParaRPr lang="es-PA" sz="4500" b="0" i="0" dirty="0">
              <a:solidFill>
                <a:srgbClr val="424242"/>
              </a:solidFill>
              <a:effectLst/>
              <a:latin typeface="+mn-lt"/>
            </a:endParaRPr>
          </a:p>
          <a:p>
            <a:pPr algn="just" fontAlgn="base"/>
            <a:r>
              <a:rPr lang="es-PA" sz="4500" b="0" i="0" dirty="0">
                <a:solidFill>
                  <a:srgbClr val="212121"/>
                </a:solidFill>
                <a:effectLst/>
                <a:latin typeface="+mn-lt"/>
              </a:rPr>
              <a:t>2. </a:t>
            </a:r>
            <a:r>
              <a:rPr lang="es-PA" sz="4500" b="0" i="0" dirty="0" err="1">
                <a:solidFill>
                  <a:srgbClr val="212121"/>
                </a:solidFill>
                <a:effectLst/>
                <a:latin typeface="+mn-lt"/>
              </a:rPr>
              <a:t>Fanouriakis</a:t>
            </a:r>
            <a:r>
              <a:rPr lang="es-PA" sz="4500" b="0" i="0" dirty="0">
                <a:solidFill>
                  <a:srgbClr val="212121"/>
                </a:solidFill>
                <a:effectLst/>
                <a:latin typeface="+mn-lt"/>
              </a:rPr>
              <a:t>, A., </a:t>
            </a:r>
            <a:r>
              <a:rPr lang="es-PA" sz="4500" b="0" i="0" dirty="0" err="1">
                <a:solidFill>
                  <a:srgbClr val="212121"/>
                </a:solidFill>
                <a:effectLst/>
                <a:latin typeface="+mn-lt"/>
              </a:rPr>
              <a:t>Tziolos</a:t>
            </a:r>
            <a:r>
              <a:rPr lang="es-PA" sz="4500" b="0" i="0" dirty="0">
                <a:solidFill>
                  <a:srgbClr val="212121"/>
                </a:solidFill>
                <a:effectLst/>
                <a:latin typeface="+mn-lt"/>
              </a:rPr>
              <a:t>, N., </a:t>
            </a:r>
            <a:r>
              <a:rPr lang="es-PA" sz="4500" b="0" i="0" dirty="0" err="1">
                <a:solidFill>
                  <a:srgbClr val="212121"/>
                </a:solidFill>
                <a:effectLst/>
                <a:latin typeface="+mn-lt"/>
              </a:rPr>
              <a:t>Bertsias</a:t>
            </a:r>
            <a:r>
              <a:rPr lang="es-PA" sz="4500" b="0" i="0" dirty="0">
                <a:solidFill>
                  <a:srgbClr val="212121"/>
                </a:solidFill>
                <a:effectLst/>
                <a:latin typeface="+mn-lt"/>
              </a:rPr>
              <a:t>, G., &amp; </a:t>
            </a:r>
            <a:r>
              <a:rPr lang="es-PA" sz="4500" b="0" i="0" dirty="0" err="1">
                <a:solidFill>
                  <a:srgbClr val="212121"/>
                </a:solidFill>
                <a:effectLst/>
                <a:latin typeface="+mn-lt"/>
              </a:rPr>
              <a:t>Boumpas</a:t>
            </a:r>
            <a:r>
              <a:rPr lang="es-PA" sz="4500" b="0" i="0" dirty="0">
                <a:solidFill>
                  <a:srgbClr val="212121"/>
                </a:solidFill>
                <a:effectLst/>
                <a:latin typeface="+mn-lt"/>
              </a:rPr>
              <a:t>, D. T. (2021). </a:t>
            </a:r>
            <a:r>
              <a:rPr lang="es-PA" sz="4500" b="0" i="0" dirty="0" err="1">
                <a:solidFill>
                  <a:srgbClr val="212121"/>
                </a:solidFill>
                <a:effectLst/>
                <a:latin typeface="+mn-lt"/>
              </a:rPr>
              <a:t>Update</a:t>
            </a:r>
            <a:r>
              <a:rPr lang="es-PA" sz="4500" b="0" i="0" dirty="0">
                <a:solidFill>
                  <a:srgbClr val="212121"/>
                </a:solidFill>
                <a:effectLst/>
                <a:latin typeface="+mn-lt"/>
              </a:rPr>
              <a:t> </a:t>
            </a:r>
            <a:r>
              <a:rPr lang="el-GR" sz="4500" b="0" i="0" dirty="0">
                <a:solidFill>
                  <a:srgbClr val="212121"/>
                </a:solidFill>
                <a:effectLst/>
                <a:latin typeface="+mn-lt"/>
              </a:rPr>
              <a:t>ο</a:t>
            </a:r>
            <a:r>
              <a:rPr lang="es-PA" sz="4500" b="0" i="0" dirty="0">
                <a:solidFill>
                  <a:srgbClr val="212121"/>
                </a:solidFill>
                <a:effectLst/>
                <a:latin typeface="+mn-lt"/>
              </a:rPr>
              <a:t>n </a:t>
            </a:r>
            <a:r>
              <a:rPr lang="es-PA" sz="4500" b="0" i="0" dirty="0" err="1">
                <a:solidFill>
                  <a:srgbClr val="212121"/>
                </a:solidFill>
                <a:effectLst/>
                <a:latin typeface="+mn-lt"/>
              </a:rPr>
              <a:t>the</a:t>
            </a:r>
            <a:r>
              <a:rPr lang="es-PA" sz="4500" b="0" i="0" dirty="0">
                <a:solidFill>
                  <a:srgbClr val="212121"/>
                </a:solidFill>
                <a:effectLst/>
                <a:latin typeface="+mn-lt"/>
              </a:rPr>
              <a:t> diagnosis and </a:t>
            </a:r>
            <a:r>
              <a:rPr lang="es-PA" sz="4500" b="0" i="0" dirty="0" err="1">
                <a:solidFill>
                  <a:srgbClr val="212121"/>
                </a:solidFill>
                <a:effectLst/>
                <a:latin typeface="+mn-lt"/>
              </a:rPr>
              <a:t>management</a:t>
            </a:r>
            <a:r>
              <a:rPr lang="es-PA" sz="4500" b="0" i="0" dirty="0">
                <a:solidFill>
                  <a:srgbClr val="212121"/>
                </a:solidFill>
                <a:effectLst/>
                <a:latin typeface="+mn-lt"/>
              </a:rPr>
              <a:t> of </a:t>
            </a:r>
            <a:r>
              <a:rPr lang="es-PA" sz="4500" b="0" i="0" dirty="0" err="1">
                <a:solidFill>
                  <a:srgbClr val="212121"/>
                </a:solidFill>
                <a:effectLst/>
                <a:latin typeface="+mn-lt"/>
              </a:rPr>
              <a:t>systemic</a:t>
            </a:r>
            <a:r>
              <a:rPr lang="es-PA" sz="4500" b="0" i="0" dirty="0">
                <a:solidFill>
                  <a:srgbClr val="212121"/>
                </a:solidFill>
                <a:effectLst/>
                <a:latin typeface="+mn-lt"/>
              </a:rPr>
              <a:t> lupus </a:t>
            </a:r>
            <a:r>
              <a:rPr lang="es-PA" sz="4500" b="0" i="0" dirty="0" err="1">
                <a:solidFill>
                  <a:srgbClr val="212121"/>
                </a:solidFill>
                <a:effectLst/>
                <a:latin typeface="+mn-lt"/>
              </a:rPr>
              <a:t>erythematosus</a:t>
            </a:r>
            <a:r>
              <a:rPr lang="es-PA" sz="4500" b="0" i="0" dirty="0">
                <a:solidFill>
                  <a:srgbClr val="212121"/>
                </a:solidFill>
                <a:effectLst/>
                <a:latin typeface="+mn-lt"/>
              </a:rPr>
              <a:t>. </a:t>
            </a:r>
            <a:r>
              <a:rPr lang="es-PA" sz="4500" b="0" i="1" dirty="0" err="1">
                <a:solidFill>
                  <a:srgbClr val="212121"/>
                </a:solidFill>
                <a:effectLst/>
                <a:latin typeface="+mn-lt"/>
              </a:rPr>
              <a:t>Annals</a:t>
            </a:r>
            <a:r>
              <a:rPr lang="es-PA" sz="4500" b="0" i="1" dirty="0">
                <a:solidFill>
                  <a:srgbClr val="212121"/>
                </a:solidFill>
                <a:effectLst/>
                <a:latin typeface="+mn-lt"/>
              </a:rPr>
              <a:t> of </a:t>
            </a:r>
            <a:r>
              <a:rPr lang="es-PA" sz="4500" b="0" i="1" dirty="0" err="1">
                <a:solidFill>
                  <a:srgbClr val="212121"/>
                </a:solidFill>
                <a:effectLst/>
                <a:latin typeface="+mn-lt"/>
              </a:rPr>
              <a:t>the</a:t>
            </a:r>
            <a:r>
              <a:rPr lang="es-PA" sz="4500" b="0" i="1" dirty="0">
                <a:solidFill>
                  <a:srgbClr val="212121"/>
                </a:solidFill>
                <a:effectLst/>
                <a:latin typeface="+mn-lt"/>
              </a:rPr>
              <a:t> </a:t>
            </a:r>
            <a:r>
              <a:rPr lang="es-PA" sz="4500" b="0" i="1" dirty="0" err="1">
                <a:solidFill>
                  <a:srgbClr val="212121"/>
                </a:solidFill>
                <a:effectLst/>
                <a:latin typeface="+mn-lt"/>
              </a:rPr>
              <a:t>rheumatic</a:t>
            </a:r>
            <a:r>
              <a:rPr lang="es-PA" sz="4500" b="0" i="1" dirty="0">
                <a:solidFill>
                  <a:srgbClr val="212121"/>
                </a:solidFill>
                <a:effectLst/>
                <a:latin typeface="+mn-lt"/>
              </a:rPr>
              <a:t> </a:t>
            </a:r>
            <a:r>
              <a:rPr lang="es-PA" sz="4500" b="0" i="1" dirty="0" err="1">
                <a:solidFill>
                  <a:srgbClr val="212121"/>
                </a:solidFill>
                <a:effectLst/>
                <a:latin typeface="+mn-lt"/>
              </a:rPr>
              <a:t>diseases</a:t>
            </a:r>
            <a:r>
              <a:rPr lang="es-PA" sz="4500" b="0" i="0" dirty="0">
                <a:solidFill>
                  <a:srgbClr val="212121"/>
                </a:solidFill>
                <a:effectLst/>
                <a:latin typeface="+mn-lt"/>
              </a:rPr>
              <a:t>, </a:t>
            </a:r>
            <a:r>
              <a:rPr lang="es-PA" sz="4500" b="0" i="1" dirty="0">
                <a:solidFill>
                  <a:srgbClr val="212121"/>
                </a:solidFill>
                <a:effectLst/>
                <a:latin typeface="+mn-lt"/>
              </a:rPr>
              <a:t>80</a:t>
            </a:r>
            <a:r>
              <a:rPr lang="es-PA" sz="4500" b="0" i="0" dirty="0">
                <a:solidFill>
                  <a:srgbClr val="212121"/>
                </a:solidFill>
                <a:effectLst/>
                <a:latin typeface="+mn-lt"/>
              </a:rPr>
              <a:t>(1), 14–25. </a:t>
            </a:r>
            <a:br>
              <a:rPr lang="es-PA" sz="4500" b="0" i="0" dirty="0">
                <a:solidFill>
                  <a:srgbClr val="212121"/>
                </a:solidFill>
                <a:effectLst/>
                <a:latin typeface="+mn-lt"/>
              </a:rPr>
            </a:br>
            <a:r>
              <a:rPr lang="es-PA" sz="4500" b="0" i="0" dirty="0">
                <a:solidFill>
                  <a:srgbClr val="212121"/>
                </a:solidFill>
                <a:effectLst/>
                <a:latin typeface="+mn-lt"/>
              </a:rPr>
              <a:t>3. </a:t>
            </a:r>
            <a:r>
              <a:rPr lang="es-PA" sz="4500" b="0" i="0" dirty="0">
                <a:solidFill>
                  <a:srgbClr val="424242"/>
                </a:solidFill>
                <a:effectLst/>
                <a:latin typeface="+mn-lt"/>
              </a:rPr>
              <a:t> </a:t>
            </a:r>
            <a:r>
              <a:rPr lang="es-PA" sz="4500" b="0" i="0" dirty="0">
                <a:solidFill>
                  <a:srgbClr val="212121"/>
                </a:solidFill>
                <a:effectLst/>
                <a:latin typeface="+mn-lt"/>
              </a:rPr>
              <a:t>Thomas, G., </a:t>
            </a:r>
            <a:r>
              <a:rPr lang="es-PA" sz="4500" b="0" i="0" dirty="0" err="1">
                <a:solidFill>
                  <a:srgbClr val="212121"/>
                </a:solidFill>
                <a:effectLst/>
                <a:latin typeface="+mn-lt"/>
              </a:rPr>
              <a:t>Ebbo</a:t>
            </a:r>
            <a:r>
              <a:rPr lang="es-PA" sz="4500" b="0" i="0" dirty="0">
                <a:solidFill>
                  <a:srgbClr val="212121"/>
                </a:solidFill>
                <a:effectLst/>
                <a:latin typeface="+mn-lt"/>
              </a:rPr>
              <a:t>, M., </a:t>
            </a:r>
            <a:r>
              <a:rPr lang="es-PA" sz="4500" b="0" i="0" dirty="0" err="1">
                <a:solidFill>
                  <a:srgbClr val="212121"/>
                </a:solidFill>
                <a:effectLst/>
                <a:latin typeface="+mn-lt"/>
              </a:rPr>
              <a:t>Genot</a:t>
            </a:r>
            <a:r>
              <a:rPr lang="es-PA" sz="4500" b="0" i="0" dirty="0">
                <a:solidFill>
                  <a:srgbClr val="212121"/>
                </a:solidFill>
                <a:effectLst/>
                <a:latin typeface="+mn-lt"/>
              </a:rPr>
              <a:t>, S., </a:t>
            </a:r>
            <a:r>
              <a:rPr lang="es-PA" sz="4500" b="0" i="0" dirty="0" err="1">
                <a:solidFill>
                  <a:srgbClr val="212121"/>
                </a:solidFill>
                <a:effectLst/>
                <a:latin typeface="+mn-lt"/>
              </a:rPr>
              <a:t>Bernit</a:t>
            </a:r>
            <a:r>
              <a:rPr lang="es-PA" sz="4500" b="0" i="0" dirty="0">
                <a:solidFill>
                  <a:srgbClr val="212121"/>
                </a:solidFill>
                <a:effectLst/>
                <a:latin typeface="+mn-lt"/>
              </a:rPr>
              <a:t>, E., </a:t>
            </a:r>
            <a:r>
              <a:rPr lang="es-PA" sz="4500" b="0" i="0" dirty="0" err="1">
                <a:solidFill>
                  <a:srgbClr val="212121"/>
                </a:solidFill>
                <a:effectLst/>
                <a:latin typeface="+mn-lt"/>
              </a:rPr>
              <a:t>Mazodier</a:t>
            </a:r>
            <a:r>
              <a:rPr lang="es-PA" sz="4500" b="0" i="0" dirty="0">
                <a:solidFill>
                  <a:srgbClr val="212121"/>
                </a:solidFill>
                <a:effectLst/>
                <a:latin typeface="+mn-lt"/>
              </a:rPr>
              <a:t>, K., Veit, V., Lagrange, X., </a:t>
            </a:r>
            <a:r>
              <a:rPr lang="es-PA" sz="4500" b="0" i="0" dirty="0" err="1">
                <a:solidFill>
                  <a:srgbClr val="212121"/>
                </a:solidFill>
                <a:effectLst/>
                <a:latin typeface="+mn-lt"/>
              </a:rPr>
              <a:t>Heyries</a:t>
            </a:r>
            <a:r>
              <a:rPr lang="es-PA" sz="4500" b="0" i="0" dirty="0">
                <a:solidFill>
                  <a:srgbClr val="212121"/>
                </a:solidFill>
                <a:effectLst/>
                <a:latin typeface="+mn-lt"/>
              </a:rPr>
              <a:t>, L., </a:t>
            </a:r>
            <a:r>
              <a:rPr lang="es-PA" sz="4500" b="0" i="0" dirty="0" err="1">
                <a:solidFill>
                  <a:srgbClr val="212121"/>
                </a:solidFill>
                <a:effectLst/>
                <a:latin typeface="+mn-lt"/>
              </a:rPr>
              <a:t>Kaplanski</a:t>
            </a:r>
            <a:r>
              <a:rPr lang="es-PA" sz="4500" b="0" i="0" dirty="0">
                <a:solidFill>
                  <a:srgbClr val="212121"/>
                </a:solidFill>
                <a:effectLst/>
                <a:latin typeface="+mn-lt"/>
              </a:rPr>
              <a:t>, G., </a:t>
            </a:r>
            <a:r>
              <a:rPr lang="es-PA" sz="4500" b="0" i="0" dirty="0" err="1">
                <a:solidFill>
                  <a:srgbClr val="212121"/>
                </a:solidFill>
                <a:effectLst/>
                <a:latin typeface="+mn-lt"/>
              </a:rPr>
              <a:t>Schleinitz</a:t>
            </a:r>
            <a:r>
              <a:rPr lang="es-PA" sz="4500" b="0" i="0" dirty="0">
                <a:solidFill>
                  <a:srgbClr val="212121"/>
                </a:solidFill>
                <a:effectLst/>
                <a:latin typeface="+mn-lt"/>
              </a:rPr>
              <a:t>, N., &amp; </a:t>
            </a:r>
            <a:r>
              <a:rPr lang="es-PA" sz="4500" b="0" i="0" dirty="0" err="1">
                <a:solidFill>
                  <a:srgbClr val="212121"/>
                </a:solidFill>
                <a:effectLst/>
                <a:latin typeface="+mn-lt"/>
              </a:rPr>
              <a:t>Harlé</a:t>
            </a:r>
            <a:r>
              <a:rPr lang="es-PA" sz="4500" b="0" i="0" dirty="0">
                <a:solidFill>
                  <a:srgbClr val="212121"/>
                </a:solidFill>
                <a:effectLst/>
                <a:latin typeface="+mn-lt"/>
              </a:rPr>
              <a:t>, J. R. (2010). </a:t>
            </a:r>
            <a:r>
              <a:rPr lang="es-PA" sz="4500" b="0" i="0" dirty="0" err="1">
                <a:solidFill>
                  <a:srgbClr val="212121"/>
                </a:solidFill>
                <a:effectLst/>
                <a:latin typeface="+mn-lt"/>
              </a:rPr>
              <a:t>L'entérite</a:t>
            </a:r>
            <a:r>
              <a:rPr lang="es-PA" sz="4500" b="0" i="0" dirty="0">
                <a:solidFill>
                  <a:srgbClr val="212121"/>
                </a:solidFill>
                <a:effectLst/>
                <a:latin typeface="+mn-lt"/>
              </a:rPr>
              <a:t> : une </a:t>
            </a:r>
            <a:r>
              <a:rPr lang="es-PA" sz="4500" b="0" i="0" dirty="0" err="1">
                <a:solidFill>
                  <a:srgbClr val="212121"/>
                </a:solidFill>
                <a:effectLst/>
                <a:latin typeface="+mn-lt"/>
              </a:rPr>
              <a:t>manifestation</a:t>
            </a:r>
            <a:r>
              <a:rPr lang="es-PA" sz="4500" b="0" i="0" dirty="0">
                <a:solidFill>
                  <a:srgbClr val="212121"/>
                </a:solidFill>
                <a:effectLst/>
                <a:latin typeface="+mn-lt"/>
              </a:rPr>
              <a:t> </a:t>
            </a:r>
            <a:r>
              <a:rPr lang="es-PA" sz="4500" b="0" i="0" dirty="0" err="1">
                <a:solidFill>
                  <a:srgbClr val="212121"/>
                </a:solidFill>
                <a:effectLst/>
                <a:latin typeface="+mn-lt"/>
              </a:rPr>
              <a:t>peu</a:t>
            </a:r>
            <a:r>
              <a:rPr lang="es-PA" sz="4500" b="0" i="0" dirty="0">
                <a:solidFill>
                  <a:srgbClr val="212121"/>
                </a:solidFill>
                <a:effectLst/>
                <a:latin typeface="+mn-lt"/>
              </a:rPr>
              <a:t> </a:t>
            </a:r>
            <a:r>
              <a:rPr lang="es-PA" sz="4500" b="0" i="0" dirty="0" err="1">
                <a:solidFill>
                  <a:srgbClr val="212121"/>
                </a:solidFill>
                <a:effectLst/>
                <a:latin typeface="+mn-lt"/>
              </a:rPr>
              <a:t>fréquente</a:t>
            </a:r>
            <a:r>
              <a:rPr lang="es-PA" sz="4500" b="0" i="0" dirty="0">
                <a:solidFill>
                  <a:srgbClr val="212121"/>
                </a:solidFill>
                <a:effectLst/>
                <a:latin typeface="+mn-lt"/>
              </a:rPr>
              <a:t> et </a:t>
            </a:r>
            <a:r>
              <a:rPr lang="es-PA" sz="4500" b="0" i="0" dirty="0" err="1">
                <a:solidFill>
                  <a:srgbClr val="212121"/>
                </a:solidFill>
                <a:effectLst/>
                <a:latin typeface="+mn-lt"/>
              </a:rPr>
              <a:t>corticosensible</a:t>
            </a:r>
            <a:r>
              <a:rPr lang="es-PA" sz="4500" b="0" i="0" dirty="0">
                <a:solidFill>
                  <a:srgbClr val="212121"/>
                </a:solidFill>
                <a:effectLst/>
                <a:latin typeface="+mn-lt"/>
              </a:rPr>
              <a:t> du lupus </a:t>
            </a:r>
            <a:r>
              <a:rPr lang="es-PA" sz="4500" b="0" i="0" dirty="0" err="1">
                <a:solidFill>
                  <a:srgbClr val="212121"/>
                </a:solidFill>
                <a:effectLst/>
                <a:latin typeface="+mn-lt"/>
              </a:rPr>
              <a:t>érythémateux</a:t>
            </a:r>
            <a:r>
              <a:rPr lang="es-PA" sz="4500" b="0" i="0" dirty="0">
                <a:solidFill>
                  <a:srgbClr val="212121"/>
                </a:solidFill>
                <a:effectLst/>
                <a:latin typeface="+mn-lt"/>
              </a:rPr>
              <a:t> </a:t>
            </a:r>
            <a:r>
              <a:rPr lang="es-PA" sz="4500" b="0" i="0" dirty="0" err="1">
                <a:solidFill>
                  <a:srgbClr val="212121"/>
                </a:solidFill>
                <a:effectLst/>
                <a:latin typeface="+mn-lt"/>
              </a:rPr>
              <a:t>systémique</a:t>
            </a:r>
            <a:r>
              <a:rPr lang="es-PA" sz="4500" b="0" i="0" dirty="0">
                <a:solidFill>
                  <a:srgbClr val="212121"/>
                </a:solidFill>
                <a:effectLst/>
                <a:latin typeface="+mn-lt"/>
              </a:rPr>
              <a:t> [Lupus enteritis: </a:t>
            </a:r>
            <a:r>
              <a:rPr lang="es-PA" sz="4500" b="0" i="0" dirty="0" err="1">
                <a:solidFill>
                  <a:srgbClr val="212121"/>
                </a:solidFill>
                <a:effectLst/>
                <a:latin typeface="+mn-lt"/>
              </a:rPr>
              <a:t>an</a:t>
            </a:r>
            <a:r>
              <a:rPr lang="es-PA" sz="4500" b="0" i="0" dirty="0">
                <a:solidFill>
                  <a:srgbClr val="212121"/>
                </a:solidFill>
                <a:effectLst/>
                <a:latin typeface="+mn-lt"/>
              </a:rPr>
              <a:t> </a:t>
            </a:r>
            <a:r>
              <a:rPr lang="es-PA" sz="4500" b="0" i="0" dirty="0" err="1">
                <a:solidFill>
                  <a:srgbClr val="212121"/>
                </a:solidFill>
                <a:effectLst/>
                <a:latin typeface="+mn-lt"/>
              </a:rPr>
              <a:t>uncommon</a:t>
            </a:r>
            <a:r>
              <a:rPr lang="es-PA" sz="4500" b="0" i="0" dirty="0">
                <a:solidFill>
                  <a:srgbClr val="212121"/>
                </a:solidFill>
                <a:effectLst/>
                <a:latin typeface="+mn-lt"/>
              </a:rPr>
              <a:t> </a:t>
            </a:r>
            <a:r>
              <a:rPr lang="es-PA" sz="4500" b="0" i="0" dirty="0" err="1">
                <a:solidFill>
                  <a:srgbClr val="212121"/>
                </a:solidFill>
                <a:effectLst/>
                <a:latin typeface="+mn-lt"/>
              </a:rPr>
              <a:t>manifestation</a:t>
            </a:r>
            <a:r>
              <a:rPr lang="es-PA" sz="4500" b="0" i="0" dirty="0">
                <a:solidFill>
                  <a:srgbClr val="212121"/>
                </a:solidFill>
                <a:effectLst/>
                <a:latin typeface="+mn-lt"/>
              </a:rPr>
              <a:t> of </a:t>
            </a:r>
            <a:r>
              <a:rPr lang="es-PA" sz="4500" b="0" i="0" dirty="0" err="1">
                <a:solidFill>
                  <a:srgbClr val="212121"/>
                </a:solidFill>
                <a:effectLst/>
                <a:latin typeface="+mn-lt"/>
              </a:rPr>
              <a:t>systemic</a:t>
            </a:r>
            <a:r>
              <a:rPr lang="es-PA" sz="4500" b="0" i="0" dirty="0">
                <a:solidFill>
                  <a:srgbClr val="212121"/>
                </a:solidFill>
                <a:effectLst/>
                <a:latin typeface="+mn-lt"/>
              </a:rPr>
              <a:t> lupus </a:t>
            </a:r>
            <a:r>
              <a:rPr lang="es-PA" sz="4500" b="0" i="0" dirty="0" err="1">
                <a:solidFill>
                  <a:srgbClr val="212121"/>
                </a:solidFill>
                <a:effectLst/>
                <a:latin typeface="+mn-lt"/>
              </a:rPr>
              <a:t>erythematosus</a:t>
            </a:r>
            <a:r>
              <a:rPr lang="es-PA" sz="4500" b="0" i="0" dirty="0">
                <a:solidFill>
                  <a:srgbClr val="212121"/>
                </a:solidFill>
                <a:effectLst/>
                <a:latin typeface="+mn-lt"/>
              </a:rPr>
              <a:t> </a:t>
            </a:r>
            <a:r>
              <a:rPr lang="es-PA" sz="4500" b="0" i="0" dirty="0" err="1">
                <a:solidFill>
                  <a:srgbClr val="212121"/>
                </a:solidFill>
                <a:effectLst/>
                <a:latin typeface="+mn-lt"/>
              </a:rPr>
              <a:t>with</a:t>
            </a:r>
            <a:r>
              <a:rPr lang="es-PA" sz="4500" b="0" i="0" dirty="0">
                <a:solidFill>
                  <a:srgbClr val="212121"/>
                </a:solidFill>
                <a:effectLst/>
                <a:latin typeface="+mn-lt"/>
              </a:rPr>
              <a:t> </a:t>
            </a:r>
            <a:r>
              <a:rPr lang="es-PA" sz="4500" b="0" i="0" dirty="0" err="1">
                <a:solidFill>
                  <a:srgbClr val="212121"/>
                </a:solidFill>
                <a:effectLst/>
                <a:latin typeface="+mn-lt"/>
              </a:rPr>
              <a:t>favourable</a:t>
            </a:r>
            <a:r>
              <a:rPr lang="es-PA" sz="4500" b="0" i="0" dirty="0">
                <a:solidFill>
                  <a:srgbClr val="212121"/>
                </a:solidFill>
                <a:effectLst/>
                <a:latin typeface="+mn-lt"/>
              </a:rPr>
              <a:t> </a:t>
            </a:r>
            <a:r>
              <a:rPr lang="es-PA" sz="4500" b="0" i="0" dirty="0" err="1">
                <a:solidFill>
                  <a:srgbClr val="212121"/>
                </a:solidFill>
                <a:effectLst/>
                <a:latin typeface="+mn-lt"/>
              </a:rPr>
              <a:t>outcome</a:t>
            </a:r>
            <a:r>
              <a:rPr lang="es-PA" sz="4500" b="0" i="0" dirty="0">
                <a:solidFill>
                  <a:srgbClr val="212121"/>
                </a:solidFill>
                <a:effectLst/>
                <a:latin typeface="+mn-lt"/>
              </a:rPr>
              <a:t> </a:t>
            </a:r>
            <a:r>
              <a:rPr lang="es-PA" sz="4500" b="0" i="0" dirty="0" err="1">
                <a:solidFill>
                  <a:srgbClr val="212121"/>
                </a:solidFill>
                <a:effectLst/>
                <a:latin typeface="+mn-lt"/>
              </a:rPr>
              <a:t>on</a:t>
            </a:r>
            <a:r>
              <a:rPr lang="es-PA" sz="4500" b="0" i="0" dirty="0">
                <a:solidFill>
                  <a:srgbClr val="212121"/>
                </a:solidFill>
                <a:effectLst/>
                <a:latin typeface="+mn-lt"/>
              </a:rPr>
              <a:t> </a:t>
            </a:r>
            <a:r>
              <a:rPr lang="es-PA" sz="4500" b="0" i="0" dirty="0" err="1">
                <a:solidFill>
                  <a:srgbClr val="212121"/>
                </a:solidFill>
                <a:effectLst/>
                <a:latin typeface="+mn-lt"/>
              </a:rPr>
              <a:t>corticosteroids</a:t>
            </a:r>
            <a:r>
              <a:rPr lang="es-PA" sz="4500" b="0" i="0" dirty="0">
                <a:solidFill>
                  <a:srgbClr val="212121"/>
                </a:solidFill>
                <a:effectLst/>
                <a:latin typeface="+mn-lt"/>
              </a:rPr>
              <a:t>]. </a:t>
            </a:r>
            <a:r>
              <a:rPr lang="es-PA" sz="4500" b="0" i="1" dirty="0">
                <a:solidFill>
                  <a:srgbClr val="212121"/>
                </a:solidFill>
                <a:effectLst/>
                <a:latin typeface="+mn-lt"/>
              </a:rPr>
              <a:t>La </a:t>
            </a:r>
            <a:r>
              <a:rPr lang="es-PA" sz="4500" b="0" i="1" dirty="0" err="1">
                <a:solidFill>
                  <a:srgbClr val="212121"/>
                </a:solidFill>
                <a:effectLst/>
                <a:latin typeface="+mn-lt"/>
              </a:rPr>
              <a:t>Revue</a:t>
            </a:r>
            <a:r>
              <a:rPr lang="es-PA" sz="4500" b="0" i="1" dirty="0">
                <a:solidFill>
                  <a:srgbClr val="212121"/>
                </a:solidFill>
                <a:effectLst/>
                <a:latin typeface="+mn-lt"/>
              </a:rPr>
              <a:t> de </a:t>
            </a:r>
            <a:r>
              <a:rPr lang="es-PA" sz="4500" b="0" i="1" dirty="0" err="1">
                <a:solidFill>
                  <a:srgbClr val="212121"/>
                </a:solidFill>
                <a:effectLst/>
                <a:latin typeface="+mn-lt"/>
              </a:rPr>
              <a:t>medecine</a:t>
            </a:r>
            <a:r>
              <a:rPr lang="es-PA" sz="4500" b="0" i="1" dirty="0">
                <a:solidFill>
                  <a:srgbClr val="212121"/>
                </a:solidFill>
                <a:effectLst/>
                <a:latin typeface="+mn-lt"/>
              </a:rPr>
              <a:t> interne</a:t>
            </a:r>
            <a:r>
              <a:rPr lang="es-PA" sz="4500" b="0" i="0" dirty="0">
                <a:solidFill>
                  <a:srgbClr val="212121"/>
                </a:solidFill>
                <a:effectLst/>
                <a:latin typeface="+mn-lt"/>
              </a:rPr>
              <a:t>, </a:t>
            </a:r>
            <a:r>
              <a:rPr lang="es-PA" sz="4500" b="0" i="1" dirty="0">
                <a:solidFill>
                  <a:srgbClr val="212121"/>
                </a:solidFill>
                <a:effectLst/>
                <a:latin typeface="+mn-lt"/>
              </a:rPr>
              <a:t>31</a:t>
            </a:r>
            <a:r>
              <a:rPr lang="es-PA" sz="4500" b="0" i="0" dirty="0">
                <a:solidFill>
                  <a:srgbClr val="212121"/>
                </a:solidFill>
                <a:effectLst/>
                <a:latin typeface="+mn-lt"/>
              </a:rPr>
              <a:t>(7), 493–497. </a:t>
            </a:r>
            <a:endParaRPr lang="en-US" sz="4500" dirty="0">
              <a:latin typeface="+mn-lt"/>
            </a:endParaRPr>
          </a:p>
        </p:txBody>
      </p:sp>
      <p:sp>
        <p:nvSpPr>
          <p:cNvPr id="11" name="Text Placeholder 10">
            <a:extLst>
              <a:ext uri="{FF2B5EF4-FFF2-40B4-BE49-F238E27FC236}">
                <a16:creationId xmlns:a16="http://schemas.microsoft.com/office/drawing/2014/main" id="{F691D072-6F2F-D141-8546-4FE511389ACB}"/>
              </a:ext>
            </a:extLst>
          </p:cNvPr>
          <p:cNvSpPr>
            <a:spLocks noGrp="1"/>
          </p:cNvSpPr>
          <p:nvPr>
            <p:ph type="body" sz="quarter" idx="96"/>
          </p:nvPr>
        </p:nvSpPr>
        <p:spPr>
          <a:xfrm>
            <a:off x="928565" y="13839185"/>
            <a:ext cx="15462655" cy="17611132"/>
          </a:xfrm>
        </p:spPr>
        <p:txBody>
          <a:bodyPr/>
          <a:lstStyle/>
          <a:p>
            <a:pPr algn="just"/>
            <a:r>
              <a:rPr lang="es-ES_tradnl" sz="4500" dirty="0">
                <a:ln>
                  <a:noFill/>
                </a:ln>
                <a:solidFill>
                  <a:srgbClr val="000000"/>
                </a:solidFill>
                <a:effectLst/>
                <a:uFill>
                  <a:solidFill>
                    <a:srgbClr val="000000"/>
                  </a:solidFill>
                </a:uFill>
                <a:latin typeface="+mn-lt"/>
                <a:ea typeface="Arial Unicode MS"/>
                <a:cs typeface="Arial Unicode MS"/>
              </a:rPr>
              <a:t>Masculino de 17 años con 1 mes de evolución de dolor </a:t>
            </a:r>
            <a:r>
              <a:rPr lang="es-ES" sz="4500" dirty="0">
                <a:ln>
                  <a:noFill/>
                </a:ln>
                <a:solidFill>
                  <a:srgbClr val="000000"/>
                </a:solidFill>
                <a:effectLst/>
                <a:uFill>
                  <a:solidFill>
                    <a:srgbClr val="000000"/>
                  </a:solidFill>
                </a:uFill>
                <a:latin typeface="+mn-lt"/>
                <a:ea typeface="Arial Unicode MS"/>
                <a:cs typeface="Arial Unicode MS"/>
              </a:rPr>
              <a:t>tipo cólico en</a:t>
            </a:r>
            <a:r>
              <a:rPr lang="es-ES_tradnl" sz="4500" dirty="0">
                <a:ln>
                  <a:noFill/>
                </a:ln>
                <a:solidFill>
                  <a:srgbClr val="000000"/>
                </a:solidFill>
                <a:effectLst/>
                <a:uFill>
                  <a:solidFill>
                    <a:srgbClr val="000000"/>
                  </a:solidFill>
                </a:uFill>
                <a:latin typeface="+mn-lt"/>
                <a:ea typeface="Arial Unicode MS"/>
                <a:cs typeface="Arial Unicode MS"/>
              </a:rPr>
              <a:t> flanco izquierdo de intensidad 2/10 asociado </a:t>
            </a:r>
            <a:r>
              <a:rPr lang="es-ES" sz="4500" dirty="0">
                <a:ln>
                  <a:noFill/>
                </a:ln>
                <a:solidFill>
                  <a:srgbClr val="000000"/>
                </a:solidFill>
                <a:effectLst/>
                <a:uFill>
                  <a:solidFill>
                    <a:srgbClr val="000000"/>
                  </a:solidFill>
                </a:uFill>
                <a:latin typeface="+mn-lt"/>
                <a:ea typeface="Arial Unicode MS"/>
                <a:cs typeface="Arial Unicode MS"/>
              </a:rPr>
              <a:t>a </a:t>
            </a:r>
            <a:r>
              <a:rPr lang="es-ES_tradnl" sz="4500" dirty="0">
                <a:ln>
                  <a:noFill/>
                </a:ln>
                <a:solidFill>
                  <a:srgbClr val="000000"/>
                </a:solidFill>
                <a:effectLst/>
                <a:uFill>
                  <a:solidFill>
                    <a:srgbClr val="000000"/>
                  </a:solidFill>
                </a:uFill>
                <a:latin typeface="+mn-lt"/>
                <a:ea typeface="Arial Unicode MS"/>
                <a:cs typeface="Arial Unicode MS"/>
              </a:rPr>
              <a:t>astenia exacerbada en las últimas 2 semanas. Refiere fiebre no cuantificada asociada a escalofríos y evacuaciones diarreicas. Paciente presenta aftas bucales </a:t>
            </a:r>
            <a:r>
              <a:rPr lang="es-ES" sz="4500" dirty="0">
                <a:ln>
                  <a:noFill/>
                </a:ln>
                <a:solidFill>
                  <a:srgbClr val="000000"/>
                </a:solidFill>
                <a:effectLst/>
                <a:uFill>
                  <a:solidFill>
                    <a:srgbClr val="000000"/>
                  </a:solidFill>
                </a:uFill>
                <a:latin typeface="+mn-lt"/>
                <a:ea typeface="Arial Unicode MS"/>
                <a:cs typeface="Arial Unicode MS"/>
              </a:rPr>
              <a:t>de aparición intermitente</a:t>
            </a:r>
            <a:r>
              <a:rPr lang="es-ES_tradnl" sz="4500" dirty="0">
                <a:ln>
                  <a:noFill/>
                </a:ln>
                <a:solidFill>
                  <a:srgbClr val="000000"/>
                </a:solidFill>
                <a:effectLst/>
                <a:uFill>
                  <a:solidFill>
                    <a:srgbClr val="000000"/>
                  </a:solidFill>
                </a:uFill>
                <a:latin typeface="+mn-lt"/>
                <a:ea typeface="Arial Unicode MS"/>
                <a:cs typeface="Arial Unicode MS"/>
              </a:rPr>
              <a:t>, artritis de articulaciones metacarpofalángicas de</a:t>
            </a:r>
            <a:r>
              <a:rPr lang="es-ES" sz="4500" dirty="0">
                <a:ln>
                  <a:noFill/>
                </a:ln>
                <a:solidFill>
                  <a:srgbClr val="000000"/>
                </a:solidFill>
                <a:effectLst/>
                <a:uFill>
                  <a:solidFill>
                    <a:srgbClr val="000000"/>
                  </a:solidFill>
                </a:uFill>
                <a:latin typeface="+mn-lt"/>
                <a:ea typeface="Arial Unicode MS"/>
                <a:cs typeface="Arial Unicode MS"/>
              </a:rPr>
              <a:t>l</a:t>
            </a:r>
            <a:r>
              <a:rPr lang="es-ES_tradnl" sz="4500" dirty="0">
                <a:ln>
                  <a:noFill/>
                </a:ln>
                <a:solidFill>
                  <a:srgbClr val="000000"/>
                </a:solidFill>
                <a:effectLst/>
                <a:uFill>
                  <a:solidFill>
                    <a:srgbClr val="000000"/>
                  </a:solidFill>
                </a:uFill>
                <a:latin typeface="+mn-lt"/>
                <a:ea typeface="Arial Unicode MS"/>
                <a:cs typeface="Arial Unicode MS"/>
              </a:rPr>
              <a:t> 1er y 2do dedo bilateral, interfalángicas proximales de ambas manos, artralgia de ambas rodillas y rigidez matutina de aproximadamente una hora de duración de característica inflamatoria</a:t>
            </a:r>
            <a:r>
              <a:rPr lang="es-ES" sz="4500" dirty="0">
                <a:ln>
                  <a:noFill/>
                </a:ln>
                <a:solidFill>
                  <a:srgbClr val="000000"/>
                </a:solidFill>
                <a:effectLst/>
                <a:uFill>
                  <a:solidFill>
                    <a:srgbClr val="000000"/>
                  </a:solidFill>
                </a:uFill>
                <a:latin typeface="+mn-lt"/>
                <a:ea typeface="Arial Unicode MS"/>
                <a:cs typeface="Arial Unicode MS"/>
              </a:rPr>
              <a:t>,</a:t>
            </a:r>
            <a:r>
              <a:rPr lang="es-ES_tradnl" sz="4500" dirty="0">
                <a:ln>
                  <a:noFill/>
                </a:ln>
                <a:solidFill>
                  <a:srgbClr val="000000"/>
                </a:solidFill>
                <a:effectLst/>
                <a:uFill>
                  <a:solidFill>
                    <a:srgbClr val="000000"/>
                  </a:solidFill>
                </a:uFill>
                <a:latin typeface="+mn-lt"/>
                <a:ea typeface="Arial Unicode MS"/>
                <a:cs typeface="Arial Unicode MS"/>
              </a:rPr>
              <a:t> además de lumbalgia intermitente de intensidad 5/10. Al examen físico con ulceración superficial indolora en paladar duro, abdomen doloroso a la palpación de flanco izquierdo, sinovitis en: </a:t>
            </a:r>
            <a:r>
              <a:rPr lang="es-ES" sz="4500" dirty="0">
                <a:ln>
                  <a:noFill/>
                </a:ln>
                <a:solidFill>
                  <a:srgbClr val="000000"/>
                </a:solidFill>
                <a:effectLst/>
                <a:uFill>
                  <a:solidFill>
                    <a:srgbClr val="000000"/>
                  </a:solidFill>
                </a:uFill>
                <a:latin typeface="+mn-lt"/>
                <a:ea typeface="Arial Unicode MS"/>
                <a:cs typeface="Arial Unicode MS"/>
              </a:rPr>
              <a:t>articulaciones </a:t>
            </a:r>
            <a:r>
              <a:rPr lang="es-ES_tradnl" sz="4500" dirty="0">
                <a:ln>
                  <a:noFill/>
                </a:ln>
                <a:solidFill>
                  <a:srgbClr val="000000"/>
                </a:solidFill>
                <a:effectLst/>
                <a:uFill>
                  <a:solidFill>
                    <a:srgbClr val="000000"/>
                  </a:solidFill>
                </a:uFill>
                <a:latin typeface="+mn-lt"/>
                <a:ea typeface="Arial Unicode MS"/>
                <a:cs typeface="Arial Unicode MS"/>
              </a:rPr>
              <a:t>metacarpo</a:t>
            </a:r>
            <a:r>
              <a:rPr lang="es-ES" sz="4500" dirty="0">
                <a:ln>
                  <a:noFill/>
                </a:ln>
                <a:solidFill>
                  <a:srgbClr val="000000"/>
                </a:solidFill>
                <a:effectLst/>
                <a:uFill>
                  <a:solidFill>
                    <a:srgbClr val="000000"/>
                  </a:solidFill>
                </a:uFill>
                <a:latin typeface="+mn-lt"/>
                <a:ea typeface="Arial Unicode MS"/>
                <a:cs typeface="Arial Unicode MS"/>
              </a:rPr>
              <a:t>falángicas </a:t>
            </a:r>
            <a:r>
              <a:rPr lang="es-ES_tradnl" sz="4500" dirty="0">
                <a:ln>
                  <a:noFill/>
                </a:ln>
                <a:solidFill>
                  <a:srgbClr val="000000"/>
                </a:solidFill>
                <a:effectLst/>
                <a:uFill>
                  <a:solidFill>
                    <a:srgbClr val="000000"/>
                  </a:solidFill>
                </a:uFill>
                <a:latin typeface="+mn-lt"/>
                <a:ea typeface="Arial Unicode MS"/>
                <a:cs typeface="Arial Unicode MS"/>
              </a:rPr>
              <a:t>de 1er y 2do dedo de mano izquierda</a:t>
            </a:r>
            <a:r>
              <a:rPr lang="es-ES" sz="4500" dirty="0">
                <a:ln>
                  <a:noFill/>
                </a:ln>
                <a:solidFill>
                  <a:srgbClr val="000000"/>
                </a:solidFill>
                <a:effectLst/>
                <a:uFill>
                  <a:solidFill>
                    <a:srgbClr val="000000"/>
                  </a:solidFill>
                </a:uFill>
                <a:latin typeface="+mn-lt"/>
                <a:ea typeface="Arial Unicode MS"/>
                <a:cs typeface="Arial Unicode MS"/>
              </a:rPr>
              <a:t>, metacarpofalángicas de 2do</a:t>
            </a:r>
            <a:r>
              <a:rPr lang="es-ES_tradnl" sz="4500" dirty="0">
                <a:ln>
                  <a:noFill/>
                </a:ln>
                <a:solidFill>
                  <a:srgbClr val="000000"/>
                </a:solidFill>
                <a:effectLst/>
                <a:uFill>
                  <a:solidFill>
                    <a:srgbClr val="000000"/>
                  </a:solidFill>
                </a:uFill>
                <a:latin typeface="+mn-lt"/>
                <a:ea typeface="Arial Unicode MS"/>
                <a:cs typeface="Arial Unicode MS"/>
              </a:rPr>
              <a:t> y 3er </a:t>
            </a:r>
            <a:r>
              <a:rPr lang="es-ES" sz="4500" dirty="0">
                <a:ln>
                  <a:noFill/>
                </a:ln>
                <a:solidFill>
                  <a:srgbClr val="000000"/>
                </a:solidFill>
                <a:effectLst/>
                <a:uFill>
                  <a:solidFill>
                    <a:srgbClr val="000000"/>
                  </a:solidFill>
                </a:uFill>
                <a:latin typeface="+mn-lt"/>
                <a:ea typeface="Arial Unicode MS"/>
                <a:cs typeface="Arial Unicode MS"/>
              </a:rPr>
              <a:t>dedo </a:t>
            </a:r>
            <a:r>
              <a:rPr lang="es-ES_tradnl" sz="4500" dirty="0">
                <a:ln>
                  <a:noFill/>
                </a:ln>
                <a:solidFill>
                  <a:srgbClr val="000000"/>
                </a:solidFill>
                <a:effectLst/>
                <a:uFill>
                  <a:solidFill>
                    <a:srgbClr val="000000"/>
                  </a:solidFill>
                </a:uFill>
                <a:latin typeface="+mn-lt"/>
                <a:ea typeface="Arial Unicode MS"/>
                <a:cs typeface="Arial Unicode MS"/>
              </a:rPr>
              <a:t>de mano derecha</a:t>
            </a:r>
            <a:r>
              <a:rPr lang="es-ES" sz="4500" dirty="0">
                <a:ln>
                  <a:noFill/>
                </a:ln>
                <a:solidFill>
                  <a:srgbClr val="000000"/>
                </a:solidFill>
                <a:effectLst/>
                <a:uFill>
                  <a:solidFill>
                    <a:srgbClr val="000000"/>
                  </a:solidFill>
                </a:uFill>
                <a:latin typeface="+mn-lt"/>
                <a:ea typeface="Arial Unicode MS"/>
                <a:cs typeface="Arial Unicode MS"/>
              </a:rPr>
              <a:t> e </a:t>
            </a:r>
            <a:r>
              <a:rPr lang="es-ES_tradnl" sz="4500" dirty="0">
                <a:ln>
                  <a:noFill/>
                </a:ln>
                <a:solidFill>
                  <a:srgbClr val="000000"/>
                </a:solidFill>
                <a:effectLst/>
                <a:uFill>
                  <a:solidFill>
                    <a:srgbClr val="000000"/>
                  </a:solidFill>
                </a:uFill>
                <a:latin typeface="+mn-lt"/>
                <a:ea typeface="Arial Unicode MS"/>
                <a:cs typeface="Arial Unicode MS"/>
              </a:rPr>
              <a:t>interfalángicas proximales de 4to y 3er dedo</a:t>
            </a:r>
            <a:r>
              <a:rPr lang="es-ES" sz="4500" dirty="0">
                <a:ln>
                  <a:noFill/>
                </a:ln>
                <a:solidFill>
                  <a:srgbClr val="000000"/>
                </a:solidFill>
                <a:effectLst/>
                <a:uFill>
                  <a:solidFill>
                    <a:srgbClr val="000000"/>
                  </a:solidFill>
                </a:uFill>
                <a:latin typeface="+mn-lt"/>
                <a:ea typeface="Arial Unicode MS"/>
                <a:cs typeface="Arial Unicode MS"/>
              </a:rPr>
              <a:t> bilateral</a:t>
            </a:r>
            <a:r>
              <a:rPr lang="es-ES_tradnl" sz="4500" dirty="0">
                <a:ln>
                  <a:noFill/>
                </a:ln>
                <a:solidFill>
                  <a:srgbClr val="000000"/>
                </a:solidFill>
                <a:effectLst/>
                <a:uFill>
                  <a:solidFill>
                    <a:srgbClr val="000000"/>
                  </a:solidFill>
                </a:uFill>
                <a:latin typeface="+mn-lt"/>
                <a:ea typeface="Arial Unicode MS"/>
                <a:cs typeface="Arial Unicode MS"/>
              </a:rPr>
              <a:t>.</a:t>
            </a:r>
            <a:r>
              <a:rPr lang="es-ES" sz="4500" dirty="0">
                <a:ln>
                  <a:noFill/>
                </a:ln>
                <a:solidFill>
                  <a:srgbClr val="000000"/>
                </a:solidFill>
                <a:effectLst/>
                <a:uFill>
                  <a:solidFill>
                    <a:srgbClr val="000000"/>
                  </a:solidFill>
                </a:uFill>
                <a:latin typeface="+mn-lt"/>
                <a:ea typeface="Arial Unicode MS"/>
                <a:cs typeface="Arial Unicode MS"/>
              </a:rPr>
              <a:t> Presenta </a:t>
            </a:r>
            <a:r>
              <a:rPr lang="es-ES_tradnl" sz="4500" dirty="0">
                <a:ln>
                  <a:noFill/>
                </a:ln>
                <a:solidFill>
                  <a:srgbClr val="000000"/>
                </a:solidFill>
                <a:effectLst/>
                <a:uFill>
                  <a:solidFill>
                    <a:srgbClr val="000000"/>
                  </a:solidFill>
                </a:uFill>
                <a:latin typeface="+mn-lt"/>
                <a:ea typeface="Arial Unicode MS"/>
                <a:cs typeface="Arial Unicode MS"/>
              </a:rPr>
              <a:t>anemia hemolítica por anticuerpos calientes, deficiencia de hierro y vitamina B12, e </a:t>
            </a:r>
            <a:r>
              <a:rPr lang="es-ES_tradnl" sz="4500" dirty="0" err="1">
                <a:ln>
                  <a:noFill/>
                </a:ln>
                <a:solidFill>
                  <a:srgbClr val="000000"/>
                </a:solidFill>
                <a:effectLst/>
                <a:uFill>
                  <a:solidFill>
                    <a:srgbClr val="000000"/>
                  </a:solidFill>
                </a:uFill>
                <a:latin typeface="+mn-lt"/>
                <a:ea typeface="Arial Unicode MS"/>
                <a:cs typeface="Arial Unicode MS"/>
              </a:rPr>
              <a:t>hipocomplementemia</a:t>
            </a:r>
            <a:r>
              <a:rPr lang="es-ES_tradnl" sz="4500" dirty="0">
                <a:ln>
                  <a:noFill/>
                </a:ln>
                <a:solidFill>
                  <a:srgbClr val="000000"/>
                </a:solidFill>
                <a:effectLst/>
                <a:uFill>
                  <a:solidFill>
                    <a:srgbClr val="000000"/>
                  </a:solidFill>
                </a:uFill>
                <a:latin typeface="+mn-lt"/>
                <a:ea typeface="Arial Unicode MS"/>
                <a:cs typeface="Arial Unicode MS"/>
              </a:rPr>
              <a:t>. Se realiza perfil inmunológico con ANA HEP-2, Anti-</a:t>
            </a:r>
            <a:r>
              <a:rPr lang="es-ES_tradnl" sz="4500" dirty="0" err="1">
                <a:ln>
                  <a:noFill/>
                </a:ln>
                <a:solidFill>
                  <a:srgbClr val="000000"/>
                </a:solidFill>
                <a:effectLst/>
                <a:uFill>
                  <a:solidFill>
                    <a:srgbClr val="000000"/>
                  </a:solidFill>
                </a:uFill>
                <a:latin typeface="+mn-lt"/>
                <a:ea typeface="Arial Unicode MS"/>
                <a:cs typeface="Arial Unicode MS"/>
              </a:rPr>
              <a:t>DNAds</a:t>
            </a:r>
            <a:r>
              <a:rPr lang="es-ES_tradnl" sz="4500" dirty="0">
                <a:ln>
                  <a:noFill/>
                </a:ln>
                <a:solidFill>
                  <a:srgbClr val="000000"/>
                </a:solidFill>
                <a:effectLst/>
                <a:uFill>
                  <a:solidFill>
                    <a:srgbClr val="000000"/>
                  </a:solidFill>
                </a:uFill>
                <a:latin typeface="+mn-lt"/>
                <a:ea typeface="Arial Unicode MS"/>
                <a:cs typeface="Arial Unicode MS"/>
              </a:rPr>
              <a:t> y Anti-Smith positivos. </a:t>
            </a:r>
            <a:r>
              <a:rPr lang="es-ES" sz="4500" dirty="0">
                <a:ln>
                  <a:noFill/>
                </a:ln>
                <a:solidFill>
                  <a:srgbClr val="000000"/>
                </a:solidFill>
                <a:effectLst/>
                <a:uFill>
                  <a:solidFill>
                    <a:srgbClr val="000000"/>
                  </a:solidFill>
                </a:uFill>
                <a:latin typeface="+mn-lt"/>
                <a:ea typeface="Arial Unicode MS"/>
                <a:cs typeface="Arial Unicode MS"/>
              </a:rPr>
              <a:t>Se realiza</a:t>
            </a:r>
            <a:r>
              <a:rPr lang="es-ES_tradnl" sz="4500" dirty="0">
                <a:ln>
                  <a:noFill/>
                </a:ln>
                <a:solidFill>
                  <a:srgbClr val="000000"/>
                </a:solidFill>
                <a:effectLst/>
                <a:uFill>
                  <a:solidFill>
                    <a:srgbClr val="000000"/>
                  </a:solidFill>
                </a:uFill>
                <a:latin typeface="+mn-lt"/>
                <a:ea typeface="Arial Unicode MS"/>
                <a:cs typeface="Arial Unicode MS"/>
              </a:rPr>
              <a:t> tomografía toraco-abdomino-pélvica contrastada</a:t>
            </a:r>
            <a:r>
              <a:rPr lang="es-ES" sz="4500" dirty="0">
                <a:ln>
                  <a:noFill/>
                </a:ln>
                <a:solidFill>
                  <a:srgbClr val="000000"/>
                </a:solidFill>
                <a:effectLst/>
                <a:uFill>
                  <a:solidFill>
                    <a:srgbClr val="000000"/>
                  </a:solidFill>
                </a:uFill>
                <a:latin typeface="+mn-lt"/>
                <a:ea typeface="Arial Unicode MS"/>
                <a:cs typeface="Arial Unicode MS"/>
              </a:rPr>
              <a:t> que </a:t>
            </a:r>
            <a:r>
              <a:rPr lang="es-ES_tradnl" sz="4500" dirty="0">
                <a:ln>
                  <a:noFill/>
                </a:ln>
                <a:solidFill>
                  <a:srgbClr val="000000"/>
                </a:solidFill>
                <a:effectLst/>
                <a:uFill>
                  <a:solidFill>
                    <a:srgbClr val="000000"/>
                  </a:solidFill>
                </a:uFill>
                <a:latin typeface="+mn-lt"/>
                <a:ea typeface="Arial Unicode MS"/>
                <a:cs typeface="Arial Unicode MS"/>
              </a:rPr>
              <a:t>revela leve efusión pericárdica y enteritis de yeyuno proximal. Con estos hallazgos se </a:t>
            </a:r>
            <a:r>
              <a:rPr lang="es-ES" sz="4500" dirty="0">
                <a:ln>
                  <a:noFill/>
                </a:ln>
                <a:solidFill>
                  <a:srgbClr val="000000"/>
                </a:solidFill>
                <a:effectLst/>
                <a:uFill>
                  <a:solidFill>
                    <a:srgbClr val="000000"/>
                  </a:solidFill>
                </a:uFill>
                <a:latin typeface="+mn-lt"/>
                <a:ea typeface="Arial Unicode MS"/>
                <a:cs typeface="Arial Unicode MS"/>
              </a:rPr>
              <a:t>diagnostica </a:t>
            </a:r>
            <a:r>
              <a:rPr lang="es-ES_tradnl" sz="4500" dirty="0">
                <a:ln>
                  <a:noFill/>
                </a:ln>
                <a:solidFill>
                  <a:srgbClr val="000000"/>
                </a:solidFill>
                <a:effectLst/>
                <a:uFill>
                  <a:solidFill>
                    <a:srgbClr val="000000"/>
                  </a:solidFill>
                </a:uFill>
                <a:latin typeface="+mn-lt"/>
                <a:ea typeface="Arial Unicode MS"/>
                <a:cs typeface="Arial Unicode MS"/>
              </a:rPr>
              <a:t>Lupus Eritematoso Sistémico de compromiso vascular, articular, gastrointestinal y de serosas. Se inicia tratamiento con Hidroxicloroquina 400mg c/d y pulsos de Metilprednisolona.</a:t>
            </a:r>
            <a:endParaRPr lang="es-PA" sz="4500" dirty="0">
              <a:ln>
                <a:noFill/>
              </a:ln>
              <a:solidFill>
                <a:srgbClr val="000000"/>
              </a:solidFill>
              <a:effectLst/>
              <a:uFill>
                <a:solidFill>
                  <a:srgbClr val="000000"/>
                </a:solidFill>
              </a:uFill>
              <a:latin typeface="+mn-lt"/>
              <a:ea typeface="Arial Unicode MS"/>
              <a:cs typeface="Arial Unicode MS"/>
            </a:endParaRPr>
          </a:p>
          <a:p>
            <a:endParaRPr lang="en-US" dirty="0"/>
          </a:p>
        </p:txBody>
      </p:sp>
      <p:sp>
        <p:nvSpPr>
          <p:cNvPr id="12" name="Text Placeholder 11">
            <a:extLst>
              <a:ext uri="{FF2B5EF4-FFF2-40B4-BE49-F238E27FC236}">
                <a16:creationId xmlns:a16="http://schemas.microsoft.com/office/drawing/2014/main" id="{4071E25F-6E95-514A-B5D9-DC960723C6E6}"/>
              </a:ext>
            </a:extLst>
          </p:cNvPr>
          <p:cNvSpPr>
            <a:spLocks noGrp="1"/>
          </p:cNvSpPr>
          <p:nvPr>
            <p:ph type="body" sz="quarter" idx="150"/>
          </p:nvPr>
        </p:nvSpPr>
        <p:spPr>
          <a:xfrm>
            <a:off x="4503868" y="3895653"/>
            <a:ext cx="23842662" cy="920409"/>
          </a:xfrm>
        </p:spPr>
        <p:txBody>
          <a:bodyPr>
            <a:noAutofit/>
          </a:bodyPr>
          <a:lstStyle/>
          <a:p>
            <a:r>
              <a:rPr lang="es-ES_tradnl" sz="6700" dirty="0">
                <a:ln>
                  <a:noFill/>
                </a:ln>
                <a:solidFill>
                  <a:schemeClr val="bg1">
                    <a:lumMod val="95000"/>
                  </a:schemeClr>
                </a:solidFill>
                <a:effectLst/>
                <a:uFill>
                  <a:solidFill>
                    <a:srgbClr val="000000"/>
                  </a:solidFill>
                </a:uFill>
                <a:latin typeface="+mj-lt"/>
                <a:ea typeface="Arial Unicode MS"/>
                <a:cs typeface="Arial Unicode MS"/>
              </a:rPr>
              <a:t>Velásquez L., Díaz A.</a:t>
            </a:r>
            <a:endParaRPr lang="es-PA" sz="6700" dirty="0">
              <a:ln>
                <a:noFill/>
              </a:ln>
              <a:solidFill>
                <a:schemeClr val="bg1">
                  <a:lumMod val="95000"/>
                </a:schemeClr>
              </a:solidFill>
              <a:effectLst/>
              <a:uFill>
                <a:solidFill>
                  <a:srgbClr val="000000"/>
                </a:solidFill>
              </a:uFill>
              <a:latin typeface="+mj-lt"/>
              <a:ea typeface="Arial Unicode MS"/>
              <a:cs typeface="Arial Unicode MS"/>
            </a:endParaRPr>
          </a:p>
        </p:txBody>
      </p:sp>
      <p:sp>
        <p:nvSpPr>
          <p:cNvPr id="13" name="Text Placeholder 12">
            <a:extLst>
              <a:ext uri="{FF2B5EF4-FFF2-40B4-BE49-F238E27FC236}">
                <a16:creationId xmlns:a16="http://schemas.microsoft.com/office/drawing/2014/main" id="{394273F4-2D80-114A-8E32-E6E9A75345C1}"/>
              </a:ext>
            </a:extLst>
          </p:cNvPr>
          <p:cNvSpPr>
            <a:spLocks noGrp="1"/>
          </p:cNvSpPr>
          <p:nvPr>
            <p:ph type="body" sz="quarter" idx="151"/>
          </p:nvPr>
        </p:nvSpPr>
        <p:spPr>
          <a:xfrm>
            <a:off x="4437818" y="2802983"/>
            <a:ext cx="23842662" cy="1443526"/>
          </a:xfrm>
        </p:spPr>
        <p:txBody>
          <a:bodyPr>
            <a:normAutofit/>
          </a:bodyPr>
          <a:lstStyle/>
          <a:p>
            <a:r>
              <a:rPr lang="en-US" sz="6800" dirty="0" err="1">
                <a:latin typeface="+mj-lt"/>
              </a:rPr>
              <a:t>Complejo</a:t>
            </a:r>
            <a:r>
              <a:rPr lang="en-US" sz="6800" dirty="0">
                <a:latin typeface="+mj-lt"/>
              </a:rPr>
              <a:t> </a:t>
            </a:r>
            <a:r>
              <a:rPr lang="en-US" sz="6800" dirty="0" err="1">
                <a:latin typeface="+mj-lt"/>
              </a:rPr>
              <a:t>Hospitalario</a:t>
            </a:r>
            <a:r>
              <a:rPr lang="en-US" sz="6800" dirty="0">
                <a:latin typeface="+mj-lt"/>
              </a:rPr>
              <a:t> Dr. Arnulfo Arias Madrid</a:t>
            </a:r>
          </a:p>
        </p:txBody>
      </p:sp>
      <p:sp>
        <p:nvSpPr>
          <p:cNvPr id="14" name="Text Placeholder 13">
            <a:extLst>
              <a:ext uri="{FF2B5EF4-FFF2-40B4-BE49-F238E27FC236}">
                <a16:creationId xmlns:a16="http://schemas.microsoft.com/office/drawing/2014/main" id="{6019759D-0A03-2142-98FD-3042A1CFC922}"/>
              </a:ext>
            </a:extLst>
          </p:cNvPr>
          <p:cNvSpPr>
            <a:spLocks noGrp="1"/>
          </p:cNvSpPr>
          <p:nvPr>
            <p:ph type="body" sz="quarter" idx="153"/>
          </p:nvPr>
        </p:nvSpPr>
        <p:spPr>
          <a:xfrm>
            <a:off x="3859534" y="286133"/>
            <a:ext cx="24963438" cy="1624368"/>
          </a:xfrm>
        </p:spPr>
        <p:txBody>
          <a:bodyPr>
            <a:noAutofit/>
          </a:bodyPr>
          <a:lstStyle/>
          <a:p>
            <a:r>
              <a:rPr lang="es-ES_tradnl" sz="8000" b="1" dirty="0">
                <a:ln>
                  <a:noFill/>
                </a:ln>
                <a:solidFill>
                  <a:schemeClr val="bg1">
                    <a:lumMod val="95000"/>
                  </a:schemeClr>
                </a:solidFill>
                <a:effectLst/>
                <a:uFill>
                  <a:solidFill>
                    <a:srgbClr val="000000"/>
                  </a:solidFill>
                </a:uFill>
                <a:latin typeface="+mj-lt"/>
                <a:ea typeface="Arial Unicode MS"/>
                <a:cs typeface="Arial Unicode MS"/>
              </a:rPr>
              <a:t>Enteritis Lúpica con Deficiencia de Hierro y Vitamina B12 en masculino de 17 años</a:t>
            </a:r>
            <a:endParaRPr lang="es-PA" sz="8000" dirty="0">
              <a:ln>
                <a:noFill/>
              </a:ln>
              <a:solidFill>
                <a:schemeClr val="bg1">
                  <a:lumMod val="95000"/>
                </a:schemeClr>
              </a:solidFill>
              <a:effectLst/>
              <a:uFill>
                <a:solidFill>
                  <a:srgbClr val="000000"/>
                </a:solidFill>
              </a:uFill>
              <a:latin typeface="+mj-lt"/>
              <a:ea typeface="Arial Unicode MS"/>
              <a:cs typeface="Arial Unicode MS"/>
            </a:endParaRPr>
          </a:p>
        </p:txBody>
      </p:sp>
      <p:pic>
        <p:nvPicPr>
          <p:cNvPr id="16" name="Imagen 15">
            <a:extLst>
              <a:ext uri="{FF2B5EF4-FFF2-40B4-BE49-F238E27FC236}">
                <a16:creationId xmlns:a16="http://schemas.microsoft.com/office/drawing/2014/main" id="{AF37F9C7-D39D-533C-790E-0BB64D38A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4919" y="7312507"/>
            <a:ext cx="12850072" cy="17133428"/>
          </a:xfrm>
          <a:prstGeom prst="rect">
            <a:avLst/>
          </a:prstGeom>
        </p:spPr>
      </p:pic>
      <p:pic>
        <p:nvPicPr>
          <p:cNvPr id="1028" name="Picture 4" descr="Caja de Seguro Social Panama Logo PNG Vector (EPS) Free Download">
            <a:extLst>
              <a:ext uri="{FF2B5EF4-FFF2-40B4-BE49-F238E27FC236}">
                <a16:creationId xmlns:a16="http://schemas.microsoft.com/office/drawing/2014/main" id="{1A4FBEAE-D271-A6FF-552C-71BBC36C38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61661" y="-15154531"/>
            <a:ext cx="1243710" cy="12437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unicado CSS - CSS Noticias">
            <a:extLst>
              <a:ext uri="{FF2B5EF4-FFF2-40B4-BE49-F238E27FC236}">
                <a16:creationId xmlns:a16="http://schemas.microsoft.com/office/drawing/2014/main" id="{E7344B45-1457-C139-C6CA-63563A0C48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70945" y="845045"/>
            <a:ext cx="3770823" cy="3767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CC1BF63-F3CD-5294-7075-B1102E07E7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886" y="1795063"/>
            <a:ext cx="3607467" cy="2405448"/>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id="{93405F43-9D82-F311-9B3E-D620C89B0568}"/>
              </a:ext>
            </a:extLst>
          </p:cNvPr>
          <p:cNvSpPr/>
          <p:nvPr/>
        </p:nvSpPr>
        <p:spPr>
          <a:xfrm>
            <a:off x="1473200" y="42976799"/>
            <a:ext cx="2964618" cy="406401"/>
          </a:xfrm>
          <a:prstGeom prst="rect">
            <a:avLst/>
          </a:prstGeom>
          <a:solidFill>
            <a:srgbClr val="20455A"/>
          </a:solidFill>
          <a:ln>
            <a:solidFill>
              <a:srgbClr val="204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5" name="Audio PPT LES ENTERITIS (online-audio-converter.com)">
            <a:hlinkClick r:id="" action="ppaction://media"/>
            <a:extLst>
              <a:ext uri="{FF2B5EF4-FFF2-40B4-BE49-F238E27FC236}">
                <a16:creationId xmlns:a16="http://schemas.microsoft.com/office/drawing/2014/main" id="{2DBA7970-0C4F-E74E-229D-CC402F71694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6124238" y="21701125"/>
            <a:ext cx="487362" cy="487363"/>
          </a:xfrm>
          <a:prstGeom prst="rect">
            <a:avLst/>
          </a:prstGeom>
        </p:spPr>
      </p:pic>
    </p:spTree>
    <p:extLst>
      <p:ext uri="{BB962C8B-B14F-4D97-AF65-F5344CB8AC3E}">
        <p14:creationId xmlns:p14="http://schemas.microsoft.com/office/powerpoint/2010/main" val="171565218"/>
      </p:ext>
    </p:extLst>
  </p:cSld>
  <p:clrMapOvr>
    <a:masterClrMapping/>
  </p:clrMapOvr>
  <mc:AlternateContent xmlns:mc="http://schemas.openxmlformats.org/markup-compatibility/2006" xmlns:p14="http://schemas.microsoft.com/office/powerpoint/2010/main">
    <mc:Choice Requires="p14">
      <p:transition spd="slow" p14:dur="2000" advTm="156969"/>
    </mc:Choice>
    <mc:Fallback xmlns="">
      <p:transition spd="slow" advTm="156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9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91CMx122CM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1430</TotalTime>
  <Words>693</Words>
  <Application>Microsoft Office PowerPoint</Application>
  <PresentationFormat>Custom</PresentationFormat>
  <Paragraphs>12</Paragraphs>
  <Slides>1</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91CMx122CM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subject>Research poster presentation template</dc:subject>
  <dc:creator>PosterPresentations.com</dc:creator>
  <cp:keywords>91x122cm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Luis Velasquez</cp:lastModifiedBy>
  <cp:revision>39</cp:revision>
  <dcterms:created xsi:type="dcterms:W3CDTF">2012-02-10T00:16:25Z</dcterms:created>
  <dcterms:modified xsi:type="dcterms:W3CDTF">2023-01-16T06:23:19Z</dcterms:modified>
  <cp:category>Research poster templates</cp:category>
</cp:coreProperties>
</file>